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43"/>
  </p:notesMasterIdLst>
  <p:sldIdLst>
    <p:sldId id="535" r:id="rId3"/>
    <p:sldId id="553" r:id="rId4"/>
    <p:sldId id="555" r:id="rId5"/>
    <p:sldId id="285" r:id="rId6"/>
    <p:sldId id="536" r:id="rId7"/>
    <p:sldId id="598" r:id="rId8"/>
    <p:sldId id="480" r:id="rId9"/>
    <p:sldId id="613" r:id="rId10"/>
    <p:sldId id="607" r:id="rId11"/>
    <p:sldId id="608" r:id="rId12"/>
    <p:sldId id="610" r:id="rId13"/>
    <p:sldId id="611" r:id="rId14"/>
    <p:sldId id="259" r:id="rId15"/>
    <p:sldId id="260" r:id="rId16"/>
    <p:sldId id="614" r:id="rId17"/>
    <p:sldId id="600" r:id="rId18"/>
    <p:sldId id="602" r:id="rId19"/>
    <p:sldId id="605" r:id="rId20"/>
    <p:sldId id="606" r:id="rId21"/>
    <p:sldId id="543" r:id="rId22"/>
    <p:sldId id="615" r:id="rId23"/>
    <p:sldId id="265" r:id="rId24"/>
    <p:sldId id="539" r:id="rId25"/>
    <p:sldId id="258" r:id="rId26"/>
    <p:sldId id="540" r:id="rId27"/>
    <p:sldId id="616" r:id="rId28"/>
    <p:sldId id="617" r:id="rId29"/>
    <p:sldId id="544" r:id="rId30"/>
    <p:sldId id="619" r:id="rId31"/>
    <p:sldId id="620" r:id="rId32"/>
    <p:sldId id="546" r:id="rId33"/>
    <p:sldId id="621" r:id="rId34"/>
    <p:sldId id="547" r:id="rId35"/>
    <p:sldId id="548" r:id="rId36"/>
    <p:sldId id="549" r:id="rId37"/>
    <p:sldId id="550" r:id="rId38"/>
    <p:sldId id="551" r:id="rId39"/>
    <p:sldId id="618" r:id="rId40"/>
    <p:sldId id="538" r:id="rId41"/>
    <p:sldId id="552" r:id="rId4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2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גיליון1!$B$1</c:f>
              <c:strCache>
                <c:ptCount val="1"/>
                <c:pt idx="0">
                  <c:v>2019</c:v>
                </c:pt>
              </c:strCache>
            </c:strRef>
          </c:tx>
          <c:explosion val="11"/>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D20-4EA7-AED7-2507846D97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715-4304-8134-6D060163367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8715-4304-8134-6D060163367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גיליון1!$A$2:$A$4</c:f>
              <c:strCache>
                <c:ptCount val="3"/>
                <c:pt idx="0">
                  <c:v>היתרים שניתנו במסגרת תמ"א 38/2</c:v>
                </c:pt>
                <c:pt idx="1">
                  <c:v>מתחמים מוכרזים במסלול הרשויות</c:v>
                </c:pt>
                <c:pt idx="2">
                  <c:v>מתחמים מוכרזים במסלול המיסוי</c:v>
                </c:pt>
              </c:strCache>
            </c:strRef>
          </c:cat>
          <c:val>
            <c:numRef>
              <c:f>גיליון1!$B$2:$B$4</c:f>
              <c:numCache>
                <c:formatCode>General</c:formatCode>
                <c:ptCount val="3"/>
                <c:pt idx="0">
                  <c:v>295</c:v>
                </c:pt>
                <c:pt idx="1">
                  <c:v>27</c:v>
                </c:pt>
                <c:pt idx="2">
                  <c:v>13</c:v>
                </c:pt>
              </c:numCache>
            </c:numRef>
          </c:val>
          <c:extLst>
            <c:ext xmlns:c16="http://schemas.microsoft.com/office/drawing/2014/chart" uri="{C3380CC4-5D6E-409C-BE32-E72D297353CC}">
              <c16:uniqueId val="{00000000-8715-4304-8134-6D060163367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712627046437774"/>
          <c:y val="0.24595283393103323"/>
          <c:w val="0.37454039529094435"/>
          <c:h val="0.4012879202588635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1" Type="http://schemas.openxmlformats.org/officeDocument/2006/relationships/hyperlink" Target="http://www.nadllan.com/mamrim/tama38misuh23112009.pdf"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nadllan.com/mamrim/tama38misuh23112009.pdf"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2B7F9-4838-41A2-AC81-A54E1787B7C2}" type="doc">
      <dgm:prSet loTypeId="urn:microsoft.com/office/officeart/2005/8/layout/cycle8" loCatId="cycle" qsTypeId="urn:microsoft.com/office/officeart/2005/8/quickstyle/3d1" qsCatId="3D" csTypeId="urn:microsoft.com/office/officeart/2005/8/colors/colorful3" csCatId="colorful" phldr="1"/>
      <dgm:spPr/>
      <dgm:t>
        <a:bodyPr/>
        <a:lstStyle/>
        <a:p>
          <a:pPr rtl="1"/>
          <a:endParaRPr lang="he-IL"/>
        </a:p>
      </dgm:t>
    </dgm:pt>
    <dgm:pt modelId="{CEDE931D-1F91-4C92-896B-EBEAF378DB11}">
      <dgm:prSet custT="1"/>
      <dgm:spPr/>
      <dgm:t>
        <a:bodyPr/>
        <a:lstStyle/>
        <a:p>
          <a:pPr algn="ctr" rtl="1"/>
          <a:endParaRPr lang="he-IL" sz="1400" b="1" dirty="0">
            <a:solidFill>
              <a:schemeClr val="tx1"/>
            </a:solidFill>
            <a:effectLst>
              <a:outerShdw blurRad="38100" dist="38100" dir="2700000" algn="tl">
                <a:srgbClr val="000000">
                  <a:alpha val="43137"/>
                </a:srgbClr>
              </a:outerShdw>
            </a:effectLst>
            <a:cs typeface="Guttman Hatzvi" pitchFamily="2" charset="-79"/>
          </a:endParaRPr>
        </a:p>
        <a:p>
          <a:pPr algn="r" rtl="1"/>
          <a:r>
            <a:rPr lang="he-IL" sz="1400" b="1" dirty="0">
              <a:solidFill>
                <a:schemeClr val="tx1"/>
              </a:solidFill>
              <a:effectLst>
                <a:outerShdw blurRad="38100" dist="38100" dir="2700000" algn="tl">
                  <a:srgbClr val="000000">
                    <a:alpha val="43137"/>
                  </a:srgbClr>
                </a:outerShdw>
              </a:effectLst>
              <a:cs typeface="Guttman Hatzvi" pitchFamily="2" charset="-79"/>
            </a:rPr>
            <a:t>מסלול דיירים - דיירי הבניין מחליטים לבצע בעצמם את עבודת הביצוע</a:t>
          </a:r>
        </a:p>
      </dgm:t>
    </dgm:pt>
    <dgm:pt modelId="{700641D8-B6CC-4A46-A54A-8D5C839E516A}" type="parTrans" cxnId="{6F5E799A-5F29-452F-B0C9-2064C935D961}">
      <dgm:prSet/>
      <dgm:spPr/>
      <dgm:t>
        <a:bodyPr/>
        <a:lstStyle/>
        <a:p>
          <a:pPr rtl="1"/>
          <a:endParaRPr lang="he-IL"/>
        </a:p>
      </dgm:t>
    </dgm:pt>
    <dgm:pt modelId="{CEFE7210-03C8-4CB1-8491-D9A86435466E}" type="sibTrans" cxnId="{6F5E799A-5F29-452F-B0C9-2064C935D961}">
      <dgm:prSet custT="1"/>
      <dgm:spPr/>
      <dgm:t>
        <a:bodyPr/>
        <a:lstStyle/>
        <a:p>
          <a:pPr rtl="1"/>
          <a:endParaRPr lang="he-IL"/>
        </a:p>
      </dgm:t>
    </dgm:pt>
    <dgm:pt modelId="{4E476094-A160-49AF-B2CE-B4F90B4B508C}">
      <dgm:prSet custT="1"/>
      <dgm:spPr/>
      <dgm:t>
        <a:bodyPr/>
        <a:lstStyle/>
        <a:p>
          <a:pPr algn="r" rtl="1"/>
          <a:r>
            <a:rPr lang="he-IL" sz="1400" b="1" dirty="0">
              <a:solidFill>
                <a:schemeClr val="tx1"/>
              </a:solidFill>
              <a:effectLst>
                <a:outerShdw blurRad="38100" dist="38100" dir="2700000" algn="tl">
                  <a:srgbClr val="000000">
                    <a:alpha val="43137"/>
                  </a:srgbClr>
                </a:outerShdw>
              </a:effectLst>
              <a:cs typeface="Guttman Hatzvi" pitchFamily="2" charset="-79"/>
            </a:rPr>
            <a:t>מעורבות ציבורית, התנהלות באמצעות הרשות ו/או חברות כלכליות ו/או מנהלות</a:t>
          </a:r>
        </a:p>
      </dgm:t>
    </dgm:pt>
    <dgm:pt modelId="{694EBD2A-FC20-4F32-BB40-37F571AF1E40}" type="parTrans" cxnId="{23AAB62E-0512-4132-8B3F-8B1F264C4CBC}">
      <dgm:prSet/>
      <dgm:spPr/>
      <dgm:t>
        <a:bodyPr/>
        <a:lstStyle/>
        <a:p>
          <a:pPr rtl="1"/>
          <a:endParaRPr lang="he-IL"/>
        </a:p>
      </dgm:t>
    </dgm:pt>
    <dgm:pt modelId="{CC354A66-4007-4327-8083-F92D0742F924}" type="sibTrans" cxnId="{23AAB62E-0512-4132-8B3F-8B1F264C4CBC}">
      <dgm:prSet custT="1"/>
      <dgm:spPr/>
      <dgm:t>
        <a:bodyPr/>
        <a:lstStyle/>
        <a:p>
          <a:pPr rtl="1"/>
          <a:endParaRPr lang="he-IL"/>
        </a:p>
      </dgm:t>
    </dgm:pt>
    <dgm:pt modelId="{C559231A-9718-4D3A-A55B-659B49BF577A}">
      <dgm:prSet custT="1"/>
      <dgm:spPr/>
      <dgm:t>
        <a:bodyPr/>
        <a:lstStyle/>
        <a:p>
          <a:pPr algn="r" rtl="1"/>
          <a:r>
            <a:rPr lang="he-IL" sz="1400" b="1" dirty="0">
              <a:solidFill>
                <a:schemeClr val="tx1"/>
              </a:solidFill>
              <a:effectLst>
                <a:outerShdw blurRad="38100" dist="38100" dir="2700000" algn="tl">
                  <a:srgbClr val="000000">
                    <a:alpha val="43137"/>
                  </a:srgbClr>
                </a:outerShdw>
              </a:effectLst>
              <a:cs typeface="Guttman Hatzvi" pitchFamily="2" charset="-79"/>
            </a:rPr>
            <a:t>התקשרות עם יזם -  ניהול המו"מ מול היזם</a:t>
          </a:r>
        </a:p>
      </dgm:t>
    </dgm:pt>
    <dgm:pt modelId="{544085EE-83C3-4795-8F61-39713F4696FC}" type="sibTrans" cxnId="{D9DBCDB3-887D-442A-BA75-6D0E0561FE6C}">
      <dgm:prSet custT="1"/>
      <dgm:spPr/>
      <dgm:t>
        <a:bodyPr/>
        <a:lstStyle/>
        <a:p>
          <a:pPr rtl="1"/>
          <a:endParaRPr lang="he-IL"/>
        </a:p>
      </dgm:t>
    </dgm:pt>
    <dgm:pt modelId="{CAF9DAB9-B6D4-467A-A045-8C3A61941332}" type="parTrans" cxnId="{D9DBCDB3-887D-442A-BA75-6D0E0561FE6C}">
      <dgm:prSet/>
      <dgm:spPr/>
      <dgm:t>
        <a:bodyPr/>
        <a:lstStyle/>
        <a:p>
          <a:pPr rtl="1"/>
          <a:endParaRPr lang="he-IL"/>
        </a:p>
      </dgm:t>
    </dgm:pt>
    <dgm:pt modelId="{A5B39AAA-1663-422A-BA9D-BD68FF8A4466}">
      <dgm:prSet custT="1"/>
      <dgm:spPr/>
      <dgm:t>
        <a:bodyPr/>
        <a:lstStyle/>
        <a:p>
          <a:pPr rtl="1"/>
          <a:r>
            <a:rPr lang="he-IL" sz="1400" b="1" dirty="0">
              <a:solidFill>
                <a:schemeClr val="tx1"/>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התארגנות במסגרת קבוצת רכישה</a:t>
          </a:r>
        </a:p>
      </dgm:t>
    </dgm:pt>
    <dgm:pt modelId="{38FD5D88-1F52-46DE-B6E5-16D4D9549236}" type="parTrans" cxnId="{2F8301B2-E6E3-40D1-BB12-E5DB1A4F9D8F}">
      <dgm:prSet/>
      <dgm:spPr/>
      <dgm:t>
        <a:bodyPr/>
        <a:lstStyle/>
        <a:p>
          <a:pPr rtl="1"/>
          <a:endParaRPr lang="he-IL"/>
        </a:p>
      </dgm:t>
    </dgm:pt>
    <dgm:pt modelId="{E46CF8D4-2B46-44CC-BA79-51EB03D10774}" type="sibTrans" cxnId="{2F8301B2-E6E3-40D1-BB12-E5DB1A4F9D8F}">
      <dgm:prSet/>
      <dgm:spPr/>
      <dgm:t>
        <a:bodyPr/>
        <a:lstStyle/>
        <a:p>
          <a:pPr rtl="1"/>
          <a:endParaRPr lang="he-IL"/>
        </a:p>
      </dgm:t>
    </dgm:pt>
    <dgm:pt modelId="{5EB7FFF0-3D09-456C-8595-D1EEF6AEDAD2}" type="pres">
      <dgm:prSet presAssocID="{BB42B7F9-4838-41A2-AC81-A54E1787B7C2}" presName="compositeShape" presStyleCnt="0">
        <dgm:presLayoutVars>
          <dgm:chMax val="7"/>
          <dgm:dir/>
          <dgm:resizeHandles val="exact"/>
        </dgm:presLayoutVars>
      </dgm:prSet>
      <dgm:spPr/>
    </dgm:pt>
    <dgm:pt modelId="{C2EC8397-90B3-4EBB-A659-4E6F8DBEAC6C}" type="pres">
      <dgm:prSet presAssocID="{BB42B7F9-4838-41A2-AC81-A54E1787B7C2}" presName="wedge1" presStyleLbl="node1" presStyleIdx="0" presStyleCnt="4" custScaleX="115481" custScaleY="111145"/>
      <dgm:spPr/>
    </dgm:pt>
    <dgm:pt modelId="{61C145D3-A2FF-4F8E-964C-7334B7AAE3DE}" type="pres">
      <dgm:prSet presAssocID="{BB42B7F9-4838-41A2-AC81-A54E1787B7C2}" presName="dummy1a" presStyleCnt="0"/>
      <dgm:spPr/>
    </dgm:pt>
    <dgm:pt modelId="{086B9EA0-FFE0-42B8-893D-A5DD0D57FDB7}" type="pres">
      <dgm:prSet presAssocID="{BB42B7F9-4838-41A2-AC81-A54E1787B7C2}" presName="dummy1b" presStyleCnt="0"/>
      <dgm:spPr/>
    </dgm:pt>
    <dgm:pt modelId="{27B06707-1E2A-4EE0-8501-0D39FB9726F8}" type="pres">
      <dgm:prSet presAssocID="{BB42B7F9-4838-41A2-AC81-A54E1787B7C2}" presName="wedge1Tx" presStyleLbl="node1" presStyleIdx="0" presStyleCnt="4">
        <dgm:presLayoutVars>
          <dgm:chMax val="0"/>
          <dgm:chPref val="0"/>
          <dgm:bulletEnabled val="1"/>
        </dgm:presLayoutVars>
      </dgm:prSet>
      <dgm:spPr/>
    </dgm:pt>
    <dgm:pt modelId="{1721397C-ACEF-42AB-B6DA-9AC132DA31AF}" type="pres">
      <dgm:prSet presAssocID="{BB42B7F9-4838-41A2-AC81-A54E1787B7C2}" presName="wedge2" presStyleLbl="node1" presStyleIdx="1" presStyleCnt="4" custScaleX="113770" custScaleY="113330" custLinFactNeighborX="1496" custLinFactNeighborY="763"/>
      <dgm:spPr/>
    </dgm:pt>
    <dgm:pt modelId="{D938F1D9-8BC2-40EA-A6CE-DE32CE46EEC5}" type="pres">
      <dgm:prSet presAssocID="{BB42B7F9-4838-41A2-AC81-A54E1787B7C2}" presName="dummy2a" presStyleCnt="0"/>
      <dgm:spPr/>
    </dgm:pt>
    <dgm:pt modelId="{756FBAFB-B67F-4CCF-AD6A-BB1C92468B39}" type="pres">
      <dgm:prSet presAssocID="{BB42B7F9-4838-41A2-AC81-A54E1787B7C2}" presName="dummy2b" presStyleCnt="0"/>
      <dgm:spPr/>
    </dgm:pt>
    <dgm:pt modelId="{34B384F0-B2E5-4848-82CE-88FFD7FEF791}" type="pres">
      <dgm:prSet presAssocID="{BB42B7F9-4838-41A2-AC81-A54E1787B7C2}" presName="wedge2Tx" presStyleLbl="node1" presStyleIdx="1" presStyleCnt="4">
        <dgm:presLayoutVars>
          <dgm:chMax val="0"/>
          <dgm:chPref val="0"/>
          <dgm:bulletEnabled val="1"/>
        </dgm:presLayoutVars>
      </dgm:prSet>
      <dgm:spPr/>
    </dgm:pt>
    <dgm:pt modelId="{472BA21C-92FD-4B5A-A4B8-C3421A2DEAC1}" type="pres">
      <dgm:prSet presAssocID="{BB42B7F9-4838-41A2-AC81-A54E1787B7C2}" presName="wedge3" presStyleLbl="node1" presStyleIdx="2" presStyleCnt="4" custScaleX="119985" custScaleY="109540"/>
      <dgm:spPr/>
    </dgm:pt>
    <dgm:pt modelId="{73121EF7-D8F6-4C18-A571-1FCAA49E4426}" type="pres">
      <dgm:prSet presAssocID="{BB42B7F9-4838-41A2-AC81-A54E1787B7C2}" presName="dummy3a" presStyleCnt="0"/>
      <dgm:spPr/>
    </dgm:pt>
    <dgm:pt modelId="{09AF7416-E61B-4D1C-8D90-0B80BB18F85E}" type="pres">
      <dgm:prSet presAssocID="{BB42B7F9-4838-41A2-AC81-A54E1787B7C2}" presName="dummy3b" presStyleCnt="0"/>
      <dgm:spPr/>
    </dgm:pt>
    <dgm:pt modelId="{A0A63691-704D-405A-9507-3DCE8DF1F0C4}" type="pres">
      <dgm:prSet presAssocID="{BB42B7F9-4838-41A2-AC81-A54E1787B7C2}" presName="wedge3Tx" presStyleLbl="node1" presStyleIdx="2" presStyleCnt="4">
        <dgm:presLayoutVars>
          <dgm:chMax val="0"/>
          <dgm:chPref val="0"/>
          <dgm:bulletEnabled val="1"/>
        </dgm:presLayoutVars>
      </dgm:prSet>
      <dgm:spPr/>
    </dgm:pt>
    <dgm:pt modelId="{49217368-5755-447F-9A3B-93CDE4BD113E}" type="pres">
      <dgm:prSet presAssocID="{BB42B7F9-4838-41A2-AC81-A54E1787B7C2}" presName="wedge4" presStyleLbl="node1" presStyleIdx="3" presStyleCnt="4" custScaleX="121659" custScaleY="109957"/>
      <dgm:spPr/>
    </dgm:pt>
    <dgm:pt modelId="{3247A5A9-010C-4213-9C23-B4CAD354691D}" type="pres">
      <dgm:prSet presAssocID="{BB42B7F9-4838-41A2-AC81-A54E1787B7C2}" presName="dummy4a" presStyleCnt="0"/>
      <dgm:spPr/>
    </dgm:pt>
    <dgm:pt modelId="{AA6C3299-7CE0-423F-885D-489965B1CBCE}" type="pres">
      <dgm:prSet presAssocID="{BB42B7F9-4838-41A2-AC81-A54E1787B7C2}" presName="dummy4b" presStyleCnt="0"/>
      <dgm:spPr/>
    </dgm:pt>
    <dgm:pt modelId="{1252959F-2C1C-4460-BC80-9F61CB223B38}" type="pres">
      <dgm:prSet presAssocID="{BB42B7F9-4838-41A2-AC81-A54E1787B7C2}" presName="wedge4Tx" presStyleLbl="node1" presStyleIdx="3" presStyleCnt="4">
        <dgm:presLayoutVars>
          <dgm:chMax val="0"/>
          <dgm:chPref val="0"/>
          <dgm:bulletEnabled val="1"/>
        </dgm:presLayoutVars>
      </dgm:prSet>
      <dgm:spPr/>
    </dgm:pt>
    <dgm:pt modelId="{785088F7-DA49-4CA0-8163-C5DE16CD9A75}" type="pres">
      <dgm:prSet presAssocID="{544085EE-83C3-4795-8F61-39713F4696FC}" presName="arrowWedge1" presStyleLbl="fgSibTrans2D1" presStyleIdx="0" presStyleCnt="4" custLinFactNeighborX="6722" custLinFactNeighborY="-4729"/>
      <dgm:spPr/>
    </dgm:pt>
    <dgm:pt modelId="{3B75A9BB-9AD7-4A32-AE7B-168A15CD6268}" type="pres">
      <dgm:prSet presAssocID="{E46CF8D4-2B46-44CC-BA79-51EB03D10774}" presName="arrowWedge2" presStyleLbl="fgSibTrans2D1" presStyleIdx="1" presStyleCnt="4" custLinFactNeighborX="7182" custLinFactNeighborY="4646"/>
      <dgm:spPr/>
    </dgm:pt>
    <dgm:pt modelId="{8539BA6E-3910-4A6F-B6C1-E29103056566}" type="pres">
      <dgm:prSet presAssocID="{CEFE7210-03C8-4CB1-8491-D9A86435466E}" presName="arrowWedge3" presStyleLbl="fgSibTrans2D1" presStyleIdx="2" presStyleCnt="4" custScaleX="115287" custScaleY="105680" custLinFactNeighborX="-1683" custLinFactNeighborY="5214"/>
      <dgm:spPr/>
    </dgm:pt>
    <dgm:pt modelId="{7CA67F55-F6AF-415D-BF1C-5729A35CB93C}" type="pres">
      <dgm:prSet presAssocID="{CC354A66-4007-4327-8083-F92D0742F924}" presName="arrowWedge4" presStyleLbl="fgSibTrans2D1" presStyleIdx="3" presStyleCnt="4" custLinFactNeighborX="-9294" custLinFactNeighborY="-5508"/>
      <dgm:spPr/>
    </dgm:pt>
  </dgm:ptLst>
  <dgm:cxnLst>
    <dgm:cxn modelId="{909BB506-D256-4003-998A-23AF9D45FB90}" type="presOf" srcId="{4E476094-A160-49AF-B2CE-B4F90B4B508C}" destId="{1252959F-2C1C-4460-BC80-9F61CB223B38}" srcOrd="1" destOrd="0" presId="urn:microsoft.com/office/officeart/2005/8/layout/cycle8"/>
    <dgm:cxn modelId="{32036A0A-5393-48A2-8D3C-07CF68FA6741}" type="presOf" srcId="{CEDE931D-1F91-4C92-896B-EBEAF378DB11}" destId="{A0A63691-704D-405A-9507-3DCE8DF1F0C4}" srcOrd="1" destOrd="0" presId="urn:microsoft.com/office/officeart/2005/8/layout/cycle8"/>
    <dgm:cxn modelId="{A3029E27-FB4F-4B0C-834E-5A5A0F8E63A7}" type="presOf" srcId="{C559231A-9718-4D3A-A55B-659B49BF577A}" destId="{27B06707-1E2A-4EE0-8501-0D39FB9726F8}" srcOrd="1" destOrd="0" presId="urn:microsoft.com/office/officeart/2005/8/layout/cycle8"/>
    <dgm:cxn modelId="{23AAB62E-0512-4132-8B3F-8B1F264C4CBC}" srcId="{BB42B7F9-4838-41A2-AC81-A54E1787B7C2}" destId="{4E476094-A160-49AF-B2CE-B4F90B4B508C}" srcOrd="3" destOrd="0" parTransId="{694EBD2A-FC20-4F32-BB40-37F571AF1E40}" sibTransId="{CC354A66-4007-4327-8083-F92D0742F924}"/>
    <dgm:cxn modelId="{41759A32-0DFE-41E2-AC20-08DA7408DFED}" type="presOf" srcId="{BB42B7F9-4838-41A2-AC81-A54E1787B7C2}" destId="{5EB7FFF0-3D09-456C-8595-D1EEF6AEDAD2}" srcOrd="0" destOrd="0" presId="urn:microsoft.com/office/officeart/2005/8/layout/cycle8"/>
    <dgm:cxn modelId="{D982103D-1A15-4BA7-895E-3346ABBC7A29}" type="presOf" srcId="{A5B39AAA-1663-422A-BA9D-BD68FF8A4466}" destId="{1721397C-ACEF-42AB-B6DA-9AC132DA31AF}" srcOrd="0" destOrd="0" presId="urn:microsoft.com/office/officeart/2005/8/layout/cycle8"/>
    <dgm:cxn modelId="{A5DCB473-4DCB-4C7A-8923-3EB29210A7F5}" type="presOf" srcId="{C559231A-9718-4D3A-A55B-659B49BF577A}" destId="{C2EC8397-90B3-4EBB-A659-4E6F8DBEAC6C}" srcOrd="0" destOrd="0" presId="urn:microsoft.com/office/officeart/2005/8/layout/cycle8"/>
    <dgm:cxn modelId="{6F5E799A-5F29-452F-B0C9-2064C935D961}" srcId="{BB42B7F9-4838-41A2-AC81-A54E1787B7C2}" destId="{CEDE931D-1F91-4C92-896B-EBEAF378DB11}" srcOrd="2" destOrd="0" parTransId="{700641D8-B6CC-4A46-A54A-8D5C839E516A}" sibTransId="{CEFE7210-03C8-4CB1-8491-D9A86435466E}"/>
    <dgm:cxn modelId="{772BB39D-B1B1-4309-BE0C-C078A763B7B6}" type="presOf" srcId="{CEDE931D-1F91-4C92-896B-EBEAF378DB11}" destId="{472BA21C-92FD-4B5A-A4B8-C3421A2DEAC1}" srcOrd="0" destOrd="0" presId="urn:microsoft.com/office/officeart/2005/8/layout/cycle8"/>
    <dgm:cxn modelId="{A10E9AA5-B469-46AF-8414-A0E6B6F5EA18}" type="presOf" srcId="{A5B39AAA-1663-422A-BA9D-BD68FF8A4466}" destId="{34B384F0-B2E5-4848-82CE-88FFD7FEF791}" srcOrd="1" destOrd="0" presId="urn:microsoft.com/office/officeart/2005/8/layout/cycle8"/>
    <dgm:cxn modelId="{2F8301B2-E6E3-40D1-BB12-E5DB1A4F9D8F}" srcId="{BB42B7F9-4838-41A2-AC81-A54E1787B7C2}" destId="{A5B39AAA-1663-422A-BA9D-BD68FF8A4466}" srcOrd="1" destOrd="0" parTransId="{38FD5D88-1F52-46DE-B6E5-16D4D9549236}" sibTransId="{E46CF8D4-2B46-44CC-BA79-51EB03D10774}"/>
    <dgm:cxn modelId="{D9DBCDB3-887D-442A-BA75-6D0E0561FE6C}" srcId="{BB42B7F9-4838-41A2-AC81-A54E1787B7C2}" destId="{C559231A-9718-4D3A-A55B-659B49BF577A}" srcOrd="0" destOrd="0" parTransId="{CAF9DAB9-B6D4-467A-A045-8C3A61941332}" sibTransId="{544085EE-83C3-4795-8F61-39713F4696FC}"/>
    <dgm:cxn modelId="{188F5EFF-BD03-438A-A5A6-AA6D7568AD07}" type="presOf" srcId="{4E476094-A160-49AF-B2CE-B4F90B4B508C}" destId="{49217368-5755-447F-9A3B-93CDE4BD113E}" srcOrd="0" destOrd="0" presId="urn:microsoft.com/office/officeart/2005/8/layout/cycle8"/>
    <dgm:cxn modelId="{27CBEBA3-F5F3-4C97-A13D-95344D1E1851}" type="presParOf" srcId="{5EB7FFF0-3D09-456C-8595-D1EEF6AEDAD2}" destId="{C2EC8397-90B3-4EBB-A659-4E6F8DBEAC6C}" srcOrd="0" destOrd="0" presId="urn:microsoft.com/office/officeart/2005/8/layout/cycle8"/>
    <dgm:cxn modelId="{9614AC1E-3BBB-494B-A483-83A0BB52AF2E}" type="presParOf" srcId="{5EB7FFF0-3D09-456C-8595-D1EEF6AEDAD2}" destId="{61C145D3-A2FF-4F8E-964C-7334B7AAE3DE}" srcOrd="1" destOrd="0" presId="urn:microsoft.com/office/officeart/2005/8/layout/cycle8"/>
    <dgm:cxn modelId="{8688E58B-978B-4DD4-9B00-94E486552056}" type="presParOf" srcId="{5EB7FFF0-3D09-456C-8595-D1EEF6AEDAD2}" destId="{086B9EA0-FFE0-42B8-893D-A5DD0D57FDB7}" srcOrd="2" destOrd="0" presId="urn:microsoft.com/office/officeart/2005/8/layout/cycle8"/>
    <dgm:cxn modelId="{07304BEF-581A-4C27-BC98-F75A24BE93C4}" type="presParOf" srcId="{5EB7FFF0-3D09-456C-8595-D1EEF6AEDAD2}" destId="{27B06707-1E2A-4EE0-8501-0D39FB9726F8}" srcOrd="3" destOrd="0" presId="urn:microsoft.com/office/officeart/2005/8/layout/cycle8"/>
    <dgm:cxn modelId="{54C417D4-61AA-421B-B125-86A057B8280D}" type="presParOf" srcId="{5EB7FFF0-3D09-456C-8595-D1EEF6AEDAD2}" destId="{1721397C-ACEF-42AB-B6DA-9AC132DA31AF}" srcOrd="4" destOrd="0" presId="urn:microsoft.com/office/officeart/2005/8/layout/cycle8"/>
    <dgm:cxn modelId="{BBE82C8A-A134-4BAA-B448-575A9AC8AA0B}" type="presParOf" srcId="{5EB7FFF0-3D09-456C-8595-D1EEF6AEDAD2}" destId="{D938F1D9-8BC2-40EA-A6CE-DE32CE46EEC5}" srcOrd="5" destOrd="0" presId="urn:microsoft.com/office/officeart/2005/8/layout/cycle8"/>
    <dgm:cxn modelId="{6C6D1191-399A-409E-B649-716BD7522C2E}" type="presParOf" srcId="{5EB7FFF0-3D09-456C-8595-D1EEF6AEDAD2}" destId="{756FBAFB-B67F-4CCF-AD6A-BB1C92468B39}" srcOrd="6" destOrd="0" presId="urn:microsoft.com/office/officeart/2005/8/layout/cycle8"/>
    <dgm:cxn modelId="{51284583-6991-4501-B7D3-289B8614D19C}" type="presParOf" srcId="{5EB7FFF0-3D09-456C-8595-D1EEF6AEDAD2}" destId="{34B384F0-B2E5-4848-82CE-88FFD7FEF791}" srcOrd="7" destOrd="0" presId="urn:microsoft.com/office/officeart/2005/8/layout/cycle8"/>
    <dgm:cxn modelId="{10B8D5A0-1D2B-4A8E-B3BD-40985962FEB9}" type="presParOf" srcId="{5EB7FFF0-3D09-456C-8595-D1EEF6AEDAD2}" destId="{472BA21C-92FD-4B5A-A4B8-C3421A2DEAC1}" srcOrd="8" destOrd="0" presId="urn:microsoft.com/office/officeart/2005/8/layout/cycle8"/>
    <dgm:cxn modelId="{32E7F594-A224-4C74-9AC5-710538116ADA}" type="presParOf" srcId="{5EB7FFF0-3D09-456C-8595-D1EEF6AEDAD2}" destId="{73121EF7-D8F6-4C18-A571-1FCAA49E4426}" srcOrd="9" destOrd="0" presId="urn:microsoft.com/office/officeart/2005/8/layout/cycle8"/>
    <dgm:cxn modelId="{CDB38B8B-52BC-4635-A0E8-080D4FA4C0FF}" type="presParOf" srcId="{5EB7FFF0-3D09-456C-8595-D1EEF6AEDAD2}" destId="{09AF7416-E61B-4D1C-8D90-0B80BB18F85E}" srcOrd="10" destOrd="0" presId="urn:microsoft.com/office/officeart/2005/8/layout/cycle8"/>
    <dgm:cxn modelId="{C4158940-F45C-4AE6-9E05-6300917AC314}" type="presParOf" srcId="{5EB7FFF0-3D09-456C-8595-D1EEF6AEDAD2}" destId="{A0A63691-704D-405A-9507-3DCE8DF1F0C4}" srcOrd="11" destOrd="0" presId="urn:microsoft.com/office/officeart/2005/8/layout/cycle8"/>
    <dgm:cxn modelId="{8F226ADD-6C26-45BB-9D1E-BBBF77086F25}" type="presParOf" srcId="{5EB7FFF0-3D09-456C-8595-D1EEF6AEDAD2}" destId="{49217368-5755-447F-9A3B-93CDE4BD113E}" srcOrd="12" destOrd="0" presId="urn:microsoft.com/office/officeart/2005/8/layout/cycle8"/>
    <dgm:cxn modelId="{64AF059F-9E05-4CE5-9513-5409E8372640}" type="presParOf" srcId="{5EB7FFF0-3D09-456C-8595-D1EEF6AEDAD2}" destId="{3247A5A9-010C-4213-9C23-B4CAD354691D}" srcOrd="13" destOrd="0" presId="urn:microsoft.com/office/officeart/2005/8/layout/cycle8"/>
    <dgm:cxn modelId="{F179BFFE-2646-4CD6-9EE1-E6AD4F91ECDE}" type="presParOf" srcId="{5EB7FFF0-3D09-456C-8595-D1EEF6AEDAD2}" destId="{AA6C3299-7CE0-423F-885D-489965B1CBCE}" srcOrd="14" destOrd="0" presId="urn:microsoft.com/office/officeart/2005/8/layout/cycle8"/>
    <dgm:cxn modelId="{1323FA7C-285F-4784-99D2-71CC138C7274}" type="presParOf" srcId="{5EB7FFF0-3D09-456C-8595-D1EEF6AEDAD2}" destId="{1252959F-2C1C-4460-BC80-9F61CB223B38}" srcOrd="15" destOrd="0" presId="urn:microsoft.com/office/officeart/2005/8/layout/cycle8"/>
    <dgm:cxn modelId="{B97576C3-1B7A-4DF4-AC3E-5ACEE34C76F5}" type="presParOf" srcId="{5EB7FFF0-3D09-456C-8595-D1EEF6AEDAD2}" destId="{785088F7-DA49-4CA0-8163-C5DE16CD9A75}" srcOrd="16" destOrd="0" presId="urn:microsoft.com/office/officeart/2005/8/layout/cycle8"/>
    <dgm:cxn modelId="{9F43A8EA-88DA-4D4A-9183-BC4DCA608060}" type="presParOf" srcId="{5EB7FFF0-3D09-456C-8595-D1EEF6AEDAD2}" destId="{3B75A9BB-9AD7-4A32-AE7B-168A15CD6268}" srcOrd="17" destOrd="0" presId="urn:microsoft.com/office/officeart/2005/8/layout/cycle8"/>
    <dgm:cxn modelId="{56FEA00D-7354-4730-AFDA-1C448D83587F}" type="presParOf" srcId="{5EB7FFF0-3D09-456C-8595-D1EEF6AEDAD2}" destId="{8539BA6E-3910-4A6F-B6C1-E29103056566}" srcOrd="18" destOrd="0" presId="urn:microsoft.com/office/officeart/2005/8/layout/cycle8"/>
    <dgm:cxn modelId="{82E3E43D-96C6-4B94-9382-FBD35090A357}" type="presParOf" srcId="{5EB7FFF0-3D09-456C-8595-D1EEF6AEDAD2}" destId="{7CA67F55-F6AF-415D-BF1C-5729A35CB93C}"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343D8B-26B3-4ED0-8F31-BE6336D4633E}" type="doc">
      <dgm:prSet loTypeId="urn:microsoft.com/office/officeart/2008/layout/LinedList" loCatId="list" qsTypeId="urn:microsoft.com/office/officeart/2005/8/quickstyle/simple4" qsCatId="simple" csTypeId="urn:microsoft.com/office/officeart/2005/8/colors/accent6_2" csCatId="accent6" phldr="1"/>
      <dgm:spPr/>
      <dgm:t>
        <a:bodyPr/>
        <a:lstStyle/>
        <a:p>
          <a:pPr rtl="1"/>
          <a:endParaRPr lang="he-IL"/>
        </a:p>
      </dgm:t>
    </dgm:pt>
    <dgm:pt modelId="{96D768E6-598E-4D56-BDD9-3429BDAC45AF}">
      <dgm:prSet phldrT="[טקסט]"/>
      <dgm:spPr/>
      <dgm:t>
        <a:bodyPr/>
        <a:lstStyle/>
        <a:p>
          <a:pPr rtl="1"/>
          <a:r>
            <a:rPr lang="he-IL" dirty="0"/>
            <a:t>תכנוני</a:t>
          </a:r>
        </a:p>
      </dgm:t>
    </dgm:pt>
    <dgm:pt modelId="{B1453447-0B03-483B-ACA1-69618E5A378F}" type="parTrans" cxnId="{9A39C33D-43F8-4DCC-A1E8-16A51E87930E}">
      <dgm:prSet/>
      <dgm:spPr/>
      <dgm:t>
        <a:bodyPr/>
        <a:lstStyle/>
        <a:p>
          <a:pPr rtl="1"/>
          <a:endParaRPr lang="he-IL"/>
        </a:p>
      </dgm:t>
    </dgm:pt>
    <dgm:pt modelId="{630BCE89-5E8E-4DE2-9187-5236DF7A13D6}" type="sibTrans" cxnId="{9A39C33D-43F8-4DCC-A1E8-16A51E87930E}">
      <dgm:prSet/>
      <dgm:spPr/>
      <dgm:t>
        <a:bodyPr/>
        <a:lstStyle/>
        <a:p>
          <a:pPr rtl="1"/>
          <a:endParaRPr lang="he-IL"/>
        </a:p>
      </dgm:t>
    </dgm:pt>
    <dgm:pt modelId="{907D4ADD-95DF-4007-8C45-9BDE39F81C96}">
      <dgm:prSet phldrT="[טקסט]"/>
      <dgm:spPr/>
      <dgm:t>
        <a:bodyPr/>
        <a:lstStyle/>
        <a:p>
          <a:pPr rtl="1"/>
          <a:r>
            <a:rPr lang="he-IL" dirty="0"/>
            <a:t>קנייני</a:t>
          </a:r>
        </a:p>
      </dgm:t>
    </dgm:pt>
    <dgm:pt modelId="{E9BA4F97-6BE7-4FF6-92D8-BC27FDBDF874}" type="parTrans" cxnId="{C7EE794C-83FF-4665-97E8-679965207F1A}">
      <dgm:prSet/>
      <dgm:spPr/>
      <dgm:t>
        <a:bodyPr/>
        <a:lstStyle/>
        <a:p>
          <a:pPr rtl="1"/>
          <a:endParaRPr lang="he-IL"/>
        </a:p>
      </dgm:t>
    </dgm:pt>
    <dgm:pt modelId="{0AABA619-5381-4114-B385-63E238CEB530}" type="sibTrans" cxnId="{C7EE794C-83FF-4665-97E8-679965207F1A}">
      <dgm:prSet/>
      <dgm:spPr/>
      <dgm:t>
        <a:bodyPr/>
        <a:lstStyle/>
        <a:p>
          <a:pPr rtl="1"/>
          <a:endParaRPr lang="he-IL"/>
        </a:p>
      </dgm:t>
    </dgm:pt>
    <dgm:pt modelId="{F26DC1EA-ABCF-4C73-B51E-4860A1B8E884}">
      <dgm:prSet phldrT="[טקסט]"/>
      <dgm:spPr/>
      <dgm:t>
        <a:bodyPr/>
        <a:lstStyle/>
        <a:p>
          <a:pPr rtl="1"/>
          <a:r>
            <a:rPr lang="he-IL" dirty="0"/>
            <a:t>מיסוי</a:t>
          </a:r>
        </a:p>
      </dgm:t>
    </dgm:pt>
    <dgm:pt modelId="{ADEB1419-533A-44B6-8ED1-98710C0EE7E6}" type="parTrans" cxnId="{8F1C38F9-758C-4538-9D9D-2D9F9182D603}">
      <dgm:prSet/>
      <dgm:spPr/>
      <dgm:t>
        <a:bodyPr/>
        <a:lstStyle/>
        <a:p>
          <a:pPr rtl="1"/>
          <a:endParaRPr lang="he-IL"/>
        </a:p>
      </dgm:t>
    </dgm:pt>
    <dgm:pt modelId="{7818CEB6-3512-4135-AED2-1E3311656F45}" type="sibTrans" cxnId="{8F1C38F9-758C-4538-9D9D-2D9F9182D603}">
      <dgm:prSet/>
      <dgm:spPr/>
      <dgm:t>
        <a:bodyPr/>
        <a:lstStyle/>
        <a:p>
          <a:pPr rtl="1"/>
          <a:endParaRPr lang="he-IL"/>
        </a:p>
      </dgm:t>
    </dgm:pt>
    <dgm:pt modelId="{24CA53E4-C23A-421E-A2C9-90A45D21A9FE}">
      <dgm:prSet phldrT="[טקסט]"/>
      <dgm:spPr/>
      <dgm:t>
        <a:bodyPr/>
        <a:lstStyle/>
        <a:p>
          <a:pPr rtl="1"/>
          <a:r>
            <a:rPr lang="he-IL" dirty="0"/>
            <a:t>רישום הערת אזהרה</a:t>
          </a:r>
        </a:p>
      </dgm:t>
    </dgm:pt>
    <dgm:pt modelId="{891393D2-42AB-4A19-85A5-B1CCBAD9C012}" type="parTrans" cxnId="{3BBF19E0-AADA-40EB-A079-8B0950953FAB}">
      <dgm:prSet/>
      <dgm:spPr/>
      <dgm:t>
        <a:bodyPr/>
        <a:lstStyle/>
        <a:p>
          <a:pPr rtl="1"/>
          <a:endParaRPr lang="he-IL"/>
        </a:p>
      </dgm:t>
    </dgm:pt>
    <dgm:pt modelId="{E4175432-315C-4D12-96D5-613C301D9C7A}" type="sibTrans" cxnId="{3BBF19E0-AADA-40EB-A079-8B0950953FAB}">
      <dgm:prSet/>
      <dgm:spPr/>
      <dgm:t>
        <a:bodyPr/>
        <a:lstStyle/>
        <a:p>
          <a:pPr rtl="1"/>
          <a:endParaRPr lang="he-IL"/>
        </a:p>
      </dgm:t>
    </dgm:pt>
    <dgm:pt modelId="{556CE0C1-0574-4819-9F7F-CCFCB98E874B}">
      <dgm:prSet phldrT="[טקסט]"/>
      <dgm:spPr/>
      <dgm:t>
        <a:bodyPr/>
        <a:lstStyle/>
        <a:p>
          <a:pPr rtl="1"/>
          <a:r>
            <a:rPr lang="he-IL" dirty="0"/>
            <a:t>נקיטת הליכים נגד דייר סרבן</a:t>
          </a:r>
        </a:p>
      </dgm:t>
    </dgm:pt>
    <dgm:pt modelId="{EBBEC244-E611-4077-A2EB-3A9ED5569206}" type="parTrans" cxnId="{57460A53-96D9-49A8-A6BC-6E7A6CCFE736}">
      <dgm:prSet/>
      <dgm:spPr/>
      <dgm:t>
        <a:bodyPr/>
        <a:lstStyle/>
        <a:p>
          <a:pPr rtl="1"/>
          <a:endParaRPr lang="he-IL"/>
        </a:p>
      </dgm:t>
    </dgm:pt>
    <dgm:pt modelId="{BE343823-10AD-4B1E-BE89-7F1287A4C8BB}" type="sibTrans" cxnId="{57460A53-96D9-49A8-A6BC-6E7A6CCFE736}">
      <dgm:prSet/>
      <dgm:spPr/>
      <dgm:t>
        <a:bodyPr/>
        <a:lstStyle/>
        <a:p>
          <a:pPr rtl="1"/>
          <a:endParaRPr lang="he-IL"/>
        </a:p>
      </dgm:t>
    </dgm:pt>
    <dgm:pt modelId="{D04E873F-49F1-4700-B1C8-BD35511CB2FB}" type="pres">
      <dgm:prSet presAssocID="{20343D8B-26B3-4ED0-8F31-BE6336D4633E}" presName="vert0" presStyleCnt="0">
        <dgm:presLayoutVars>
          <dgm:dir/>
          <dgm:animOne val="branch"/>
          <dgm:animLvl val="lvl"/>
        </dgm:presLayoutVars>
      </dgm:prSet>
      <dgm:spPr/>
    </dgm:pt>
    <dgm:pt modelId="{338935BC-62EA-48EC-96D0-E5623E48F7DD}" type="pres">
      <dgm:prSet presAssocID="{96D768E6-598E-4D56-BDD9-3429BDAC45AF}" presName="thickLine" presStyleLbl="alignNode1" presStyleIdx="0" presStyleCnt="5"/>
      <dgm:spPr/>
    </dgm:pt>
    <dgm:pt modelId="{3D7D0FD6-5E4B-42F3-B87F-439A0CD2B8DF}" type="pres">
      <dgm:prSet presAssocID="{96D768E6-598E-4D56-BDD9-3429BDAC45AF}" presName="horz1" presStyleCnt="0"/>
      <dgm:spPr/>
    </dgm:pt>
    <dgm:pt modelId="{C2B32B72-1EDF-47A0-BEF1-8457EA37B253}" type="pres">
      <dgm:prSet presAssocID="{96D768E6-598E-4D56-BDD9-3429BDAC45AF}" presName="tx1" presStyleLbl="revTx" presStyleIdx="0" presStyleCnt="5"/>
      <dgm:spPr/>
    </dgm:pt>
    <dgm:pt modelId="{89FB599A-B7EB-4545-B8B3-3C5D38602B3A}" type="pres">
      <dgm:prSet presAssocID="{96D768E6-598E-4D56-BDD9-3429BDAC45AF}" presName="vert1" presStyleCnt="0"/>
      <dgm:spPr/>
    </dgm:pt>
    <dgm:pt modelId="{FCDF46BB-AF7F-43CD-B7E9-A11BAE8059AD}" type="pres">
      <dgm:prSet presAssocID="{907D4ADD-95DF-4007-8C45-9BDE39F81C96}" presName="thickLine" presStyleLbl="alignNode1" presStyleIdx="1" presStyleCnt="5"/>
      <dgm:spPr/>
    </dgm:pt>
    <dgm:pt modelId="{6BB01304-E5D7-470F-B94E-DDAC0674671A}" type="pres">
      <dgm:prSet presAssocID="{907D4ADD-95DF-4007-8C45-9BDE39F81C96}" presName="horz1" presStyleCnt="0"/>
      <dgm:spPr/>
    </dgm:pt>
    <dgm:pt modelId="{28F84B45-FAE7-461D-8AB3-75D949A33C51}" type="pres">
      <dgm:prSet presAssocID="{907D4ADD-95DF-4007-8C45-9BDE39F81C96}" presName="tx1" presStyleLbl="revTx" presStyleIdx="1" presStyleCnt="5"/>
      <dgm:spPr/>
    </dgm:pt>
    <dgm:pt modelId="{79734C79-BADD-4B3A-A987-D12664D989AD}" type="pres">
      <dgm:prSet presAssocID="{907D4ADD-95DF-4007-8C45-9BDE39F81C96}" presName="vert1" presStyleCnt="0"/>
      <dgm:spPr/>
    </dgm:pt>
    <dgm:pt modelId="{A3BDE70B-8E0C-49B5-A8DB-03D8CBA0EE6B}" type="pres">
      <dgm:prSet presAssocID="{F26DC1EA-ABCF-4C73-B51E-4860A1B8E884}" presName="thickLine" presStyleLbl="alignNode1" presStyleIdx="2" presStyleCnt="5"/>
      <dgm:spPr/>
    </dgm:pt>
    <dgm:pt modelId="{86631987-324E-4EAF-8B70-73EB86E7471B}" type="pres">
      <dgm:prSet presAssocID="{F26DC1EA-ABCF-4C73-B51E-4860A1B8E884}" presName="horz1" presStyleCnt="0"/>
      <dgm:spPr/>
    </dgm:pt>
    <dgm:pt modelId="{B9854CA3-50E7-4595-8EEC-A57B4E18AB69}" type="pres">
      <dgm:prSet presAssocID="{F26DC1EA-ABCF-4C73-B51E-4860A1B8E884}" presName="tx1" presStyleLbl="revTx" presStyleIdx="2" presStyleCnt="5"/>
      <dgm:spPr/>
    </dgm:pt>
    <dgm:pt modelId="{C476E3F3-A3B3-4240-B578-133478365F1D}" type="pres">
      <dgm:prSet presAssocID="{F26DC1EA-ABCF-4C73-B51E-4860A1B8E884}" presName="vert1" presStyleCnt="0"/>
      <dgm:spPr/>
    </dgm:pt>
    <dgm:pt modelId="{4859738C-ACB5-424D-A479-DF4BA1A2258F}" type="pres">
      <dgm:prSet presAssocID="{24CA53E4-C23A-421E-A2C9-90A45D21A9FE}" presName="thickLine" presStyleLbl="alignNode1" presStyleIdx="3" presStyleCnt="5"/>
      <dgm:spPr/>
    </dgm:pt>
    <dgm:pt modelId="{BE66924A-2FF0-43D2-AB26-FB735C0722E2}" type="pres">
      <dgm:prSet presAssocID="{24CA53E4-C23A-421E-A2C9-90A45D21A9FE}" presName="horz1" presStyleCnt="0"/>
      <dgm:spPr/>
    </dgm:pt>
    <dgm:pt modelId="{310E8174-F4B1-4B5C-B3AF-F6A85969BC13}" type="pres">
      <dgm:prSet presAssocID="{24CA53E4-C23A-421E-A2C9-90A45D21A9FE}" presName="tx1" presStyleLbl="revTx" presStyleIdx="3" presStyleCnt="5"/>
      <dgm:spPr/>
    </dgm:pt>
    <dgm:pt modelId="{CC08750D-84BE-4972-BC0F-1F1F637DB8FF}" type="pres">
      <dgm:prSet presAssocID="{24CA53E4-C23A-421E-A2C9-90A45D21A9FE}" presName="vert1" presStyleCnt="0"/>
      <dgm:spPr/>
    </dgm:pt>
    <dgm:pt modelId="{383C5B72-83A9-47B2-87AD-3FDB4404BA19}" type="pres">
      <dgm:prSet presAssocID="{556CE0C1-0574-4819-9F7F-CCFCB98E874B}" presName="thickLine" presStyleLbl="alignNode1" presStyleIdx="4" presStyleCnt="5"/>
      <dgm:spPr/>
    </dgm:pt>
    <dgm:pt modelId="{4EB5690F-92AA-4E48-9C20-209E5E4DB992}" type="pres">
      <dgm:prSet presAssocID="{556CE0C1-0574-4819-9F7F-CCFCB98E874B}" presName="horz1" presStyleCnt="0"/>
      <dgm:spPr/>
    </dgm:pt>
    <dgm:pt modelId="{818D529A-A040-4282-8FBA-D6D1D2553AD0}" type="pres">
      <dgm:prSet presAssocID="{556CE0C1-0574-4819-9F7F-CCFCB98E874B}" presName="tx1" presStyleLbl="revTx" presStyleIdx="4" presStyleCnt="5"/>
      <dgm:spPr/>
    </dgm:pt>
    <dgm:pt modelId="{90F8E0BD-A5AD-48D4-B17A-A06324C04495}" type="pres">
      <dgm:prSet presAssocID="{556CE0C1-0574-4819-9F7F-CCFCB98E874B}" presName="vert1" presStyleCnt="0"/>
      <dgm:spPr/>
    </dgm:pt>
  </dgm:ptLst>
  <dgm:cxnLst>
    <dgm:cxn modelId="{6BF16D38-7C7A-4B4C-9285-7F214CBAECB4}" type="presOf" srcId="{24CA53E4-C23A-421E-A2C9-90A45D21A9FE}" destId="{310E8174-F4B1-4B5C-B3AF-F6A85969BC13}" srcOrd="0" destOrd="0" presId="urn:microsoft.com/office/officeart/2008/layout/LinedList"/>
    <dgm:cxn modelId="{9A39C33D-43F8-4DCC-A1E8-16A51E87930E}" srcId="{20343D8B-26B3-4ED0-8F31-BE6336D4633E}" destId="{96D768E6-598E-4D56-BDD9-3429BDAC45AF}" srcOrd="0" destOrd="0" parTransId="{B1453447-0B03-483B-ACA1-69618E5A378F}" sibTransId="{630BCE89-5E8E-4DE2-9187-5236DF7A13D6}"/>
    <dgm:cxn modelId="{C7EE794C-83FF-4665-97E8-679965207F1A}" srcId="{20343D8B-26B3-4ED0-8F31-BE6336D4633E}" destId="{907D4ADD-95DF-4007-8C45-9BDE39F81C96}" srcOrd="1" destOrd="0" parTransId="{E9BA4F97-6BE7-4FF6-92D8-BC27FDBDF874}" sibTransId="{0AABA619-5381-4114-B385-63E238CEB530}"/>
    <dgm:cxn modelId="{57460A53-96D9-49A8-A6BC-6E7A6CCFE736}" srcId="{20343D8B-26B3-4ED0-8F31-BE6336D4633E}" destId="{556CE0C1-0574-4819-9F7F-CCFCB98E874B}" srcOrd="4" destOrd="0" parTransId="{EBBEC244-E611-4077-A2EB-3A9ED5569206}" sibTransId="{BE343823-10AD-4B1E-BE89-7F1287A4C8BB}"/>
    <dgm:cxn modelId="{962C2A93-9D9B-4B17-99F1-932D1DA746D7}" type="presOf" srcId="{20343D8B-26B3-4ED0-8F31-BE6336D4633E}" destId="{D04E873F-49F1-4700-B1C8-BD35511CB2FB}" srcOrd="0" destOrd="0" presId="urn:microsoft.com/office/officeart/2008/layout/LinedList"/>
    <dgm:cxn modelId="{B0A683CA-331A-4477-B844-509D2A0ECC2D}" type="presOf" srcId="{556CE0C1-0574-4819-9F7F-CCFCB98E874B}" destId="{818D529A-A040-4282-8FBA-D6D1D2553AD0}" srcOrd="0" destOrd="0" presId="urn:microsoft.com/office/officeart/2008/layout/LinedList"/>
    <dgm:cxn modelId="{CF3920DE-2237-45D3-A7EF-6450075115E3}" type="presOf" srcId="{907D4ADD-95DF-4007-8C45-9BDE39F81C96}" destId="{28F84B45-FAE7-461D-8AB3-75D949A33C51}" srcOrd="0" destOrd="0" presId="urn:microsoft.com/office/officeart/2008/layout/LinedList"/>
    <dgm:cxn modelId="{3BBF19E0-AADA-40EB-A079-8B0950953FAB}" srcId="{20343D8B-26B3-4ED0-8F31-BE6336D4633E}" destId="{24CA53E4-C23A-421E-A2C9-90A45D21A9FE}" srcOrd="3" destOrd="0" parTransId="{891393D2-42AB-4A19-85A5-B1CCBAD9C012}" sibTransId="{E4175432-315C-4D12-96D5-613C301D9C7A}"/>
    <dgm:cxn modelId="{CAEF23F2-305C-4748-8A14-971AE5D620E6}" type="presOf" srcId="{96D768E6-598E-4D56-BDD9-3429BDAC45AF}" destId="{C2B32B72-1EDF-47A0-BEF1-8457EA37B253}" srcOrd="0" destOrd="0" presId="urn:microsoft.com/office/officeart/2008/layout/LinedList"/>
    <dgm:cxn modelId="{803812F5-E279-4536-B095-35FFFEA64CA5}" type="presOf" srcId="{F26DC1EA-ABCF-4C73-B51E-4860A1B8E884}" destId="{B9854CA3-50E7-4595-8EEC-A57B4E18AB69}" srcOrd="0" destOrd="0" presId="urn:microsoft.com/office/officeart/2008/layout/LinedList"/>
    <dgm:cxn modelId="{8F1C38F9-758C-4538-9D9D-2D9F9182D603}" srcId="{20343D8B-26B3-4ED0-8F31-BE6336D4633E}" destId="{F26DC1EA-ABCF-4C73-B51E-4860A1B8E884}" srcOrd="2" destOrd="0" parTransId="{ADEB1419-533A-44B6-8ED1-98710C0EE7E6}" sibTransId="{7818CEB6-3512-4135-AED2-1E3311656F45}"/>
    <dgm:cxn modelId="{A545E302-EBFB-4E61-A37B-5B071672F0E6}" type="presParOf" srcId="{D04E873F-49F1-4700-B1C8-BD35511CB2FB}" destId="{338935BC-62EA-48EC-96D0-E5623E48F7DD}" srcOrd="0" destOrd="0" presId="urn:microsoft.com/office/officeart/2008/layout/LinedList"/>
    <dgm:cxn modelId="{6620C22F-0894-4381-89C8-5D73A5EF2032}" type="presParOf" srcId="{D04E873F-49F1-4700-B1C8-BD35511CB2FB}" destId="{3D7D0FD6-5E4B-42F3-B87F-439A0CD2B8DF}" srcOrd="1" destOrd="0" presId="urn:microsoft.com/office/officeart/2008/layout/LinedList"/>
    <dgm:cxn modelId="{B07D5954-3424-472D-B0CA-F855591A656A}" type="presParOf" srcId="{3D7D0FD6-5E4B-42F3-B87F-439A0CD2B8DF}" destId="{C2B32B72-1EDF-47A0-BEF1-8457EA37B253}" srcOrd="0" destOrd="0" presId="urn:microsoft.com/office/officeart/2008/layout/LinedList"/>
    <dgm:cxn modelId="{BF9C3482-BB62-4805-B06E-7B7300A6DE0B}" type="presParOf" srcId="{3D7D0FD6-5E4B-42F3-B87F-439A0CD2B8DF}" destId="{89FB599A-B7EB-4545-B8B3-3C5D38602B3A}" srcOrd="1" destOrd="0" presId="urn:microsoft.com/office/officeart/2008/layout/LinedList"/>
    <dgm:cxn modelId="{23E5947B-62E6-4F8B-9780-16D63943459B}" type="presParOf" srcId="{D04E873F-49F1-4700-B1C8-BD35511CB2FB}" destId="{FCDF46BB-AF7F-43CD-B7E9-A11BAE8059AD}" srcOrd="2" destOrd="0" presId="urn:microsoft.com/office/officeart/2008/layout/LinedList"/>
    <dgm:cxn modelId="{3014E14D-BCFF-4E80-9873-1917D0A37667}" type="presParOf" srcId="{D04E873F-49F1-4700-B1C8-BD35511CB2FB}" destId="{6BB01304-E5D7-470F-B94E-DDAC0674671A}" srcOrd="3" destOrd="0" presId="urn:microsoft.com/office/officeart/2008/layout/LinedList"/>
    <dgm:cxn modelId="{01DB67F7-B445-4C32-BBD4-F6B30D8EA674}" type="presParOf" srcId="{6BB01304-E5D7-470F-B94E-DDAC0674671A}" destId="{28F84B45-FAE7-461D-8AB3-75D949A33C51}" srcOrd="0" destOrd="0" presId="urn:microsoft.com/office/officeart/2008/layout/LinedList"/>
    <dgm:cxn modelId="{15577B6A-AEC2-4786-8000-C9BD45276073}" type="presParOf" srcId="{6BB01304-E5D7-470F-B94E-DDAC0674671A}" destId="{79734C79-BADD-4B3A-A987-D12664D989AD}" srcOrd="1" destOrd="0" presId="urn:microsoft.com/office/officeart/2008/layout/LinedList"/>
    <dgm:cxn modelId="{EF5F09EA-32EB-4B1C-88E1-D36EE5F42104}" type="presParOf" srcId="{D04E873F-49F1-4700-B1C8-BD35511CB2FB}" destId="{A3BDE70B-8E0C-49B5-A8DB-03D8CBA0EE6B}" srcOrd="4" destOrd="0" presId="urn:microsoft.com/office/officeart/2008/layout/LinedList"/>
    <dgm:cxn modelId="{5D50CCC0-55CA-42C3-B67D-15FBC7534540}" type="presParOf" srcId="{D04E873F-49F1-4700-B1C8-BD35511CB2FB}" destId="{86631987-324E-4EAF-8B70-73EB86E7471B}" srcOrd="5" destOrd="0" presId="urn:microsoft.com/office/officeart/2008/layout/LinedList"/>
    <dgm:cxn modelId="{1CFF33D6-A657-4C4B-B075-7155AA0DF1BB}" type="presParOf" srcId="{86631987-324E-4EAF-8B70-73EB86E7471B}" destId="{B9854CA3-50E7-4595-8EEC-A57B4E18AB69}" srcOrd="0" destOrd="0" presId="urn:microsoft.com/office/officeart/2008/layout/LinedList"/>
    <dgm:cxn modelId="{59829B95-3006-40AD-997A-016CBAF922F2}" type="presParOf" srcId="{86631987-324E-4EAF-8B70-73EB86E7471B}" destId="{C476E3F3-A3B3-4240-B578-133478365F1D}" srcOrd="1" destOrd="0" presId="urn:microsoft.com/office/officeart/2008/layout/LinedList"/>
    <dgm:cxn modelId="{806847DA-A013-4A56-8A8F-5C69D8745A1B}" type="presParOf" srcId="{D04E873F-49F1-4700-B1C8-BD35511CB2FB}" destId="{4859738C-ACB5-424D-A479-DF4BA1A2258F}" srcOrd="6" destOrd="0" presId="urn:microsoft.com/office/officeart/2008/layout/LinedList"/>
    <dgm:cxn modelId="{5FADE9A0-AAAB-45FD-A8EB-2F75BEE22CE6}" type="presParOf" srcId="{D04E873F-49F1-4700-B1C8-BD35511CB2FB}" destId="{BE66924A-2FF0-43D2-AB26-FB735C0722E2}" srcOrd="7" destOrd="0" presId="urn:microsoft.com/office/officeart/2008/layout/LinedList"/>
    <dgm:cxn modelId="{A528F349-F6D8-4F38-BBD1-0C030CFC8E36}" type="presParOf" srcId="{BE66924A-2FF0-43D2-AB26-FB735C0722E2}" destId="{310E8174-F4B1-4B5C-B3AF-F6A85969BC13}" srcOrd="0" destOrd="0" presId="urn:microsoft.com/office/officeart/2008/layout/LinedList"/>
    <dgm:cxn modelId="{790A7B17-3A82-4064-A915-728ABB6C37A4}" type="presParOf" srcId="{BE66924A-2FF0-43D2-AB26-FB735C0722E2}" destId="{CC08750D-84BE-4972-BC0F-1F1F637DB8FF}" srcOrd="1" destOrd="0" presId="urn:microsoft.com/office/officeart/2008/layout/LinedList"/>
    <dgm:cxn modelId="{FABE1882-F321-4178-B3E1-61361528B7D3}" type="presParOf" srcId="{D04E873F-49F1-4700-B1C8-BD35511CB2FB}" destId="{383C5B72-83A9-47B2-87AD-3FDB4404BA19}" srcOrd="8" destOrd="0" presId="urn:microsoft.com/office/officeart/2008/layout/LinedList"/>
    <dgm:cxn modelId="{9B8FD7FA-D40F-487D-B09F-1D73AA565668}" type="presParOf" srcId="{D04E873F-49F1-4700-B1C8-BD35511CB2FB}" destId="{4EB5690F-92AA-4E48-9C20-209E5E4DB992}" srcOrd="9" destOrd="0" presId="urn:microsoft.com/office/officeart/2008/layout/LinedList"/>
    <dgm:cxn modelId="{71491F21-1E49-433F-8FFF-CD78A3F65B41}" type="presParOf" srcId="{4EB5690F-92AA-4E48-9C20-209E5E4DB992}" destId="{818D529A-A040-4282-8FBA-D6D1D2553AD0}" srcOrd="0" destOrd="0" presId="urn:microsoft.com/office/officeart/2008/layout/LinedList"/>
    <dgm:cxn modelId="{65F1FDBD-0BC8-45D3-89B5-43A78EEDFDED}" type="presParOf" srcId="{4EB5690F-92AA-4E48-9C20-209E5E4DB992}" destId="{90F8E0BD-A5AD-48D4-B17A-A06324C0449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DDB3F-AA5B-4FEA-BD44-4CB934C210B8}" type="doc">
      <dgm:prSet loTypeId="urn:microsoft.com/office/officeart/2005/8/layout/default" loCatId="list" qsTypeId="urn:microsoft.com/office/officeart/2005/8/quickstyle/simple4" qsCatId="simple" csTypeId="urn:microsoft.com/office/officeart/2005/8/colors/accent0_3" csCatId="mainScheme" phldr="1"/>
      <dgm:spPr/>
      <dgm:t>
        <a:bodyPr/>
        <a:lstStyle/>
        <a:p>
          <a:pPr rtl="1"/>
          <a:endParaRPr lang="he-IL"/>
        </a:p>
      </dgm:t>
    </dgm:pt>
    <dgm:pt modelId="{3CB0E826-2AE3-43B5-8E6F-19A5C8491CE6}">
      <dgm:prSet phldrT="[טקסט]"/>
      <dgm:spPr/>
      <dgm:t>
        <a:bodyPr/>
        <a:lstStyle/>
        <a:p>
          <a:pPr rtl="1">
            <a:buClrTx/>
            <a:buSzTx/>
            <a:buFont typeface="Courier New" panose="02070309020205020404" pitchFamily="49" charset="0"/>
            <a:buChar char="o"/>
          </a:pPr>
          <a:r>
            <a:rPr kumimoji="0" lang="he-IL" b="1" i="0" u="sng"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ביצוע :</a:t>
          </a:r>
          <a:endParaRPr kumimoji="0" lang="en-US" b="1" i="0" u="sng"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בשווי 20-30% משווי עבודות החיזוק (שווי עבודות התמורה לבעלי הזכויות הקיימים).</a:t>
          </a:r>
          <a:endParaRPr kumimoji="0" lang="en-US" b="1" i="0" u="none"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בנקאית אוטונומית אשר פוחתת עם התקדמות עבודות החיזוק (חיזוק יסודות, תוספת שלד, השלמת שלד, השלמת עבודות).</a:t>
          </a:r>
          <a:endParaRPr lang="he-IL" b="1" dirty="0">
            <a:solidFill>
              <a:schemeClr val="bg1"/>
            </a:solidFill>
          </a:endParaRPr>
        </a:p>
      </dgm:t>
    </dgm:pt>
    <dgm:pt modelId="{208797EB-3B97-470C-AF31-8CCCA2375B6B}" type="parTrans" cxnId="{624FE68B-DFAC-43BA-80A9-7281C9D25EE7}">
      <dgm:prSet/>
      <dgm:spPr/>
      <dgm:t>
        <a:bodyPr/>
        <a:lstStyle/>
        <a:p>
          <a:pPr rtl="1"/>
          <a:endParaRPr lang="he-IL"/>
        </a:p>
      </dgm:t>
    </dgm:pt>
    <dgm:pt modelId="{9FD15C0C-0730-422F-BE09-B64090E88BFC}" type="sibTrans" cxnId="{624FE68B-DFAC-43BA-80A9-7281C9D25EE7}">
      <dgm:prSet/>
      <dgm:spPr/>
      <dgm:t>
        <a:bodyPr/>
        <a:lstStyle/>
        <a:p>
          <a:pPr rtl="1"/>
          <a:endParaRPr lang="he-IL"/>
        </a:p>
      </dgm:t>
    </dgm:pt>
    <dgm:pt modelId="{91E62039-0AB7-43EE-AD61-07F149360B11}">
      <dgm:prSet phldrT="[טקסט]"/>
      <dgm:spPr/>
      <dgm:t>
        <a:bodyPr/>
        <a:lstStyle/>
        <a:p>
          <a:pPr rtl="1">
            <a:buClrTx/>
            <a:buSzTx/>
            <a:buFont typeface="Courier New" panose="02070309020205020404" pitchFamily="49" charset="0"/>
            <a:buChar char="o"/>
          </a:pPr>
          <a:r>
            <a:rPr kumimoji="0" lang="he-IL" b="1" i="0" u="sng" strike="noStrike" cap="none" spc="0" normalizeH="0" baseline="0" noProof="0" dirty="0">
              <a:ln>
                <a:noFill/>
              </a:ln>
              <a:solidFill>
                <a:schemeClr val="bg1"/>
              </a:solidFill>
              <a:effectLst/>
              <a:uLnTx/>
              <a:uFillTx/>
              <a:latin typeface="Guttman Hatzvi" panose="02010401010101010101" pitchFamily="2" charset="-79"/>
              <a:ea typeface="+mn-ea"/>
              <a:cs typeface="Guttman Hatzvi" panose="02010401010101010101" pitchFamily="2" charset="-79"/>
            </a:rPr>
            <a:t>ערבות בנוסח חוק מכר:</a:t>
          </a: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הערבות הינה בשווי דירת התמורה אותה זכאים לקבל בעלי הזכויות.</a:t>
          </a: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ככלל הערבות מונפקת ע"י הבנק שמלווה את הפרויקט (רווחיות מינימאלית לקבלת ליווי..?)</a:t>
          </a:r>
          <a:endParaRPr lang="he-IL" b="1" dirty="0">
            <a:solidFill>
              <a:schemeClr val="bg1"/>
            </a:solidFill>
            <a:latin typeface="Gisha" panose="020B0502040204020203" pitchFamily="34" charset="-79"/>
            <a:cs typeface="Gisha" panose="020B0502040204020203" pitchFamily="34" charset="-79"/>
          </a:endParaRPr>
        </a:p>
      </dgm:t>
    </dgm:pt>
    <dgm:pt modelId="{7D0DE1A4-0B40-4ECB-BC12-77154530A500}" type="parTrans" cxnId="{22E3FFAC-C628-439D-A265-65BA756A255B}">
      <dgm:prSet/>
      <dgm:spPr/>
      <dgm:t>
        <a:bodyPr/>
        <a:lstStyle/>
        <a:p>
          <a:pPr rtl="1"/>
          <a:endParaRPr lang="he-IL"/>
        </a:p>
      </dgm:t>
    </dgm:pt>
    <dgm:pt modelId="{8783FA65-0AE2-495B-809B-7B6013627552}" type="sibTrans" cxnId="{22E3FFAC-C628-439D-A265-65BA756A255B}">
      <dgm:prSet/>
      <dgm:spPr/>
      <dgm:t>
        <a:bodyPr/>
        <a:lstStyle/>
        <a:p>
          <a:pPr rtl="1"/>
          <a:endParaRPr lang="he-IL"/>
        </a:p>
      </dgm:t>
    </dgm:pt>
    <dgm:pt modelId="{2A54AE99-898C-4932-B626-A2BDE5A0CCDB}">
      <dgm:prSet phldrT="[טקסט]"/>
      <dgm:spPr/>
      <dgm:t>
        <a:bodyPr/>
        <a:lstStyle/>
        <a:p>
          <a:pPr rtl="1">
            <a:buClrTx/>
            <a:buSzTx/>
            <a:buFont typeface="Courier New" panose="02070309020205020404" pitchFamily="49" charset="0"/>
            <a:buChar char="o"/>
          </a:pPr>
          <a:r>
            <a:rPr kumimoji="0" lang="he-IL" b="1" i="0" u="sng"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מיסים:</a:t>
          </a:r>
          <a:endParaRPr kumimoji="0" lang="en-US" b="1" i="0" u="sng"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ככל והתמורה לבעלי הזכויות ניתנת בהתאם להוראת ביצוע 10/2009העסקה תהיה פטורה ממס שבח עבור שירותי הבניה לבעלי הזכויות.     (</a:t>
          </a:r>
          <a:r>
            <a:rPr kumimoji="0" lang="he-IL" b="1" i="0" u="sng"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hlinkClick xmlns:r="http://schemas.openxmlformats.org/officeDocument/2006/relationships" r:id="rId1">
                <a:extLst>
                  <a:ext uri="{A12FA001-AC4F-418D-AE19-62706E023703}">
                    <ahyp:hlinkClr xmlns:ahyp="http://schemas.microsoft.com/office/drawing/2018/hyperlinkcolor" val="tx"/>
                  </a:ext>
                </a:extLst>
              </a:hlinkClick>
            </a:rPr>
            <a:t>הוראת ביצוע 10/2009</a:t>
          </a: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a:t>
          </a:r>
          <a:endParaRPr kumimoji="0" lang="en-US" b="1" i="0" u="none"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ככל וניתן פיצוי כספי לדיירים, הפיצוי אינו פטור ממס שבח, ישנה חשיבות מי </a:t>
          </a:r>
          <a:r>
            <a:rPr kumimoji="0" lang="he-IL" b="1" i="0" u="none" strike="noStrike" cap="none" spc="0" normalizeH="0" baseline="0" noProof="0" dirty="0" err="1">
              <a:ln>
                <a:noFill/>
              </a:ln>
              <a:solidFill>
                <a:schemeClr val="bg1"/>
              </a:solidFill>
              <a:effectLst/>
              <a:uLnTx/>
              <a:uFillTx/>
              <a:latin typeface="Gisha" panose="020B0502040204020203" pitchFamily="34" charset="-79"/>
              <a:ea typeface="+mn-ea"/>
              <a:cs typeface="Gisha" panose="020B0502040204020203" pitchFamily="34" charset="-79"/>
            </a:rPr>
            <a:t>ישא</a:t>
          </a: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 בתשלום- היזם או בעלי הזכויות.</a:t>
          </a:r>
          <a:endParaRPr kumimoji="0" lang="en-US" b="1" i="0" u="none"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dgm:t>
    </dgm:pt>
    <dgm:pt modelId="{AD68488E-8E5B-4D85-9C01-95BC56688103}" type="parTrans" cxnId="{4873A092-525B-414B-9B2B-A9176873BB5F}">
      <dgm:prSet/>
      <dgm:spPr/>
      <dgm:t>
        <a:bodyPr/>
        <a:lstStyle/>
        <a:p>
          <a:pPr rtl="1"/>
          <a:endParaRPr lang="he-IL"/>
        </a:p>
      </dgm:t>
    </dgm:pt>
    <dgm:pt modelId="{B3013E32-1E38-446E-AF33-37DC97976423}" type="sibTrans" cxnId="{4873A092-525B-414B-9B2B-A9176873BB5F}">
      <dgm:prSet/>
      <dgm:spPr/>
      <dgm:t>
        <a:bodyPr/>
        <a:lstStyle/>
        <a:p>
          <a:pPr rtl="1"/>
          <a:endParaRPr lang="he-IL"/>
        </a:p>
      </dgm:t>
    </dgm:pt>
    <dgm:pt modelId="{D294A861-BF81-4ABB-A489-227A93E40D20}">
      <dgm:prSet phldrT="[טקסט]"/>
      <dgm:spPr/>
      <dgm:t>
        <a:bodyPr/>
        <a:lstStyle/>
        <a:p>
          <a:pPr rtl="1">
            <a:buClrTx/>
            <a:buSzTx/>
            <a:buFont typeface="Courier New" panose="02070309020205020404" pitchFamily="49" charset="0"/>
            <a:buChar char="o"/>
          </a:pPr>
          <a:r>
            <a:rPr kumimoji="0" lang="he-IL" b="1" i="0" u="sng"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טיב/בדק:</a:t>
          </a:r>
          <a:endParaRPr kumimoji="0" lang="en-US" b="1" i="0" u="sng"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אוטונומית הניתנת לתקופה של 12-24 מיום שהסתיימו עבודות הפרויקט.</a:t>
          </a:r>
          <a:endParaRPr kumimoji="0" lang="en-US" b="1" i="0" u="none"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rtl="1">
            <a:buClrTx/>
            <a:buSzTx/>
            <a:buFont typeface="Courier New" panose="02070309020205020404" pitchFamily="49" charset="0"/>
            <a:buChar char="o"/>
          </a:pP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הערבות הינה להבטחת תיקון ליקויים לעבודות שבוצעו במסגרת פרויקט </a:t>
          </a:r>
          <a:r>
            <a:rPr kumimoji="0" lang="he-IL" b="1" i="0" u="none" strike="noStrike" cap="none" spc="0" normalizeH="0" baseline="0" noProof="0" dirty="0" err="1">
              <a:ln>
                <a:noFill/>
              </a:ln>
              <a:solidFill>
                <a:schemeClr val="bg1"/>
              </a:solidFill>
              <a:effectLst/>
              <a:uLnTx/>
              <a:uFillTx/>
              <a:latin typeface="Gisha" panose="020B0502040204020203" pitchFamily="34" charset="-79"/>
              <a:ea typeface="+mn-ea"/>
              <a:cs typeface="Gisha" panose="020B0502040204020203" pitchFamily="34" charset="-79"/>
            </a:rPr>
            <a:t>התמ"א</a:t>
          </a:r>
          <a:r>
            <a:rPr kumimoji="0" lang="he-IL"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 (בלבד).</a:t>
          </a:r>
          <a:endParaRPr lang="he-IL" b="1" dirty="0">
            <a:solidFill>
              <a:schemeClr val="bg1"/>
            </a:solidFill>
          </a:endParaRPr>
        </a:p>
      </dgm:t>
    </dgm:pt>
    <dgm:pt modelId="{86B81AB8-DC65-43A2-A4E4-FB9A4E1CE4B8}" type="parTrans" cxnId="{52D60BEA-5F23-4E6C-B169-3DA897100406}">
      <dgm:prSet/>
      <dgm:spPr/>
      <dgm:t>
        <a:bodyPr/>
        <a:lstStyle/>
        <a:p>
          <a:pPr rtl="1"/>
          <a:endParaRPr lang="he-IL"/>
        </a:p>
      </dgm:t>
    </dgm:pt>
    <dgm:pt modelId="{E4A1BB24-707A-4A90-9A99-EEC8762D123A}" type="sibTrans" cxnId="{52D60BEA-5F23-4E6C-B169-3DA897100406}">
      <dgm:prSet/>
      <dgm:spPr/>
      <dgm:t>
        <a:bodyPr/>
        <a:lstStyle/>
        <a:p>
          <a:pPr rtl="1"/>
          <a:endParaRPr lang="he-IL"/>
        </a:p>
      </dgm:t>
    </dgm:pt>
    <dgm:pt modelId="{CF80E1EC-61DD-4F21-B0C4-81FE74994010}">
      <dgm:prSet phldrT="[טקסט]" custT="1"/>
      <dgm:spPr/>
      <dgm:t>
        <a:bodyPr/>
        <a:lstStyle/>
        <a:p>
          <a:pPr rtl="1">
            <a:buClrTx/>
            <a:buSzTx/>
            <a:buFont typeface="Courier New" panose="02070309020205020404" pitchFamily="49" charset="0"/>
            <a:buChar char="o"/>
          </a:pPr>
          <a:r>
            <a:rPr kumimoji="0" lang="he-IL" sz="1300" b="1" i="0" u="sng"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רישום:</a:t>
          </a:r>
          <a:endParaRPr kumimoji="0" lang="en-US" sz="1300" b="0" i="0" u="sng" strike="noStrike"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rtl="1">
            <a:buClrTx/>
            <a:buSzTx/>
            <a:buFont typeface="Courier New" panose="02070309020205020404" pitchFamily="49" charset="0"/>
            <a:buChar char="o"/>
          </a:pPr>
          <a:r>
            <a:rPr kumimoji="0" lang="he-IL" sz="1300"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היזם נוטל על עצמו את תיקון צו הבית המשותף לאחר סיום הפרויקט, הערבות מבטיחה קיום התחייבות היזם כאמור. </a:t>
          </a:r>
          <a:endParaRPr lang="he-IL" sz="1300" b="1" dirty="0">
            <a:solidFill>
              <a:schemeClr val="bg1"/>
            </a:solidFill>
          </a:endParaRPr>
        </a:p>
      </dgm:t>
    </dgm:pt>
    <dgm:pt modelId="{4C514879-4958-417F-8B81-573FDFCA0FF1}" type="parTrans" cxnId="{B0592226-7AD2-469A-AFFE-8915D4DC4AF3}">
      <dgm:prSet/>
      <dgm:spPr/>
      <dgm:t>
        <a:bodyPr/>
        <a:lstStyle/>
        <a:p>
          <a:pPr rtl="1"/>
          <a:endParaRPr lang="he-IL"/>
        </a:p>
      </dgm:t>
    </dgm:pt>
    <dgm:pt modelId="{BF5EE67E-806B-4876-98E7-FE3514AED577}" type="sibTrans" cxnId="{B0592226-7AD2-469A-AFFE-8915D4DC4AF3}">
      <dgm:prSet/>
      <dgm:spPr/>
      <dgm:t>
        <a:bodyPr/>
        <a:lstStyle/>
        <a:p>
          <a:pPr rtl="1"/>
          <a:endParaRPr lang="he-IL"/>
        </a:p>
      </dgm:t>
    </dgm:pt>
    <dgm:pt modelId="{58DB9BB6-BE3B-40D0-B524-28629BEB59FC}">
      <dgm:prSet phldrT="[טקסט]" custT="1"/>
      <dgm:spPr/>
      <dgm:t>
        <a:bodyPr/>
        <a:lstStyle/>
        <a:p>
          <a:pPr rtl="1">
            <a:buClrTx/>
            <a:buSzTx/>
            <a:buFont typeface="Courier New" panose="02070309020205020404" pitchFamily="49" charset="0"/>
            <a:buChar char="o"/>
          </a:pPr>
          <a:r>
            <a:rPr kumimoji="0" lang="he-IL" sz="1300" b="1" i="0" u="sng"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אוטונומית לבנק המלווה:</a:t>
          </a:r>
        </a:p>
        <a:p>
          <a:pPr rtl="1">
            <a:buClrTx/>
            <a:buSzTx/>
            <a:buFont typeface="Courier New" panose="02070309020205020404" pitchFamily="49" charset="0"/>
            <a:buChar char="o"/>
          </a:pPr>
          <a:r>
            <a:rPr kumimoji="0" lang="he-IL" sz="1300" b="1" i="0" u="none" strike="noStrike"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לצורך קבלת אישור הבנקים לרישום משכנתא על זכויות הבעלים, נדרשים היזמים להעמיד ערבות בנקאית אוטונומית בגובה המשכנתא שנותרה נכון ליום העלייה על הקרקע.</a:t>
          </a:r>
        </a:p>
      </dgm:t>
    </dgm:pt>
    <dgm:pt modelId="{5ACD83AD-CE46-451C-B33D-9CE8EB05E531}" type="parTrans" cxnId="{81A6619D-74A4-422C-B140-2C9DE2C619F0}">
      <dgm:prSet/>
      <dgm:spPr/>
      <dgm:t>
        <a:bodyPr/>
        <a:lstStyle/>
        <a:p>
          <a:pPr rtl="1"/>
          <a:endParaRPr lang="he-IL"/>
        </a:p>
      </dgm:t>
    </dgm:pt>
    <dgm:pt modelId="{9758BA55-F998-421C-A522-288D422153EE}" type="sibTrans" cxnId="{81A6619D-74A4-422C-B140-2C9DE2C619F0}">
      <dgm:prSet/>
      <dgm:spPr/>
      <dgm:t>
        <a:bodyPr/>
        <a:lstStyle/>
        <a:p>
          <a:pPr rtl="1"/>
          <a:endParaRPr lang="he-IL"/>
        </a:p>
      </dgm:t>
    </dgm:pt>
    <dgm:pt modelId="{6AC16725-ACBF-4272-9063-C871A25BF77D}" type="pres">
      <dgm:prSet presAssocID="{66DDDB3F-AA5B-4FEA-BD44-4CB934C210B8}" presName="diagram" presStyleCnt="0">
        <dgm:presLayoutVars>
          <dgm:dir/>
          <dgm:resizeHandles val="exact"/>
        </dgm:presLayoutVars>
      </dgm:prSet>
      <dgm:spPr/>
    </dgm:pt>
    <dgm:pt modelId="{92F9D9A4-575E-424F-9792-FE7D68A83317}" type="pres">
      <dgm:prSet presAssocID="{3CB0E826-2AE3-43B5-8E6F-19A5C8491CE6}" presName="node" presStyleLbl="node1" presStyleIdx="0" presStyleCnt="6">
        <dgm:presLayoutVars>
          <dgm:bulletEnabled val="1"/>
        </dgm:presLayoutVars>
      </dgm:prSet>
      <dgm:spPr/>
    </dgm:pt>
    <dgm:pt modelId="{063FF989-2DD6-4DED-BCFD-6A56F912BE1A}" type="pres">
      <dgm:prSet presAssocID="{9FD15C0C-0730-422F-BE09-B64090E88BFC}" presName="sibTrans" presStyleCnt="0"/>
      <dgm:spPr/>
    </dgm:pt>
    <dgm:pt modelId="{C108C03B-FB83-4928-A922-69194B209609}" type="pres">
      <dgm:prSet presAssocID="{91E62039-0AB7-43EE-AD61-07F149360B11}" presName="node" presStyleLbl="node1" presStyleIdx="1" presStyleCnt="6">
        <dgm:presLayoutVars>
          <dgm:bulletEnabled val="1"/>
        </dgm:presLayoutVars>
      </dgm:prSet>
      <dgm:spPr/>
    </dgm:pt>
    <dgm:pt modelId="{EA110A8B-9795-4B4B-9CF6-005C16004997}" type="pres">
      <dgm:prSet presAssocID="{8783FA65-0AE2-495B-809B-7B6013627552}" presName="sibTrans" presStyleCnt="0"/>
      <dgm:spPr/>
    </dgm:pt>
    <dgm:pt modelId="{CACC3A22-D3AE-4B56-A476-4310D8DA463E}" type="pres">
      <dgm:prSet presAssocID="{2A54AE99-898C-4932-B626-A2BDE5A0CCDB}" presName="node" presStyleLbl="node1" presStyleIdx="2" presStyleCnt="6">
        <dgm:presLayoutVars>
          <dgm:bulletEnabled val="1"/>
        </dgm:presLayoutVars>
      </dgm:prSet>
      <dgm:spPr/>
    </dgm:pt>
    <dgm:pt modelId="{FF92867E-8BFD-4A5A-9602-0060D1930ED1}" type="pres">
      <dgm:prSet presAssocID="{B3013E32-1E38-446E-AF33-37DC97976423}" presName="sibTrans" presStyleCnt="0"/>
      <dgm:spPr/>
    </dgm:pt>
    <dgm:pt modelId="{F66BE3A9-08FB-4D5F-9632-3B4D94CAD316}" type="pres">
      <dgm:prSet presAssocID="{D294A861-BF81-4ABB-A489-227A93E40D20}" presName="node" presStyleLbl="node1" presStyleIdx="3" presStyleCnt="6">
        <dgm:presLayoutVars>
          <dgm:bulletEnabled val="1"/>
        </dgm:presLayoutVars>
      </dgm:prSet>
      <dgm:spPr/>
    </dgm:pt>
    <dgm:pt modelId="{349389AF-2644-47C7-989B-F28AED31FE92}" type="pres">
      <dgm:prSet presAssocID="{E4A1BB24-707A-4A90-9A99-EEC8762D123A}" presName="sibTrans" presStyleCnt="0"/>
      <dgm:spPr/>
    </dgm:pt>
    <dgm:pt modelId="{2D3F7079-FC04-45A3-A280-E20C3BFC76AF}" type="pres">
      <dgm:prSet presAssocID="{CF80E1EC-61DD-4F21-B0C4-81FE74994010}" presName="node" presStyleLbl="node1" presStyleIdx="4" presStyleCnt="6">
        <dgm:presLayoutVars>
          <dgm:bulletEnabled val="1"/>
        </dgm:presLayoutVars>
      </dgm:prSet>
      <dgm:spPr/>
    </dgm:pt>
    <dgm:pt modelId="{B72CBCCF-8BFA-4778-A5A0-A4B89FA53541}" type="pres">
      <dgm:prSet presAssocID="{BF5EE67E-806B-4876-98E7-FE3514AED577}" presName="sibTrans" presStyleCnt="0"/>
      <dgm:spPr/>
    </dgm:pt>
    <dgm:pt modelId="{8087D2A0-53D5-4D8E-B5E4-B2197954C2AD}" type="pres">
      <dgm:prSet presAssocID="{58DB9BB6-BE3B-40D0-B524-28629BEB59FC}" presName="node" presStyleLbl="node1" presStyleIdx="5" presStyleCnt="6">
        <dgm:presLayoutVars>
          <dgm:bulletEnabled val="1"/>
        </dgm:presLayoutVars>
      </dgm:prSet>
      <dgm:spPr/>
    </dgm:pt>
  </dgm:ptLst>
  <dgm:cxnLst>
    <dgm:cxn modelId="{92ACE521-6D0C-4344-B7D6-61D8F63ACF37}" type="presOf" srcId="{D294A861-BF81-4ABB-A489-227A93E40D20}" destId="{F66BE3A9-08FB-4D5F-9632-3B4D94CAD316}" srcOrd="0" destOrd="0" presId="urn:microsoft.com/office/officeart/2005/8/layout/default"/>
    <dgm:cxn modelId="{B0592226-7AD2-469A-AFFE-8915D4DC4AF3}" srcId="{66DDDB3F-AA5B-4FEA-BD44-4CB934C210B8}" destId="{CF80E1EC-61DD-4F21-B0C4-81FE74994010}" srcOrd="4" destOrd="0" parTransId="{4C514879-4958-417F-8B81-573FDFCA0FF1}" sibTransId="{BF5EE67E-806B-4876-98E7-FE3514AED577}"/>
    <dgm:cxn modelId="{BC383F68-E674-413A-AE16-6DA2EC294469}" type="presOf" srcId="{3CB0E826-2AE3-43B5-8E6F-19A5C8491CE6}" destId="{92F9D9A4-575E-424F-9792-FE7D68A83317}" srcOrd="0" destOrd="0" presId="urn:microsoft.com/office/officeart/2005/8/layout/default"/>
    <dgm:cxn modelId="{E7D5D884-4961-4061-8756-FE1A771CDD84}" type="presOf" srcId="{66DDDB3F-AA5B-4FEA-BD44-4CB934C210B8}" destId="{6AC16725-ACBF-4272-9063-C871A25BF77D}" srcOrd="0" destOrd="0" presId="urn:microsoft.com/office/officeart/2005/8/layout/default"/>
    <dgm:cxn modelId="{624FE68B-DFAC-43BA-80A9-7281C9D25EE7}" srcId="{66DDDB3F-AA5B-4FEA-BD44-4CB934C210B8}" destId="{3CB0E826-2AE3-43B5-8E6F-19A5C8491CE6}" srcOrd="0" destOrd="0" parTransId="{208797EB-3B97-470C-AF31-8CCCA2375B6B}" sibTransId="{9FD15C0C-0730-422F-BE09-B64090E88BFC}"/>
    <dgm:cxn modelId="{4873A092-525B-414B-9B2B-A9176873BB5F}" srcId="{66DDDB3F-AA5B-4FEA-BD44-4CB934C210B8}" destId="{2A54AE99-898C-4932-B626-A2BDE5A0CCDB}" srcOrd="2" destOrd="0" parTransId="{AD68488E-8E5B-4D85-9C01-95BC56688103}" sibTransId="{B3013E32-1E38-446E-AF33-37DC97976423}"/>
    <dgm:cxn modelId="{641F9993-CB8E-4E15-814F-4AA6F04A2A43}" type="presOf" srcId="{CF80E1EC-61DD-4F21-B0C4-81FE74994010}" destId="{2D3F7079-FC04-45A3-A280-E20C3BFC76AF}" srcOrd="0" destOrd="0" presId="urn:microsoft.com/office/officeart/2005/8/layout/default"/>
    <dgm:cxn modelId="{81A6619D-74A4-422C-B140-2C9DE2C619F0}" srcId="{66DDDB3F-AA5B-4FEA-BD44-4CB934C210B8}" destId="{58DB9BB6-BE3B-40D0-B524-28629BEB59FC}" srcOrd="5" destOrd="0" parTransId="{5ACD83AD-CE46-451C-B33D-9CE8EB05E531}" sibTransId="{9758BA55-F998-421C-A522-288D422153EE}"/>
    <dgm:cxn modelId="{22E3FFAC-C628-439D-A265-65BA756A255B}" srcId="{66DDDB3F-AA5B-4FEA-BD44-4CB934C210B8}" destId="{91E62039-0AB7-43EE-AD61-07F149360B11}" srcOrd="1" destOrd="0" parTransId="{7D0DE1A4-0B40-4ECB-BC12-77154530A500}" sibTransId="{8783FA65-0AE2-495B-809B-7B6013627552}"/>
    <dgm:cxn modelId="{397B19AF-A22D-4143-B9FB-2F623279A32A}" type="presOf" srcId="{2A54AE99-898C-4932-B626-A2BDE5A0CCDB}" destId="{CACC3A22-D3AE-4B56-A476-4310D8DA463E}" srcOrd="0" destOrd="0" presId="urn:microsoft.com/office/officeart/2005/8/layout/default"/>
    <dgm:cxn modelId="{611232B0-0474-4D3F-9D2A-88ACEC25E640}" type="presOf" srcId="{58DB9BB6-BE3B-40D0-B524-28629BEB59FC}" destId="{8087D2A0-53D5-4D8E-B5E4-B2197954C2AD}" srcOrd="0" destOrd="0" presId="urn:microsoft.com/office/officeart/2005/8/layout/default"/>
    <dgm:cxn modelId="{62977BC2-EBCB-4F75-B4A8-E8802FAFC3CF}" type="presOf" srcId="{91E62039-0AB7-43EE-AD61-07F149360B11}" destId="{C108C03B-FB83-4928-A922-69194B209609}" srcOrd="0" destOrd="0" presId="urn:microsoft.com/office/officeart/2005/8/layout/default"/>
    <dgm:cxn modelId="{52D60BEA-5F23-4E6C-B169-3DA897100406}" srcId="{66DDDB3F-AA5B-4FEA-BD44-4CB934C210B8}" destId="{D294A861-BF81-4ABB-A489-227A93E40D20}" srcOrd="3" destOrd="0" parTransId="{86B81AB8-DC65-43A2-A4E4-FB9A4E1CE4B8}" sibTransId="{E4A1BB24-707A-4A90-9A99-EEC8762D123A}"/>
    <dgm:cxn modelId="{D5175774-3BC9-4AF0-BFD7-2CF37177E281}" type="presParOf" srcId="{6AC16725-ACBF-4272-9063-C871A25BF77D}" destId="{92F9D9A4-575E-424F-9792-FE7D68A83317}" srcOrd="0" destOrd="0" presId="urn:microsoft.com/office/officeart/2005/8/layout/default"/>
    <dgm:cxn modelId="{3A83E450-39E0-4713-927A-03F2C4301584}" type="presParOf" srcId="{6AC16725-ACBF-4272-9063-C871A25BF77D}" destId="{063FF989-2DD6-4DED-BCFD-6A56F912BE1A}" srcOrd="1" destOrd="0" presId="urn:microsoft.com/office/officeart/2005/8/layout/default"/>
    <dgm:cxn modelId="{7979C0E6-198C-4402-8621-F2BF2FCE4039}" type="presParOf" srcId="{6AC16725-ACBF-4272-9063-C871A25BF77D}" destId="{C108C03B-FB83-4928-A922-69194B209609}" srcOrd="2" destOrd="0" presId="urn:microsoft.com/office/officeart/2005/8/layout/default"/>
    <dgm:cxn modelId="{AC660EF6-1C3A-406B-9696-044EA3B2EC37}" type="presParOf" srcId="{6AC16725-ACBF-4272-9063-C871A25BF77D}" destId="{EA110A8B-9795-4B4B-9CF6-005C16004997}" srcOrd="3" destOrd="0" presId="urn:microsoft.com/office/officeart/2005/8/layout/default"/>
    <dgm:cxn modelId="{070D4499-67A6-482D-BD01-A310CE74D7E7}" type="presParOf" srcId="{6AC16725-ACBF-4272-9063-C871A25BF77D}" destId="{CACC3A22-D3AE-4B56-A476-4310D8DA463E}" srcOrd="4" destOrd="0" presId="urn:microsoft.com/office/officeart/2005/8/layout/default"/>
    <dgm:cxn modelId="{453D7487-6E77-4DCA-9D87-EE9E6CEC0251}" type="presParOf" srcId="{6AC16725-ACBF-4272-9063-C871A25BF77D}" destId="{FF92867E-8BFD-4A5A-9602-0060D1930ED1}" srcOrd="5" destOrd="0" presId="urn:microsoft.com/office/officeart/2005/8/layout/default"/>
    <dgm:cxn modelId="{9EC5119F-4807-421A-B3C4-AD14C510CE90}" type="presParOf" srcId="{6AC16725-ACBF-4272-9063-C871A25BF77D}" destId="{F66BE3A9-08FB-4D5F-9632-3B4D94CAD316}" srcOrd="6" destOrd="0" presId="urn:microsoft.com/office/officeart/2005/8/layout/default"/>
    <dgm:cxn modelId="{882A3171-CEC8-480B-B8AB-53EB00A1D57E}" type="presParOf" srcId="{6AC16725-ACBF-4272-9063-C871A25BF77D}" destId="{349389AF-2644-47C7-989B-F28AED31FE92}" srcOrd="7" destOrd="0" presId="urn:microsoft.com/office/officeart/2005/8/layout/default"/>
    <dgm:cxn modelId="{51FF6FDD-1B2E-4BEC-9D33-DFAF2387CDFC}" type="presParOf" srcId="{6AC16725-ACBF-4272-9063-C871A25BF77D}" destId="{2D3F7079-FC04-45A3-A280-E20C3BFC76AF}" srcOrd="8" destOrd="0" presId="urn:microsoft.com/office/officeart/2005/8/layout/default"/>
    <dgm:cxn modelId="{92A94C84-AEAD-4EAA-A32B-9CEA7B2A5BEB}" type="presParOf" srcId="{6AC16725-ACBF-4272-9063-C871A25BF77D}" destId="{B72CBCCF-8BFA-4778-A5A0-A4B89FA53541}" srcOrd="9" destOrd="0" presId="urn:microsoft.com/office/officeart/2005/8/layout/default"/>
    <dgm:cxn modelId="{80F139D3-34C7-42D7-9C6A-F20A8816D0B7}" type="presParOf" srcId="{6AC16725-ACBF-4272-9063-C871A25BF77D}" destId="{8087D2A0-53D5-4D8E-B5E4-B2197954C2A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BD1961-C9F2-4440-9034-B65B534A5CD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1ABC29D-7DB2-4410-B450-3E83EEA64EF9}">
      <dgm:prSet custT="1"/>
      <dgm:spPr/>
      <dgm:t>
        <a:bodyPr/>
        <a:lstStyle/>
        <a:p>
          <a:r>
            <a:rPr lang="he-IL" sz="1600" dirty="0">
              <a:latin typeface="Gisha" panose="020B0502040204020203" pitchFamily="34" charset="-79"/>
              <a:cs typeface="Gisha" panose="020B0502040204020203" pitchFamily="34" charset="-79"/>
            </a:rPr>
            <a:t>תמורה שוויונית לבעלי הדירות דרך קביעת מנגנון אחיד (למעט חריגים).</a:t>
          </a:r>
          <a:endParaRPr lang="en-US" sz="1600" dirty="0">
            <a:latin typeface="Gisha" panose="020B0502040204020203" pitchFamily="34" charset="-79"/>
            <a:cs typeface="Gisha" panose="020B0502040204020203" pitchFamily="34" charset="-79"/>
          </a:endParaRPr>
        </a:p>
      </dgm:t>
    </dgm:pt>
    <dgm:pt modelId="{223A9844-D332-437C-B129-3A4D3E4CC374}" type="parTrans" cxnId="{5DF4BAC5-6B0A-432E-88F1-4DD2D0B45249}">
      <dgm:prSet/>
      <dgm:spPr/>
      <dgm:t>
        <a:bodyPr/>
        <a:lstStyle/>
        <a:p>
          <a:endParaRPr lang="en-US"/>
        </a:p>
      </dgm:t>
    </dgm:pt>
    <dgm:pt modelId="{38912F24-F8CA-43BC-83BE-06D3F471650E}" type="sibTrans" cxnId="{5DF4BAC5-6B0A-432E-88F1-4DD2D0B45249}">
      <dgm:prSet/>
      <dgm:spPr/>
      <dgm:t>
        <a:bodyPr/>
        <a:lstStyle/>
        <a:p>
          <a:endParaRPr lang="en-US"/>
        </a:p>
      </dgm:t>
    </dgm:pt>
    <dgm:pt modelId="{A80EACD2-1F9D-4DAC-A9D7-AB70C190C1FD}">
      <dgm:prSet custT="1"/>
      <dgm:spPr/>
      <dgm:t>
        <a:bodyPr/>
        <a:lstStyle/>
        <a:p>
          <a:r>
            <a:rPr lang="he-IL" sz="1600" dirty="0">
              <a:latin typeface="Gisha" panose="020B0502040204020203" pitchFamily="34" charset="-79"/>
              <a:cs typeface="Gisha" panose="020B0502040204020203" pitchFamily="34" charset="-79"/>
            </a:rPr>
            <a:t>בחירת דירות התמורה בהתאם לניקוד השמאי.</a:t>
          </a:r>
          <a:endParaRPr lang="en-US" sz="1600" dirty="0">
            <a:latin typeface="Gisha" panose="020B0502040204020203" pitchFamily="34" charset="-79"/>
            <a:cs typeface="Gisha" panose="020B0502040204020203" pitchFamily="34" charset="-79"/>
          </a:endParaRPr>
        </a:p>
      </dgm:t>
    </dgm:pt>
    <dgm:pt modelId="{EDFD2B9A-92FD-4FCC-B647-684CCE8D7003}" type="parTrans" cxnId="{6CDC309C-7F0B-4DE9-B346-D797C1BA61D0}">
      <dgm:prSet/>
      <dgm:spPr/>
      <dgm:t>
        <a:bodyPr/>
        <a:lstStyle/>
        <a:p>
          <a:endParaRPr lang="en-US"/>
        </a:p>
      </dgm:t>
    </dgm:pt>
    <dgm:pt modelId="{3E033A6E-F34E-48A8-93EF-BDE1BE42BEA2}" type="sibTrans" cxnId="{6CDC309C-7F0B-4DE9-B346-D797C1BA61D0}">
      <dgm:prSet/>
      <dgm:spPr/>
      <dgm:t>
        <a:bodyPr/>
        <a:lstStyle/>
        <a:p>
          <a:endParaRPr lang="en-US"/>
        </a:p>
      </dgm:t>
    </dgm:pt>
    <dgm:pt modelId="{96B7A08C-5223-4724-A4AB-552BD0F45902}">
      <dgm:prSet custT="1"/>
      <dgm:spPr/>
      <dgm:t>
        <a:bodyPr/>
        <a:lstStyle/>
        <a:p>
          <a:r>
            <a:rPr lang="he-IL" sz="1600" dirty="0">
              <a:latin typeface="Gisha" panose="020B0502040204020203" pitchFamily="34" charset="-79"/>
              <a:cs typeface="Gisha" panose="020B0502040204020203" pitchFamily="34" charset="-79"/>
            </a:rPr>
            <a:t>מתן דמי שכירות לבעלי הדירות בתקופת ביצוע הפרויקט.</a:t>
          </a:r>
          <a:endParaRPr lang="en-US" sz="1600" dirty="0">
            <a:latin typeface="Gisha" panose="020B0502040204020203" pitchFamily="34" charset="-79"/>
            <a:cs typeface="Gisha" panose="020B0502040204020203" pitchFamily="34" charset="-79"/>
          </a:endParaRPr>
        </a:p>
      </dgm:t>
    </dgm:pt>
    <dgm:pt modelId="{EB1E38B8-9328-4BA4-A909-F5E422D775A2}" type="parTrans" cxnId="{160AB4E8-9455-4F90-BE76-8614C94541B9}">
      <dgm:prSet/>
      <dgm:spPr/>
      <dgm:t>
        <a:bodyPr/>
        <a:lstStyle/>
        <a:p>
          <a:endParaRPr lang="en-US"/>
        </a:p>
      </dgm:t>
    </dgm:pt>
    <dgm:pt modelId="{3440A3F9-1FC5-4595-91EF-7C9D9F87BB14}" type="sibTrans" cxnId="{160AB4E8-9455-4F90-BE76-8614C94541B9}">
      <dgm:prSet/>
      <dgm:spPr/>
      <dgm:t>
        <a:bodyPr/>
        <a:lstStyle/>
        <a:p>
          <a:endParaRPr lang="en-US"/>
        </a:p>
      </dgm:t>
    </dgm:pt>
    <dgm:pt modelId="{D1FF82FC-FA96-4002-9E17-1DADA2C1C1C4}">
      <dgm:prSet custT="1"/>
      <dgm:spPr/>
      <dgm:t>
        <a:bodyPr/>
        <a:lstStyle/>
        <a:p>
          <a:r>
            <a:rPr lang="he-IL" sz="1600" dirty="0">
              <a:latin typeface="Gisha" panose="020B0502040204020203" pitchFamily="34" charset="-79"/>
              <a:cs typeface="Gisha" panose="020B0502040204020203" pitchFamily="34" charset="-79"/>
            </a:rPr>
            <a:t>תשלום עלויות הובלה מהדירה הקיימת לדירה הזמנית</a:t>
          </a:r>
          <a:endParaRPr lang="en-US" sz="1600" dirty="0">
            <a:latin typeface="Gisha" panose="020B0502040204020203" pitchFamily="34" charset="-79"/>
            <a:cs typeface="Gisha" panose="020B0502040204020203" pitchFamily="34" charset="-79"/>
          </a:endParaRPr>
        </a:p>
      </dgm:t>
    </dgm:pt>
    <dgm:pt modelId="{29848CB2-D1EA-49D4-ACFE-E1163287C896}" type="parTrans" cxnId="{A618190D-5060-4209-8824-AC86E07927DC}">
      <dgm:prSet/>
      <dgm:spPr/>
      <dgm:t>
        <a:bodyPr/>
        <a:lstStyle/>
        <a:p>
          <a:endParaRPr lang="en-US"/>
        </a:p>
      </dgm:t>
    </dgm:pt>
    <dgm:pt modelId="{547ADB56-C526-4BC0-AB0E-8DADAC72B9B2}" type="sibTrans" cxnId="{A618190D-5060-4209-8824-AC86E07927DC}">
      <dgm:prSet/>
      <dgm:spPr/>
      <dgm:t>
        <a:bodyPr/>
        <a:lstStyle/>
        <a:p>
          <a:endParaRPr lang="en-US"/>
        </a:p>
      </dgm:t>
    </dgm:pt>
    <dgm:pt modelId="{583DB36F-3AB8-44D6-A347-3344A7B80963}">
      <dgm:prSet/>
      <dgm:spPr/>
      <dgm:t>
        <a:bodyPr/>
        <a:lstStyle/>
        <a:p>
          <a:r>
            <a:rPr lang="he-IL" dirty="0">
              <a:latin typeface="Gisha" panose="020B0502040204020203" pitchFamily="34" charset="-79"/>
              <a:cs typeface="Gisha" panose="020B0502040204020203" pitchFamily="34" charset="-79"/>
            </a:rPr>
            <a:t>היזם נושא בשכר בעלי המקצוע שבחרו בעלי הדירות בפרויקט כדי שייצגו אותם (שמאי, עורך דין, מפקח)</a:t>
          </a:r>
          <a:endParaRPr lang="en-US" dirty="0">
            <a:latin typeface="Gisha" panose="020B0502040204020203" pitchFamily="34" charset="-79"/>
            <a:cs typeface="Gisha" panose="020B0502040204020203" pitchFamily="34" charset="-79"/>
          </a:endParaRPr>
        </a:p>
      </dgm:t>
    </dgm:pt>
    <dgm:pt modelId="{FC9B6AE0-81E7-4834-9A1B-053500BB24BB}" type="parTrans" cxnId="{B2A9CE9F-ACAB-4DBF-AB29-5F4EB1F76ABA}">
      <dgm:prSet/>
      <dgm:spPr/>
      <dgm:t>
        <a:bodyPr/>
        <a:lstStyle/>
        <a:p>
          <a:endParaRPr lang="en-US"/>
        </a:p>
      </dgm:t>
    </dgm:pt>
    <dgm:pt modelId="{71E6F743-3972-4785-9D19-703F68B43CB7}" type="sibTrans" cxnId="{B2A9CE9F-ACAB-4DBF-AB29-5F4EB1F76ABA}">
      <dgm:prSet/>
      <dgm:spPr/>
      <dgm:t>
        <a:bodyPr/>
        <a:lstStyle/>
        <a:p>
          <a:endParaRPr lang="en-US"/>
        </a:p>
      </dgm:t>
    </dgm:pt>
    <dgm:pt modelId="{E33BD86B-0F0C-47CF-ABE9-31323CDA75F5}">
      <dgm:prSet custT="1"/>
      <dgm:spPr/>
      <dgm:t>
        <a:bodyPr/>
        <a:lstStyle/>
        <a:p>
          <a:r>
            <a:rPr lang="he-IL" sz="1600" dirty="0">
              <a:latin typeface="Gisha" panose="020B0502040204020203" pitchFamily="34" charset="-79"/>
              <a:cs typeface="Gisha" panose="020B0502040204020203" pitchFamily="34" charset="-79"/>
            </a:rPr>
            <a:t>השתתפות בתשלום הוצאות ועד הבית במשך 5 שנים בסך ההפרש בין דמי הועד ששולמו ע"י בעלי הדירות בדירה המקורית לחדשה.</a:t>
          </a:r>
          <a:endParaRPr lang="en-US" sz="1600" dirty="0">
            <a:latin typeface="Gisha" panose="020B0502040204020203" pitchFamily="34" charset="-79"/>
            <a:cs typeface="Gisha" panose="020B0502040204020203" pitchFamily="34" charset="-79"/>
          </a:endParaRPr>
        </a:p>
      </dgm:t>
    </dgm:pt>
    <dgm:pt modelId="{C22AF388-9827-4383-B837-35EA96AFB7C6}" type="parTrans" cxnId="{DFC491E4-B7F6-414C-B293-0C0B99A72AE3}">
      <dgm:prSet/>
      <dgm:spPr/>
      <dgm:t>
        <a:bodyPr/>
        <a:lstStyle/>
        <a:p>
          <a:endParaRPr lang="en-US"/>
        </a:p>
      </dgm:t>
    </dgm:pt>
    <dgm:pt modelId="{C3D4635A-853F-4707-B229-C6CF70561E72}" type="sibTrans" cxnId="{DFC491E4-B7F6-414C-B293-0C0B99A72AE3}">
      <dgm:prSet/>
      <dgm:spPr/>
      <dgm:t>
        <a:bodyPr/>
        <a:lstStyle/>
        <a:p>
          <a:endParaRPr lang="en-US"/>
        </a:p>
      </dgm:t>
    </dgm:pt>
    <dgm:pt modelId="{7442BD38-CE3F-4240-9A8A-D2BADE89EBF9}">
      <dgm:prSet/>
      <dgm:spPr/>
      <dgm:t>
        <a:bodyPr/>
        <a:lstStyle/>
        <a:p>
          <a:r>
            <a:rPr lang="he-IL" dirty="0">
              <a:latin typeface="Gisha" panose="020B0502040204020203" pitchFamily="34" charset="-79"/>
              <a:cs typeface="Gisha" panose="020B0502040204020203" pitchFamily="34" charset="-79"/>
            </a:rPr>
            <a:t>התקשרות עם חברת ניהול שתבחר ע"י הנציגות. </a:t>
          </a:r>
          <a:endParaRPr lang="en-US" dirty="0">
            <a:latin typeface="Gisha" panose="020B0502040204020203" pitchFamily="34" charset="-79"/>
            <a:cs typeface="Gisha" panose="020B0502040204020203" pitchFamily="34" charset="-79"/>
          </a:endParaRPr>
        </a:p>
      </dgm:t>
    </dgm:pt>
    <dgm:pt modelId="{C9ED1BB5-2741-4DA2-982F-DD0717F3AD64}" type="parTrans" cxnId="{585F9CCA-C9B7-4F30-AC21-52A6B1EF8C32}">
      <dgm:prSet/>
      <dgm:spPr/>
      <dgm:t>
        <a:bodyPr/>
        <a:lstStyle/>
        <a:p>
          <a:endParaRPr lang="en-US"/>
        </a:p>
      </dgm:t>
    </dgm:pt>
    <dgm:pt modelId="{18AA2E8C-A3AD-4146-B3C5-E3B246F4329C}" type="sibTrans" cxnId="{585F9CCA-C9B7-4F30-AC21-52A6B1EF8C32}">
      <dgm:prSet/>
      <dgm:spPr/>
      <dgm:t>
        <a:bodyPr/>
        <a:lstStyle/>
        <a:p>
          <a:endParaRPr lang="en-US"/>
        </a:p>
      </dgm:t>
    </dgm:pt>
    <dgm:pt modelId="{EB5404EE-87F2-454A-B753-ABF7275EEB75}" type="pres">
      <dgm:prSet presAssocID="{0DBD1961-C9F2-4440-9034-B65B534A5CD3}" presName="diagram" presStyleCnt="0">
        <dgm:presLayoutVars>
          <dgm:dir/>
          <dgm:resizeHandles val="exact"/>
        </dgm:presLayoutVars>
      </dgm:prSet>
      <dgm:spPr/>
    </dgm:pt>
    <dgm:pt modelId="{268AE5CB-6A3D-4D16-8E1E-438F34FFB331}" type="pres">
      <dgm:prSet presAssocID="{E1ABC29D-7DB2-4410-B450-3E83EEA64EF9}" presName="node" presStyleLbl="node1" presStyleIdx="0" presStyleCnt="7">
        <dgm:presLayoutVars>
          <dgm:bulletEnabled val="1"/>
        </dgm:presLayoutVars>
      </dgm:prSet>
      <dgm:spPr/>
    </dgm:pt>
    <dgm:pt modelId="{4B8DE5B3-EAD8-4C08-BD47-C2636C85D1E8}" type="pres">
      <dgm:prSet presAssocID="{38912F24-F8CA-43BC-83BE-06D3F471650E}" presName="sibTrans" presStyleCnt="0"/>
      <dgm:spPr/>
    </dgm:pt>
    <dgm:pt modelId="{9C6544F7-D681-4C46-B83B-B4D3EEA7013E}" type="pres">
      <dgm:prSet presAssocID="{A80EACD2-1F9D-4DAC-A9D7-AB70C190C1FD}" presName="node" presStyleLbl="node1" presStyleIdx="1" presStyleCnt="7">
        <dgm:presLayoutVars>
          <dgm:bulletEnabled val="1"/>
        </dgm:presLayoutVars>
      </dgm:prSet>
      <dgm:spPr/>
    </dgm:pt>
    <dgm:pt modelId="{801907CF-163A-464C-93BF-C2624037D7BD}" type="pres">
      <dgm:prSet presAssocID="{3E033A6E-F34E-48A8-93EF-BDE1BE42BEA2}" presName="sibTrans" presStyleCnt="0"/>
      <dgm:spPr/>
    </dgm:pt>
    <dgm:pt modelId="{F067D7CC-A05F-4AB4-862F-1117BF9BF5E5}" type="pres">
      <dgm:prSet presAssocID="{96B7A08C-5223-4724-A4AB-552BD0F45902}" presName="node" presStyleLbl="node1" presStyleIdx="2" presStyleCnt="7">
        <dgm:presLayoutVars>
          <dgm:bulletEnabled val="1"/>
        </dgm:presLayoutVars>
      </dgm:prSet>
      <dgm:spPr/>
    </dgm:pt>
    <dgm:pt modelId="{028D1796-3B41-4A7B-8664-75AAFCB17F52}" type="pres">
      <dgm:prSet presAssocID="{3440A3F9-1FC5-4595-91EF-7C9D9F87BB14}" presName="sibTrans" presStyleCnt="0"/>
      <dgm:spPr/>
    </dgm:pt>
    <dgm:pt modelId="{EB257F6B-5424-4C57-97F9-98AC6E951675}" type="pres">
      <dgm:prSet presAssocID="{D1FF82FC-FA96-4002-9E17-1DADA2C1C1C4}" presName="node" presStyleLbl="node1" presStyleIdx="3" presStyleCnt="7">
        <dgm:presLayoutVars>
          <dgm:bulletEnabled val="1"/>
        </dgm:presLayoutVars>
      </dgm:prSet>
      <dgm:spPr/>
    </dgm:pt>
    <dgm:pt modelId="{152B287F-0CF8-4ADE-B7F8-FBF30DC5F443}" type="pres">
      <dgm:prSet presAssocID="{547ADB56-C526-4BC0-AB0E-8DADAC72B9B2}" presName="sibTrans" presStyleCnt="0"/>
      <dgm:spPr/>
    </dgm:pt>
    <dgm:pt modelId="{9E6AC47D-F16D-4270-BBE7-CD6396CF2535}" type="pres">
      <dgm:prSet presAssocID="{583DB36F-3AB8-44D6-A347-3344A7B80963}" presName="node" presStyleLbl="node1" presStyleIdx="4" presStyleCnt="7">
        <dgm:presLayoutVars>
          <dgm:bulletEnabled val="1"/>
        </dgm:presLayoutVars>
      </dgm:prSet>
      <dgm:spPr/>
    </dgm:pt>
    <dgm:pt modelId="{DCC84C37-34C3-43CB-A054-73C0FC0C8685}" type="pres">
      <dgm:prSet presAssocID="{71E6F743-3972-4785-9D19-703F68B43CB7}" presName="sibTrans" presStyleCnt="0"/>
      <dgm:spPr/>
    </dgm:pt>
    <dgm:pt modelId="{BF21D8EC-14EC-4294-8372-21C5FE19F5BC}" type="pres">
      <dgm:prSet presAssocID="{E33BD86B-0F0C-47CF-ABE9-31323CDA75F5}" presName="node" presStyleLbl="node1" presStyleIdx="5" presStyleCnt="7" custScaleY="101144" custLinFactNeighborY="3392">
        <dgm:presLayoutVars>
          <dgm:bulletEnabled val="1"/>
        </dgm:presLayoutVars>
      </dgm:prSet>
      <dgm:spPr/>
    </dgm:pt>
    <dgm:pt modelId="{4CE943A0-CB47-464B-9119-D60B81F9247A}" type="pres">
      <dgm:prSet presAssocID="{C3D4635A-853F-4707-B229-C6CF70561E72}" presName="sibTrans" presStyleCnt="0"/>
      <dgm:spPr/>
    </dgm:pt>
    <dgm:pt modelId="{D527C2AD-ACD1-45BF-AFC3-6239AE4FA1EF}" type="pres">
      <dgm:prSet presAssocID="{7442BD38-CE3F-4240-9A8A-D2BADE89EBF9}" presName="node" presStyleLbl="node1" presStyleIdx="6" presStyleCnt="7">
        <dgm:presLayoutVars>
          <dgm:bulletEnabled val="1"/>
        </dgm:presLayoutVars>
      </dgm:prSet>
      <dgm:spPr/>
    </dgm:pt>
  </dgm:ptLst>
  <dgm:cxnLst>
    <dgm:cxn modelId="{A618190D-5060-4209-8824-AC86E07927DC}" srcId="{0DBD1961-C9F2-4440-9034-B65B534A5CD3}" destId="{D1FF82FC-FA96-4002-9E17-1DADA2C1C1C4}" srcOrd="3" destOrd="0" parTransId="{29848CB2-D1EA-49D4-ACFE-E1163287C896}" sibTransId="{547ADB56-C526-4BC0-AB0E-8DADAC72B9B2}"/>
    <dgm:cxn modelId="{D5354C2E-6F4F-4F4F-AB90-F894947303DE}" type="presOf" srcId="{7442BD38-CE3F-4240-9A8A-D2BADE89EBF9}" destId="{D527C2AD-ACD1-45BF-AFC3-6239AE4FA1EF}" srcOrd="0" destOrd="0" presId="urn:microsoft.com/office/officeart/2005/8/layout/default"/>
    <dgm:cxn modelId="{07CF5E62-A719-4F51-A1C3-91E97D8A1965}" type="presOf" srcId="{96B7A08C-5223-4724-A4AB-552BD0F45902}" destId="{F067D7CC-A05F-4AB4-862F-1117BF9BF5E5}" srcOrd="0" destOrd="0" presId="urn:microsoft.com/office/officeart/2005/8/layout/default"/>
    <dgm:cxn modelId="{E8F30E73-4BCF-47D5-BFB4-D92727EEF757}" type="presOf" srcId="{583DB36F-3AB8-44D6-A347-3344A7B80963}" destId="{9E6AC47D-F16D-4270-BBE7-CD6396CF2535}" srcOrd="0" destOrd="0" presId="urn:microsoft.com/office/officeart/2005/8/layout/default"/>
    <dgm:cxn modelId="{6CDC309C-7F0B-4DE9-B346-D797C1BA61D0}" srcId="{0DBD1961-C9F2-4440-9034-B65B534A5CD3}" destId="{A80EACD2-1F9D-4DAC-A9D7-AB70C190C1FD}" srcOrd="1" destOrd="0" parTransId="{EDFD2B9A-92FD-4FCC-B647-684CCE8D7003}" sibTransId="{3E033A6E-F34E-48A8-93EF-BDE1BE42BEA2}"/>
    <dgm:cxn modelId="{E04C939F-5261-478B-8DA7-AB1360A1B7C8}" type="presOf" srcId="{0DBD1961-C9F2-4440-9034-B65B534A5CD3}" destId="{EB5404EE-87F2-454A-B753-ABF7275EEB75}" srcOrd="0" destOrd="0" presId="urn:microsoft.com/office/officeart/2005/8/layout/default"/>
    <dgm:cxn modelId="{B2A9CE9F-ACAB-4DBF-AB29-5F4EB1F76ABA}" srcId="{0DBD1961-C9F2-4440-9034-B65B534A5CD3}" destId="{583DB36F-3AB8-44D6-A347-3344A7B80963}" srcOrd="4" destOrd="0" parTransId="{FC9B6AE0-81E7-4834-9A1B-053500BB24BB}" sibTransId="{71E6F743-3972-4785-9D19-703F68B43CB7}"/>
    <dgm:cxn modelId="{899D7FA6-6B2A-440B-B96A-8910ED0D33EC}" type="presOf" srcId="{E33BD86B-0F0C-47CF-ABE9-31323CDA75F5}" destId="{BF21D8EC-14EC-4294-8372-21C5FE19F5BC}" srcOrd="0" destOrd="0" presId="urn:microsoft.com/office/officeart/2005/8/layout/default"/>
    <dgm:cxn modelId="{5DF4BAC5-6B0A-432E-88F1-4DD2D0B45249}" srcId="{0DBD1961-C9F2-4440-9034-B65B534A5CD3}" destId="{E1ABC29D-7DB2-4410-B450-3E83EEA64EF9}" srcOrd="0" destOrd="0" parTransId="{223A9844-D332-437C-B129-3A4D3E4CC374}" sibTransId="{38912F24-F8CA-43BC-83BE-06D3F471650E}"/>
    <dgm:cxn modelId="{585F9CCA-C9B7-4F30-AC21-52A6B1EF8C32}" srcId="{0DBD1961-C9F2-4440-9034-B65B534A5CD3}" destId="{7442BD38-CE3F-4240-9A8A-D2BADE89EBF9}" srcOrd="6" destOrd="0" parTransId="{C9ED1BB5-2741-4DA2-982F-DD0717F3AD64}" sibTransId="{18AA2E8C-A3AD-4146-B3C5-E3B246F4329C}"/>
    <dgm:cxn modelId="{49B2CCDA-BFDC-4C26-B6D3-9B94DC56AE52}" type="presOf" srcId="{E1ABC29D-7DB2-4410-B450-3E83EEA64EF9}" destId="{268AE5CB-6A3D-4D16-8E1E-438F34FFB331}" srcOrd="0" destOrd="0" presId="urn:microsoft.com/office/officeart/2005/8/layout/default"/>
    <dgm:cxn modelId="{F7AF61E4-38C0-4D8B-B4AF-AD9BE3D93F0C}" type="presOf" srcId="{A80EACD2-1F9D-4DAC-A9D7-AB70C190C1FD}" destId="{9C6544F7-D681-4C46-B83B-B4D3EEA7013E}" srcOrd="0" destOrd="0" presId="urn:microsoft.com/office/officeart/2005/8/layout/default"/>
    <dgm:cxn modelId="{DFC491E4-B7F6-414C-B293-0C0B99A72AE3}" srcId="{0DBD1961-C9F2-4440-9034-B65B534A5CD3}" destId="{E33BD86B-0F0C-47CF-ABE9-31323CDA75F5}" srcOrd="5" destOrd="0" parTransId="{C22AF388-9827-4383-B837-35EA96AFB7C6}" sibTransId="{C3D4635A-853F-4707-B229-C6CF70561E72}"/>
    <dgm:cxn modelId="{23FEAEE5-76BE-461F-95AD-1D431CF3D1C0}" type="presOf" srcId="{D1FF82FC-FA96-4002-9E17-1DADA2C1C1C4}" destId="{EB257F6B-5424-4C57-97F9-98AC6E951675}" srcOrd="0" destOrd="0" presId="urn:microsoft.com/office/officeart/2005/8/layout/default"/>
    <dgm:cxn modelId="{160AB4E8-9455-4F90-BE76-8614C94541B9}" srcId="{0DBD1961-C9F2-4440-9034-B65B534A5CD3}" destId="{96B7A08C-5223-4724-A4AB-552BD0F45902}" srcOrd="2" destOrd="0" parTransId="{EB1E38B8-9328-4BA4-A909-F5E422D775A2}" sibTransId="{3440A3F9-1FC5-4595-91EF-7C9D9F87BB14}"/>
    <dgm:cxn modelId="{0AEC8E1A-1D14-404E-8277-92CAA40EE3F7}" type="presParOf" srcId="{EB5404EE-87F2-454A-B753-ABF7275EEB75}" destId="{268AE5CB-6A3D-4D16-8E1E-438F34FFB331}" srcOrd="0" destOrd="0" presId="urn:microsoft.com/office/officeart/2005/8/layout/default"/>
    <dgm:cxn modelId="{06D2F120-1158-4997-8391-9769A12DC559}" type="presParOf" srcId="{EB5404EE-87F2-454A-B753-ABF7275EEB75}" destId="{4B8DE5B3-EAD8-4C08-BD47-C2636C85D1E8}" srcOrd="1" destOrd="0" presId="urn:microsoft.com/office/officeart/2005/8/layout/default"/>
    <dgm:cxn modelId="{07E896A0-C844-401F-8284-02B3321F4770}" type="presParOf" srcId="{EB5404EE-87F2-454A-B753-ABF7275EEB75}" destId="{9C6544F7-D681-4C46-B83B-B4D3EEA7013E}" srcOrd="2" destOrd="0" presId="urn:microsoft.com/office/officeart/2005/8/layout/default"/>
    <dgm:cxn modelId="{62C1FB90-C55E-4A77-AB4E-75ABC37E9D8B}" type="presParOf" srcId="{EB5404EE-87F2-454A-B753-ABF7275EEB75}" destId="{801907CF-163A-464C-93BF-C2624037D7BD}" srcOrd="3" destOrd="0" presId="urn:microsoft.com/office/officeart/2005/8/layout/default"/>
    <dgm:cxn modelId="{1D43E683-A6BE-4201-BD82-AAC86E67FA57}" type="presParOf" srcId="{EB5404EE-87F2-454A-B753-ABF7275EEB75}" destId="{F067D7CC-A05F-4AB4-862F-1117BF9BF5E5}" srcOrd="4" destOrd="0" presId="urn:microsoft.com/office/officeart/2005/8/layout/default"/>
    <dgm:cxn modelId="{04FE3514-E576-4BEF-9BC0-2BD2F0BACA3E}" type="presParOf" srcId="{EB5404EE-87F2-454A-B753-ABF7275EEB75}" destId="{028D1796-3B41-4A7B-8664-75AAFCB17F52}" srcOrd="5" destOrd="0" presId="urn:microsoft.com/office/officeart/2005/8/layout/default"/>
    <dgm:cxn modelId="{826852D7-9468-4A62-8C90-36C33BFEB1DF}" type="presParOf" srcId="{EB5404EE-87F2-454A-B753-ABF7275EEB75}" destId="{EB257F6B-5424-4C57-97F9-98AC6E951675}" srcOrd="6" destOrd="0" presId="urn:microsoft.com/office/officeart/2005/8/layout/default"/>
    <dgm:cxn modelId="{1AF91466-7BEF-4BBC-90B7-9FBA83D12889}" type="presParOf" srcId="{EB5404EE-87F2-454A-B753-ABF7275EEB75}" destId="{152B287F-0CF8-4ADE-B7F8-FBF30DC5F443}" srcOrd="7" destOrd="0" presId="urn:microsoft.com/office/officeart/2005/8/layout/default"/>
    <dgm:cxn modelId="{9EFE178A-BB1C-406C-83E6-37D61B1214A1}" type="presParOf" srcId="{EB5404EE-87F2-454A-B753-ABF7275EEB75}" destId="{9E6AC47D-F16D-4270-BBE7-CD6396CF2535}" srcOrd="8" destOrd="0" presId="urn:microsoft.com/office/officeart/2005/8/layout/default"/>
    <dgm:cxn modelId="{3F57B8D3-B2A2-4486-B521-318304236A17}" type="presParOf" srcId="{EB5404EE-87F2-454A-B753-ABF7275EEB75}" destId="{DCC84C37-34C3-43CB-A054-73C0FC0C8685}" srcOrd="9" destOrd="0" presId="urn:microsoft.com/office/officeart/2005/8/layout/default"/>
    <dgm:cxn modelId="{F4A407FA-BBEE-4676-B623-17282ED965DE}" type="presParOf" srcId="{EB5404EE-87F2-454A-B753-ABF7275EEB75}" destId="{BF21D8EC-14EC-4294-8372-21C5FE19F5BC}" srcOrd="10" destOrd="0" presId="urn:microsoft.com/office/officeart/2005/8/layout/default"/>
    <dgm:cxn modelId="{3ABF0031-A6D1-4DB6-AF34-AA37CB2B97BA}" type="presParOf" srcId="{EB5404EE-87F2-454A-B753-ABF7275EEB75}" destId="{4CE943A0-CB47-464B-9119-D60B81F9247A}" srcOrd="11" destOrd="0" presId="urn:microsoft.com/office/officeart/2005/8/layout/default"/>
    <dgm:cxn modelId="{9FDC4B60-1A4C-4611-96F4-89593F391D8F}" type="presParOf" srcId="{EB5404EE-87F2-454A-B753-ABF7275EEB75}" destId="{D527C2AD-ACD1-45BF-AFC3-6239AE4FA1EF}" srcOrd="1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A33429-A27C-488F-A2E9-3956F535FD3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pPr rtl="1"/>
          <a:endParaRPr lang="he-IL"/>
        </a:p>
      </dgm:t>
    </dgm:pt>
    <dgm:pt modelId="{F3230A1F-96A2-42BC-89E1-7E2FC709EBED}">
      <dgm:prSet phldrT="[טקסט]" custT="1"/>
      <dgm:spPr/>
      <dgm:t>
        <a:bodyPr/>
        <a:lstStyle/>
        <a:p>
          <a:pPr rtl="1">
            <a:lnSpc>
              <a:spcPct val="150000"/>
            </a:lnSpc>
          </a:pPr>
          <a:r>
            <a:rPr lang="he-IL" sz="1200" dirty="0">
              <a:latin typeface="Gisha" panose="020B0502040204020203" pitchFamily="34" charset="-79"/>
              <a:cs typeface="Gisha" panose="020B0502040204020203" pitchFamily="34" charset="-79"/>
            </a:rPr>
            <a:t>2 דירות קטנות בפרויקט בשווי דירת התמורה</a:t>
          </a:r>
        </a:p>
      </dgm:t>
    </dgm:pt>
    <dgm:pt modelId="{57587769-CE53-43BC-B468-0C650D834C3E}" type="parTrans" cxnId="{CB6DE98C-70A7-42A2-85C4-EB65C909D939}">
      <dgm:prSet/>
      <dgm:spPr/>
      <dgm:t>
        <a:bodyPr/>
        <a:lstStyle/>
        <a:p>
          <a:pPr rtl="1">
            <a:lnSpc>
              <a:spcPct val="150000"/>
            </a:lnSpc>
          </a:pPr>
          <a:endParaRPr lang="he-IL"/>
        </a:p>
      </dgm:t>
    </dgm:pt>
    <dgm:pt modelId="{1FFBD466-290A-4E74-856F-16AF049015BC}" type="sibTrans" cxnId="{CB6DE98C-70A7-42A2-85C4-EB65C909D939}">
      <dgm:prSet/>
      <dgm:spPr/>
      <dgm:t>
        <a:bodyPr/>
        <a:lstStyle/>
        <a:p>
          <a:pPr rtl="1">
            <a:lnSpc>
              <a:spcPct val="150000"/>
            </a:lnSpc>
          </a:pPr>
          <a:endParaRPr lang="he-IL"/>
        </a:p>
      </dgm:t>
    </dgm:pt>
    <dgm:pt modelId="{5E9EAB60-5F49-4837-A5AA-1F1AC5022437}">
      <dgm:prSet phldrT="[טקסט]" custT="1"/>
      <dgm:spPr/>
      <dgm:t>
        <a:bodyPr/>
        <a:lstStyle/>
        <a:p>
          <a:pPr rtl="1">
            <a:lnSpc>
              <a:spcPct val="150000"/>
            </a:lnSpc>
          </a:pPr>
          <a:r>
            <a:rPr lang="he-IL" sz="1200" dirty="0">
              <a:latin typeface="Gisha" panose="020B0502040204020203" pitchFamily="34" charset="-79"/>
              <a:cs typeface="Gisha" panose="020B0502040204020203" pitchFamily="34" charset="-79"/>
            </a:rPr>
            <a:t>דירה חדשה בפרויקט ששטחה קטן יותר ותשלום ההפרש במזומן</a:t>
          </a:r>
        </a:p>
      </dgm:t>
    </dgm:pt>
    <dgm:pt modelId="{50098067-695B-42A7-9EFE-D1B02795320C}" type="parTrans" cxnId="{A60D0E7E-1183-40B6-AB3F-F3FDF1616EAC}">
      <dgm:prSet/>
      <dgm:spPr/>
      <dgm:t>
        <a:bodyPr/>
        <a:lstStyle/>
        <a:p>
          <a:pPr rtl="1">
            <a:lnSpc>
              <a:spcPct val="150000"/>
            </a:lnSpc>
          </a:pPr>
          <a:endParaRPr lang="he-IL"/>
        </a:p>
      </dgm:t>
    </dgm:pt>
    <dgm:pt modelId="{29CDA3D3-CA90-449B-B0A0-3628B5A0A0C6}" type="sibTrans" cxnId="{A60D0E7E-1183-40B6-AB3F-F3FDF1616EAC}">
      <dgm:prSet/>
      <dgm:spPr/>
      <dgm:t>
        <a:bodyPr/>
        <a:lstStyle/>
        <a:p>
          <a:pPr rtl="1">
            <a:lnSpc>
              <a:spcPct val="150000"/>
            </a:lnSpc>
          </a:pPr>
          <a:endParaRPr lang="he-IL"/>
        </a:p>
      </dgm:t>
    </dgm:pt>
    <dgm:pt modelId="{C342F21E-5544-40F2-BA2B-1E0ACDCFB254}" type="pres">
      <dgm:prSet presAssocID="{23A33429-A27C-488F-A2E9-3956F535FD3B}" presName="diagram" presStyleCnt="0">
        <dgm:presLayoutVars>
          <dgm:dir/>
          <dgm:resizeHandles val="exact"/>
        </dgm:presLayoutVars>
      </dgm:prSet>
      <dgm:spPr/>
    </dgm:pt>
    <dgm:pt modelId="{856B3C87-C951-4330-B5D0-1E25B3D28488}" type="pres">
      <dgm:prSet presAssocID="{F3230A1F-96A2-42BC-89E1-7E2FC709EBED}" presName="arrow" presStyleLbl="node1" presStyleIdx="0" presStyleCnt="2" custScaleX="46710" custScaleY="100077" custRadScaleRad="97575" custRadScaleInc="899">
        <dgm:presLayoutVars>
          <dgm:bulletEnabled val="1"/>
        </dgm:presLayoutVars>
      </dgm:prSet>
      <dgm:spPr/>
    </dgm:pt>
    <dgm:pt modelId="{A7B29061-4D32-414F-AC5F-A82D304116A6}" type="pres">
      <dgm:prSet presAssocID="{5E9EAB60-5F49-4837-A5AA-1F1AC5022437}" presName="arrow" presStyleLbl="node1" presStyleIdx="1" presStyleCnt="2" custScaleX="46229" custScaleY="100077" custRadScaleRad="102648" custRadScaleInc="-413">
        <dgm:presLayoutVars>
          <dgm:bulletEnabled val="1"/>
        </dgm:presLayoutVars>
      </dgm:prSet>
      <dgm:spPr/>
    </dgm:pt>
  </dgm:ptLst>
  <dgm:cxnLst>
    <dgm:cxn modelId="{9662C901-2CE9-4F96-A404-B0FABB263CC8}" type="presOf" srcId="{23A33429-A27C-488F-A2E9-3956F535FD3B}" destId="{C342F21E-5544-40F2-BA2B-1E0ACDCFB254}" srcOrd="0" destOrd="0" presId="urn:microsoft.com/office/officeart/2005/8/layout/arrow5"/>
    <dgm:cxn modelId="{A60D0E7E-1183-40B6-AB3F-F3FDF1616EAC}" srcId="{23A33429-A27C-488F-A2E9-3956F535FD3B}" destId="{5E9EAB60-5F49-4837-A5AA-1F1AC5022437}" srcOrd="1" destOrd="0" parTransId="{50098067-695B-42A7-9EFE-D1B02795320C}" sibTransId="{29CDA3D3-CA90-449B-B0A0-3628B5A0A0C6}"/>
    <dgm:cxn modelId="{CB6DE98C-70A7-42A2-85C4-EB65C909D939}" srcId="{23A33429-A27C-488F-A2E9-3956F535FD3B}" destId="{F3230A1F-96A2-42BC-89E1-7E2FC709EBED}" srcOrd="0" destOrd="0" parTransId="{57587769-CE53-43BC-B468-0C650D834C3E}" sibTransId="{1FFBD466-290A-4E74-856F-16AF049015BC}"/>
    <dgm:cxn modelId="{143E9798-915B-4970-8E58-56FB2A6B73D4}" type="presOf" srcId="{5E9EAB60-5F49-4837-A5AA-1F1AC5022437}" destId="{A7B29061-4D32-414F-AC5F-A82D304116A6}" srcOrd="0" destOrd="0" presId="urn:microsoft.com/office/officeart/2005/8/layout/arrow5"/>
    <dgm:cxn modelId="{1AAC7EFB-B74E-4F69-8609-CF3D17812CBD}" type="presOf" srcId="{F3230A1F-96A2-42BC-89E1-7E2FC709EBED}" destId="{856B3C87-C951-4330-B5D0-1E25B3D28488}" srcOrd="0" destOrd="0" presId="urn:microsoft.com/office/officeart/2005/8/layout/arrow5"/>
    <dgm:cxn modelId="{CAEB2800-E937-40C6-ADE8-FFB50F2C750F}" type="presParOf" srcId="{C342F21E-5544-40F2-BA2B-1E0ACDCFB254}" destId="{856B3C87-C951-4330-B5D0-1E25B3D28488}" srcOrd="0" destOrd="0" presId="urn:microsoft.com/office/officeart/2005/8/layout/arrow5"/>
    <dgm:cxn modelId="{1A5CCE75-DB71-4709-879A-A29EE8AA03F7}" type="presParOf" srcId="{C342F21E-5544-40F2-BA2B-1E0ACDCFB254}" destId="{A7B29061-4D32-414F-AC5F-A82D304116A6}" srcOrd="1"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EC8397-90B3-4EBB-A659-4E6F8DBEAC6C}">
      <dsp:nvSpPr>
        <dsp:cNvPr id="0" name=""/>
        <dsp:cNvSpPr/>
      </dsp:nvSpPr>
      <dsp:spPr>
        <a:xfrm>
          <a:off x="2581846" y="58480"/>
          <a:ext cx="3911637" cy="3764766"/>
        </a:xfrm>
        <a:prstGeom prst="pie">
          <a:avLst>
            <a:gd name="adj1" fmla="val 16200000"/>
            <a:gd name="adj2" fmla="val 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r" defTabSz="622300" rtl="1">
            <a:lnSpc>
              <a:spcPct val="90000"/>
            </a:lnSpc>
            <a:spcBef>
              <a:spcPct val="0"/>
            </a:spcBef>
            <a:spcAft>
              <a:spcPct val="35000"/>
            </a:spcAft>
            <a:buNone/>
          </a:pPr>
          <a:r>
            <a:rPr lang="he-IL" sz="1400" b="1" kern="1200" dirty="0">
              <a:solidFill>
                <a:schemeClr val="tx1"/>
              </a:solidFill>
              <a:effectLst>
                <a:outerShdw blurRad="38100" dist="38100" dir="2700000" algn="tl">
                  <a:srgbClr val="000000">
                    <a:alpha val="43137"/>
                  </a:srgbClr>
                </a:outerShdw>
              </a:effectLst>
              <a:cs typeface="Guttman Hatzvi" pitchFamily="2" charset="-79"/>
            </a:rPr>
            <a:t>התקשרות עם יזם -  ניהול המו"מ מול היזם</a:t>
          </a:r>
        </a:p>
      </dsp:txBody>
      <dsp:txXfrm>
        <a:off x="4658274" y="838773"/>
        <a:ext cx="1443580" cy="1030828"/>
      </dsp:txXfrm>
    </dsp:sp>
    <dsp:sp modelId="{1721397C-ACEF-42AB-B6DA-9AC132DA31AF}">
      <dsp:nvSpPr>
        <dsp:cNvPr id="0" name=""/>
        <dsp:cNvSpPr/>
      </dsp:nvSpPr>
      <dsp:spPr>
        <a:xfrm>
          <a:off x="2661497" y="161034"/>
          <a:ext cx="3853681" cy="3838777"/>
        </a:xfrm>
        <a:prstGeom prst="pie">
          <a:avLst>
            <a:gd name="adj1" fmla="val 0"/>
            <a:gd name="adj2" fmla="val 5400000"/>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r>
            <a:rPr lang="he-IL" sz="1400" b="1" kern="1200" dirty="0">
              <a:solidFill>
                <a:schemeClr val="tx1"/>
              </a:solidFill>
              <a:effectLst>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התארגנות במסגרת קבוצת רכישה</a:t>
          </a:r>
        </a:p>
      </dsp:txBody>
      <dsp:txXfrm>
        <a:off x="4707160" y="2153085"/>
        <a:ext cx="1422191" cy="1051093"/>
      </dsp:txXfrm>
    </dsp:sp>
    <dsp:sp modelId="{472BA21C-92FD-4B5A-A4B8-C3421A2DEAC1}">
      <dsp:nvSpPr>
        <dsp:cNvPr id="0" name=""/>
        <dsp:cNvSpPr/>
      </dsp:nvSpPr>
      <dsp:spPr>
        <a:xfrm>
          <a:off x="2391850" y="199378"/>
          <a:ext cx="4064199" cy="3710400"/>
        </a:xfrm>
        <a:prstGeom prst="pie">
          <a:avLst>
            <a:gd name="adj1" fmla="val 5400000"/>
            <a:gd name="adj2" fmla="val 10800000"/>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1">
            <a:lnSpc>
              <a:spcPct val="90000"/>
            </a:lnSpc>
            <a:spcBef>
              <a:spcPct val="0"/>
            </a:spcBef>
            <a:spcAft>
              <a:spcPct val="35000"/>
            </a:spcAft>
            <a:buNone/>
          </a:pPr>
          <a:endParaRPr lang="he-IL" sz="1400" b="1" kern="1200" dirty="0">
            <a:solidFill>
              <a:schemeClr val="tx1"/>
            </a:solidFill>
            <a:effectLst>
              <a:outerShdw blurRad="38100" dist="38100" dir="2700000" algn="tl">
                <a:srgbClr val="000000">
                  <a:alpha val="43137"/>
                </a:srgbClr>
              </a:outerShdw>
            </a:effectLst>
            <a:cs typeface="Guttman Hatzvi" pitchFamily="2" charset="-79"/>
          </a:endParaRPr>
        </a:p>
        <a:p>
          <a:pPr marL="0" lvl="0" indent="0" algn="r" defTabSz="622300" rtl="1">
            <a:lnSpc>
              <a:spcPct val="90000"/>
            </a:lnSpc>
            <a:spcBef>
              <a:spcPct val="0"/>
            </a:spcBef>
            <a:spcAft>
              <a:spcPct val="35000"/>
            </a:spcAft>
            <a:buNone/>
          </a:pPr>
          <a:r>
            <a:rPr lang="he-IL" sz="1400" b="1" kern="1200" dirty="0">
              <a:solidFill>
                <a:schemeClr val="tx1"/>
              </a:solidFill>
              <a:effectLst>
                <a:outerShdw blurRad="38100" dist="38100" dir="2700000" algn="tl">
                  <a:srgbClr val="000000">
                    <a:alpha val="43137"/>
                  </a:srgbClr>
                </a:outerShdw>
              </a:effectLst>
              <a:cs typeface="Guttman Hatzvi" pitchFamily="2" charset="-79"/>
            </a:rPr>
            <a:t>מסלול דיירים - דיירי הבניין מחליטים לבצע בעצמם את עבודת הביצוע</a:t>
          </a:r>
        </a:p>
      </dsp:txBody>
      <dsp:txXfrm>
        <a:off x="2798754" y="2124811"/>
        <a:ext cx="1499883" cy="1015943"/>
      </dsp:txXfrm>
    </dsp:sp>
    <dsp:sp modelId="{49217368-5755-447F-9A3B-93CDE4BD113E}">
      <dsp:nvSpPr>
        <dsp:cNvPr id="0" name=""/>
        <dsp:cNvSpPr/>
      </dsp:nvSpPr>
      <dsp:spPr>
        <a:xfrm>
          <a:off x="2363499" y="78600"/>
          <a:ext cx="4120902" cy="3724525"/>
        </a:xfrm>
        <a:prstGeom prst="pie">
          <a:avLst>
            <a:gd name="adj1" fmla="val 10800000"/>
            <a:gd name="adj2" fmla="val 1620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r" defTabSz="622300" rtl="1">
            <a:lnSpc>
              <a:spcPct val="90000"/>
            </a:lnSpc>
            <a:spcBef>
              <a:spcPct val="0"/>
            </a:spcBef>
            <a:spcAft>
              <a:spcPct val="35000"/>
            </a:spcAft>
            <a:buNone/>
          </a:pPr>
          <a:r>
            <a:rPr lang="he-IL" sz="1400" b="1" kern="1200" dirty="0">
              <a:solidFill>
                <a:schemeClr val="tx1"/>
              </a:solidFill>
              <a:effectLst>
                <a:outerShdw blurRad="38100" dist="38100" dir="2700000" algn="tl">
                  <a:srgbClr val="000000">
                    <a:alpha val="43137"/>
                  </a:srgbClr>
                </a:outerShdw>
              </a:effectLst>
              <a:cs typeface="Guttman Hatzvi" pitchFamily="2" charset="-79"/>
            </a:rPr>
            <a:t>מעורבות ציבורית, התנהלות באמצעות הרשות ו/או חברות כלכליות ו/או מנהלות</a:t>
          </a:r>
        </a:p>
      </dsp:txBody>
      <dsp:txXfrm>
        <a:off x="2776079" y="850553"/>
        <a:ext cx="1520809" cy="1019810"/>
      </dsp:txXfrm>
    </dsp:sp>
    <dsp:sp modelId="{785088F7-DA49-4CA0-8163-C5DE16CD9A75}">
      <dsp:nvSpPr>
        <dsp:cNvPr id="0" name=""/>
        <dsp:cNvSpPr/>
      </dsp:nvSpPr>
      <dsp:spPr>
        <a:xfrm>
          <a:off x="2887013" y="-144697"/>
          <a:ext cx="3806630" cy="3806630"/>
        </a:xfrm>
        <a:prstGeom prst="circularArrow">
          <a:avLst>
            <a:gd name="adj1" fmla="val 5085"/>
            <a:gd name="adj2" fmla="val 327528"/>
            <a:gd name="adj3" fmla="val 21272472"/>
            <a:gd name="adj4" fmla="val 16200000"/>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B75A9BB-9AD7-4A32-AE7B-168A15CD6268}">
      <dsp:nvSpPr>
        <dsp:cNvPr id="0" name=""/>
        <dsp:cNvSpPr/>
      </dsp:nvSpPr>
      <dsp:spPr>
        <a:xfrm>
          <a:off x="2955595" y="351244"/>
          <a:ext cx="3806630" cy="3806630"/>
        </a:xfrm>
        <a:prstGeom prst="circularArrow">
          <a:avLst>
            <a:gd name="adj1" fmla="val 5085"/>
            <a:gd name="adj2" fmla="val 327528"/>
            <a:gd name="adj3" fmla="val 5072472"/>
            <a:gd name="adj4" fmla="val 0"/>
            <a:gd name="adj5" fmla="val 5932"/>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539BA6E-3910-4A6F-B6C1-E29103056566}">
      <dsp:nvSpPr>
        <dsp:cNvPr id="0" name=""/>
        <dsp:cNvSpPr/>
      </dsp:nvSpPr>
      <dsp:spPr>
        <a:xfrm>
          <a:off x="2161293" y="239751"/>
          <a:ext cx="4388550" cy="4022847"/>
        </a:xfrm>
        <a:prstGeom prst="circularArrow">
          <a:avLst>
            <a:gd name="adj1" fmla="val 5085"/>
            <a:gd name="adj2" fmla="val 327528"/>
            <a:gd name="adj3" fmla="val 10472472"/>
            <a:gd name="adj4" fmla="val 5400000"/>
            <a:gd name="adj5" fmla="val 5932"/>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CA67F55-F6AF-415D-BF1C-5729A35CB93C}">
      <dsp:nvSpPr>
        <dsp:cNvPr id="0" name=""/>
        <dsp:cNvSpPr/>
      </dsp:nvSpPr>
      <dsp:spPr>
        <a:xfrm>
          <a:off x="2162103" y="-174091"/>
          <a:ext cx="3806630" cy="3806630"/>
        </a:xfrm>
        <a:prstGeom prst="circularArrow">
          <a:avLst>
            <a:gd name="adj1" fmla="val 5085"/>
            <a:gd name="adj2" fmla="val 327528"/>
            <a:gd name="adj3" fmla="val 15872472"/>
            <a:gd name="adj4" fmla="val 10800000"/>
            <a:gd name="adj5" fmla="val 5932"/>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127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935BC-62EA-48EC-96D0-E5623E48F7DD}">
      <dsp:nvSpPr>
        <dsp:cNvPr id="0" name=""/>
        <dsp:cNvSpPr/>
      </dsp:nvSpPr>
      <dsp:spPr>
        <a:xfrm>
          <a:off x="0" y="432"/>
          <a:ext cx="294281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2B32B72-1EDF-47A0-BEF1-8457EA37B253}">
      <dsp:nvSpPr>
        <dsp:cNvPr id="0" name=""/>
        <dsp:cNvSpPr/>
      </dsp:nvSpPr>
      <dsp:spPr>
        <a:xfrm>
          <a:off x="0" y="432"/>
          <a:ext cx="2942813" cy="7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he-IL" sz="2000" kern="1200" dirty="0"/>
            <a:t>תכנוני</a:t>
          </a:r>
        </a:p>
      </dsp:txBody>
      <dsp:txXfrm>
        <a:off x="0" y="432"/>
        <a:ext cx="2942813" cy="707880"/>
      </dsp:txXfrm>
    </dsp:sp>
    <dsp:sp modelId="{FCDF46BB-AF7F-43CD-B7E9-A11BAE8059AD}">
      <dsp:nvSpPr>
        <dsp:cNvPr id="0" name=""/>
        <dsp:cNvSpPr/>
      </dsp:nvSpPr>
      <dsp:spPr>
        <a:xfrm>
          <a:off x="0" y="708312"/>
          <a:ext cx="294281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8F84B45-FAE7-461D-8AB3-75D949A33C51}">
      <dsp:nvSpPr>
        <dsp:cNvPr id="0" name=""/>
        <dsp:cNvSpPr/>
      </dsp:nvSpPr>
      <dsp:spPr>
        <a:xfrm>
          <a:off x="0" y="708312"/>
          <a:ext cx="2942813" cy="7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he-IL" sz="2000" kern="1200" dirty="0"/>
            <a:t>קנייני</a:t>
          </a:r>
        </a:p>
      </dsp:txBody>
      <dsp:txXfrm>
        <a:off x="0" y="708312"/>
        <a:ext cx="2942813" cy="707880"/>
      </dsp:txXfrm>
    </dsp:sp>
    <dsp:sp modelId="{A3BDE70B-8E0C-49B5-A8DB-03D8CBA0EE6B}">
      <dsp:nvSpPr>
        <dsp:cNvPr id="0" name=""/>
        <dsp:cNvSpPr/>
      </dsp:nvSpPr>
      <dsp:spPr>
        <a:xfrm>
          <a:off x="0" y="1416192"/>
          <a:ext cx="294281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854CA3-50E7-4595-8EEC-A57B4E18AB69}">
      <dsp:nvSpPr>
        <dsp:cNvPr id="0" name=""/>
        <dsp:cNvSpPr/>
      </dsp:nvSpPr>
      <dsp:spPr>
        <a:xfrm>
          <a:off x="0" y="1416192"/>
          <a:ext cx="2942813" cy="7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he-IL" sz="2000" kern="1200" dirty="0"/>
            <a:t>מיסוי</a:t>
          </a:r>
        </a:p>
      </dsp:txBody>
      <dsp:txXfrm>
        <a:off x="0" y="1416192"/>
        <a:ext cx="2942813" cy="707880"/>
      </dsp:txXfrm>
    </dsp:sp>
    <dsp:sp modelId="{4859738C-ACB5-424D-A479-DF4BA1A2258F}">
      <dsp:nvSpPr>
        <dsp:cNvPr id="0" name=""/>
        <dsp:cNvSpPr/>
      </dsp:nvSpPr>
      <dsp:spPr>
        <a:xfrm>
          <a:off x="0" y="2124072"/>
          <a:ext cx="294281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10E8174-F4B1-4B5C-B3AF-F6A85969BC13}">
      <dsp:nvSpPr>
        <dsp:cNvPr id="0" name=""/>
        <dsp:cNvSpPr/>
      </dsp:nvSpPr>
      <dsp:spPr>
        <a:xfrm>
          <a:off x="0" y="2124072"/>
          <a:ext cx="2942813" cy="7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he-IL" sz="2000" kern="1200" dirty="0"/>
            <a:t>רישום הערת אזהרה</a:t>
          </a:r>
        </a:p>
      </dsp:txBody>
      <dsp:txXfrm>
        <a:off x="0" y="2124072"/>
        <a:ext cx="2942813" cy="707880"/>
      </dsp:txXfrm>
    </dsp:sp>
    <dsp:sp modelId="{383C5B72-83A9-47B2-87AD-3FDB4404BA19}">
      <dsp:nvSpPr>
        <dsp:cNvPr id="0" name=""/>
        <dsp:cNvSpPr/>
      </dsp:nvSpPr>
      <dsp:spPr>
        <a:xfrm>
          <a:off x="0" y="2831952"/>
          <a:ext cx="2942813"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18D529A-A040-4282-8FBA-D6D1D2553AD0}">
      <dsp:nvSpPr>
        <dsp:cNvPr id="0" name=""/>
        <dsp:cNvSpPr/>
      </dsp:nvSpPr>
      <dsp:spPr>
        <a:xfrm>
          <a:off x="0" y="2831952"/>
          <a:ext cx="2942813" cy="707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r" defTabSz="889000" rtl="1">
            <a:lnSpc>
              <a:spcPct val="90000"/>
            </a:lnSpc>
            <a:spcBef>
              <a:spcPct val="0"/>
            </a:spcBef>
            <a:spcAft>
              <a:spcPct val="35000"/>
            </a:spcAft>
            <a:buNone/>
          </a:pPr>
          <a:r>
            <a:rPr lang="he-IL" sz="2000" kern="1200" dirty="0"/>
            <a:t>נקיטת הליכים נגד דייר סרבן</a:t>
          </a:r>
        </a:p>
      </dsp:txBody>
      <dsp:txXfrm>
        <a:off x="0" y="2831952"/>
        <a:ext cx="2942813" cy="70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9D9A4-575E-424F-9792-FE7D68A83317}">
      <dsp:nvSpPr>
        <dsp:cNvPr id="0" name=""/>
        <dsp:cNvSpPr/>
      </dsp:nvSpPr>
      <dsp:spPr>
        <a:xfrm>
          <a:off x="567179" y="178"/>
          <a:ext cx="2810133" cy="16860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sng"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ביצוע :</a:t>
          </a:r>
          <a:endParaRPr kumimoji="0" lang="en-US" sz="1200" b="1" i="0" u="sng"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בשווי 20-30% משווי עבודות החיזוק (שווי עבודות התמורה לבעלי הזכויות הקיימים).</a:t>
          </a:r>
          <a:endParaRPr kumimoji="0" lang="en-US" sz="1200" b="1" i="0" u="none"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בנקאית אוטונומית אשר פוחתת עם התקדמות עבודות החיזוק (חיזוק יסודות, תוספת שלד, השלמת שלד, השלמת עבודות).</a:t>
          </a:r>
          <a:endParaRPr lang="he-IL" sz="1200" b="1" kern="1200" dirty="0">
            <a:solidFill>
              <a:schemeClr val="bg1"/>
            </a:solidFill>
          </a:endParaRPr>
        </a:p>
      </dsp:txBody>
      <dsp:txXfrm>
        <a:off x="567179" y="178"/>
        <a:ext cx="2810133" cy="1686080"/>
      </dsp:txXfrm>
    </dsp:sp>
    <dsp:sp modelId="{C108C03B-FB83-4928-A922-69194B209609}">
      <dsp:nvSpPr>
        <dsp:cNvPr id="0" name=""/>
        <dsp:cNvSpPr/>
      </dsp:nvSpPr>
      <dsp:spPr>
        <a:xfrm>
          <a:off x="3658327" y="178"/>
          <a:ext cx="2810133" cy="16860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sng" strike="noStrike" kern="1200" cap="none" spc="0" normalizeH="0" baseline="0" noProof="0" dirty="0">
              <a:ln>
                <a:noFill/>
              </a:ln>
              <a:solidFill>
                <a:schemeClr val="bg1"/>
              </a:solidFill>
              <a:effectLst/>
              <a:uLnTx/>
              <a:uFillTx/>
              <a:latin typeface="Guttman Hatzvi" panose="02010401010101010101" pitchFamily="2" charset="-79"/>
              <a:ea typeface="+mn-ea"/>
              <a:cs typeface="Guttman Hatzvi" panose="02010401010101010101" pitchFamily="2" charset="-79"/>
            </a:rPr>
            <a:t>ערבות בנוסח חוק מכר:</a:t>
          </a: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הערבות הינה בשווי דירת התמורה אותה זכאים לקבל בעלי הזכויות.</a:t>
          </a: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ככלל הערבות מונפקת ע"י הבנק שמלווה את הפרויקט (רווחיות מינימאלית לקבלת ליווי..?)</a:t>
          </a:r>
          <a:endParaRPr lang="he-IL" sz="1200" b="1" kern="1200" dirty="0">
            <a:solidFill>
              <a:schemeClr val="bg1"/>
            </a:solidFill>
            <a:latin typeface="Gisha" panose="020B0502040204020203" pitchFamily="34" charset="-79"/>
            <a:cs typeface="Gisha" panose="020B0502040204020203" pitchFamily="34" charset="-79"/>
          </a:endParaRPr>
        </a:p>
      </dsp:txBody>
      <dsp:txXfrm>
        <a:off x="3658327" y="178"/>
        <a:ext cx="2810133" cy="1686080"/>
      </dsp:txXfrm>
    </dsp:sp>
    <dsp:sp modelId="{CACC3A22-D3AE-4B56-A476-4310D8DA463E}">
      <dsp:nvSpPr>
        <dsp:cNvPr id="0" name=""/>
        <dsp:cNvSpPr/>
      </dsp:nvSpPr>
      <dsp:spPr>
        <a:xfrm>
          <a:off x="567179" y="1967271"/>
          <a:ext cx="2810133" cy="16860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sng"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מיסים:</a:t>
          </a:r>
          <a:endParaRPr kumimoji="0" lang="en-US" sz="1200" b="1" i="0" u="sng"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ככל והתמורה לבעלי הזכויות ניתנת בהתאם להוראת ביצוע 10/2009העסקה תהיה פטורה ממס שבח עבור שירותי הבניה לבעלי הזכויות.     (</a:t>
          </a:r>
          <a:r>
            <a:rPr kumimoji="0" lang="he-IL" sz="1200" b="1" i="0" u="sng"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hlinkClick xmlns:r="http://schemas.openxmlformats.org/officeDocument/2006/relationships" r:id="rId1">
                <a:extLst>
                  <a:ext uri="{A12FA001-AC4F-418D-AE19-62706E023703}">
                    <ahyp:hlinkClr xmlns:ahyp="http://schemas.microsoft.com/office/drawing/2018/hyperlinkcolor" val="tx"/>
                  </a:ext>
                </a:extLst>
              </a:hlinkClick>
            </a:rPr>
            <a:t>הוראת ביצוע 10/2009</a:t>
          </a: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a:t>
          </a:r>
          <a:endParaRPr kumimoji="0" lang="en-US" sz="1200" b="1" i="0" u="none"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ככל וניתן פיצוי כספי לדיירים, הפיצוי אינו פטור ממס שבח, ישנה חשיבות מי </a:t>
          </a:r>
          <a:r>
            <a:rPr kumimoji="0" lang="he-IL" sz="1200" b="1" i="0" u="none" strike="noStrike" kern="1200" cap="none" spc="0" normalizeH="0" baseline="0" noProof="0" dirty="0" err="1">
              <a:ln>
                <a:noFill/>
              </a:ln>
              <a:solidFill>
                <a:schemeClr val="bg1"/>
              </a:solidFill>
              <a:effectLst/>
              <a:uLnTx/>
              <a:uFillTx/>
              <a:latin typeface="Gisha" panose="020B0502040204020203" pitchFamily="34" charset="-79"/>
              <a:ea typeface="+mn-ea"/>
              <a:cs typeface="Gisha" panose="020B0502040204020203" pitchFamily="34" charset="-79"/>
            </a:rPr>
            <a:t>ישא</a:t>
          </a: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 בתשלום- היזם או בעלי הזכויות.</a:t>
          </a:r>
          <a:endParaRPr kumimoji="0" lang="en-US" sz="1200" b="1" i="0" u="none"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dsp:txBody>
      <dsp:txXfrm>
        <a:off x="567179" y="1967271"/>
        <a:ext cx="2810133" cy="1686080"/>
      </dsp:txXfrm>
    </dsp:sp>
    <dsp:sp modelId="{F66BE3A9-08FB-4D5F-9632-3B4D94CAD316}">
      <dsp:nvSpPr>
        <dsp:cNvPr id="0" name=""/>
        <dsp:cNvSpPr/>
      </dsp:nvSpPr>
      <dsp:spPr>
        <a:xfrm>
          <a:off x="3658327" y="1967271"/>
          <a:ext cx="2810133" cy="16860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sng"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טיב/בדק:</a:t>
          </a:r>
          <a:endParaRPr kumimoji="0" lang="en-US" sz="1200" b="1" i="0" u="sng"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אוטונומית הניתנת לתקופה של 12-24 מיום שהסתיימו עבודות הפרויקט.</a:t>
          </a:r>
          <a:endParaRPr kumimoji="0" lang="en-US" sz="1200" b="1" i="0" u="none"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marL="0" lvl="0" indent="0" algn="ctr" defTabSz="533400" rtl="1">
            <a:lnSpc>
              <a:spcPct val="90000"/>
            </a:lnSpc>
            <a:spcBef>
              <a:spcPct val="0"/>
            </a:spcBef>
            <a:spcAft>
              <a:spcPct val="35000"/>
            </a:spcAft>
            <a:buClrTx/>
            <a:buSzTx/>
            <a:buFont typeface="Courier New" panose="02070309020205020404" pitchFamily="49" charset="0"/>
            <a:buNone/>
          </a:pP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הערבות הינה להבטחת תיקון ליקויים לעבודות שבוצעו במסגרת פרויקט </a:t>
          </a:r>
          <a:r>
            <a:rPr kumimoji="0" lang="he-IL" sz="1200" b="1" i="0" u="none" strike="noStrike" kern="1200" cap="none" spc="0" normalizeH="0" baseline="0" noProof="0" dirty="0" err="1">
              <a:ln>
                <a:noFill/>
              </a:ln>
              <a:solidFill>
                <a:schemeClr val="bg1"/>
              </a:solidFill>
              <a:effectLst/>
              <a:uLnTx/>
              <a:uFillTx/>
              <a:latin typeface="Gisha" panose="020B0502040204020203" pitchFamily="34" charset="-79"/>
              <a:ea typeface="+mn-ea"/>
              <a:cs typeface="Gisha" panose="020B0502040204020203" pitchFamily="34" charset="-79"/>
            </a:rPr>
            <a:t>התמ"א</a:t>
          </a:r>
          <a:r>
            <a:rPr kumimoji="0" lang="he-IL" sz="12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 (בלבד).</a:t>
          </a:r>
          <a:endParaRPr lang="he-IL" sz="1200" b="1" kern="1200" dirty="0">
            <a:solidFill>
              <a:schemeClr val="bg1"/>
            </a:solidFill>
          </a:endParaRPr>
        </a:p>
      </dsp:txBody>
      <dsp:txXfrm>
        <a:off x="3658327" y="1967271"/>
        <a:ext cx="2810133" cy="1686080"/>
      </dsp:txXfrm>
    </dsp:sp>
    <dsp:sp modelId="{2D3F7079-FC04-45A3-A280-E20C3BFC76AF}">
      <dsp:nvSpPr>
        <dsp:cNvPr id="0" name=""/>
        <dsp:cNvSpPr/>
      </dsp:nvSpPr>
      <dsp:spPr>
        <a:xfrm>
          <a:off x="567179" y="3934365"/>
          <a:ext cx="2810133" cy="16860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ClrTx/>
            <a:buSzTx/>
            <a:buFont typeface="Courier New" panose="02070309020205020404" pitchFamily="49" charset="0"/>
            <a:buNone/>
          </a:pPr>
          <a:r>
            <a:rPr kumimoji="0" lang="he-IL" sz="1300" b="1" i="0" u="sng"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רישום:</a:t>
          </a:r>
          <a:endParaRPr kumimoji="0" lang="en-US" sz="1300" b="0" i="0" u="sng" strike="noStrike" kern="1200" cap="none" spc="0" normalizeH="0" baseline="0" noProof="0" dirty="0">
            <a:ln>
              <a:noFill/>
            </a:ln>
            <a:solidFill>
              <a:schemeClr val="bg1"/>
            </a:solidFill>
            <a:effectLst/>
            <a:uLnTx/>
            <a:uFillTx/>
            <a:latin typeface="Gisha" panose="020B0502040204020203" pitchFamily="34" charset="-79"/>
            <a:ea typeface="Times New Roman" panose="02020603050405020304" pitchFamily="18" charset="0"/>
            <a:cs typeface="Gisha" panose="020B0502040204020203" pitchFamily="34" charset="-79"/>
          </a:endParaRPr>
        </a:p>
        <a:p>
          <a:pPr marL="0" lvl="0" indent="0" algn="ctr" defTabSz="577850" rtl="1">
            <a:lnSpc>
              <a:spcPct val="90000"/>
            </a:lnSpc>
            <a:spcBef>
              <a:spcPct val="0"/>
            </a:spcBef>
            <a:spcAft>
              <a:spcPct val="35000"/>
            </a:spcAft>
            <a:buClrTx/>
            <a:buSzTx/>
            <a:buFont typeface="Courier New" panose="02070309020205020404" pitchFamily="49" charset="0"/>
            <a:buNone/>
          </a:pPr>
          <a:r>
            <a:rPr kumimoji="0" lang="he-IL" sz="13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היזם נוטל על עצמו את תיקון צו הבית המשותף לאחר סיום הפרויקט, הערבות מבטיחה קיום התחייבות היזם כאמור. </a:t>
          </a:r>
          <a:endParaRPr lang="he-IL" sz="1300" b="1" kern="1200" dirty="0">
            <a:solidFill>
              <a:schemeClr val="bg1"/>
            </a:solidFill>
          </a:endParaRPr>
        </a:p>
      </dsp:txBody>
      <dsp:txXfrm>
        <a:off x="567179" y="3934365"/>
        <a:ext cx="2810133" cy="1686080"/>
      </dsp:txXfrm>
    </dsp:sp>
    <dsp:sp modelId="{8087D2A0-53D5-4D8E-B5E4-B2197954C2AD}">
      <dsp:nvSpPr>
        <dsp:cNvPr id="0" name=""/>
        <dsp:cNvSpPr/>
      </dsp:nvSpPr>
      <dsp:spPr>
        <a:xfrm>
          <a:off x="3658327" y="3934365"/>
          <a:ext cx="2810133" cy="1686080"/>
        </a:xfrm>
        <a:prstGeom prst="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1">
            <a:lnSpc>
              <a:spcPct val="90000"/>
            </a:lnSpc>
            <a:spcBef>
              <a:spcPct val="0"/>
            </a:spcBef>
            <a:spcAft>
              <a:spcPct val="35000"/>
            </a:spcAft>
            <a:buClrTx/>
            <a:buSzTx/>
            <a:buFont typeface="Courier New" panose="02070309020205020404" pitchFamily="49" charset="0"/>
            <a:buNone/>
          </a:pPr>
          <a:r>
            <a:rPr kumimoji="0" lang="he-IL" sz="1300" b="1" i="0" u="sng"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ערבות אוטונומית לבנק המלווה:</a:t>
          </a:r>
        </a:p>
        <a:p>
          <a:pPr marL="0" lvl="0" indent="0" algn="ctr" defTabSz="577850" rtl="1">
            <a:lnSpc>
              <a:spcPct val="90000"/>
            </a:lnSpc>
            <a:spcBef>
              <a:spcPct val="0"/>
            </a:spcBef>
            <a:spcAft>
              <a:spcPct val="35000"/>
            </a:spcAft>
            <a:buClrTx/>
            <a:buSzTx/>
            <a:buFont typeface="Courier New" panose="02070309020205020404" pitchFamily="49" charset="0"/>
            <a:buNone/>
          </a:pPr>
          <a:r>
            <a:rPr kumimoji="0" lang="he-IL" sz="1300" b="1" i="0" u="none" strike="noStrike" kern="1200" cap="none" spc="0" normalizeH="0" baseline="0" noProof="0" dirty="0">
              <a:ln>
                <a:noFill/>
              </a:ln>
              <a:solidFill>
                <a:schemeClr val="bg1"/>
              </a:solidFill>
              <a:effectLst/>
              <a:uLnTx/>
              <a:uFillTx/>
              <a:latin typeface="Gisha" panose="020B0502040204020203" pitchFamily="34" charset="-79"/>
              <a:ea typeface="+mn-ea"/>
              <a:cs typeface="Gisha" panose="020B0502040204020203" pitchFamily="34" charset="-79"/>
            </a:rPr>
            <a:t>לצורך קבלת אישור הבנקים לרישום משכנתא על זכויות הבעלים, נדרשים היזמים להעמיד ערבות בנקאית אוטונומית בגובה המשכנתא שנותרה נכון ליום העלייה על הקרקע.</a:t>
          </a:r>
        </a:p>
      </dsp:txBody>
      <dsp:txXfrm>
        <a:off x="3658327" y="3934365"/>
        <a:ext cx="2810133" cy="168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AE5CB-6A3D-4D16-8E1E-438F34FFB331}">
      <dsp:nvSpPr>
        <dsp:cNvPr id="0" name=""/>
        <dsp:cNvSpPr/>
      </dsp:nvSpPr>
      <dsp:spPr>
        <a:xfrm>
          <a:off x="0" y="195239"/>
          <a:ext cx="2061459" cy="1236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latin typeface="Gisha" panose="020B0502040204020203" pitchFamily="34" charset="-79"/>
              <a:cs typeface="Gisha" panose="020B0502040204020203" pitchFamily="34" charset="-79"/>
            </a:rPr>
            <a:t>תמורה שוויונית לבעלי הדירות דרך קביעת מנגנון אחיד (למעט חריגים).</a:t>
          </a:r>
          <a:endParaRPr lang="en-US" sz="1600" kern="1200" dirty="0">
            <a:latin typeface="Gisha" panose="020B0502040204020203" pitchFamily="34" charset="-79"/>
            <a:cs typeface="Gisha" panose="020B0502040204020203" pitchFamily="34" charset="-79"/>
          </a:endParaRPr>
        </a:p>
      </dsp:txBody>
      <dsp:txXfrm>
        <a:off x="0" y="195239"/>
        <a:ext cx="2061459" cy="1236875"/>
      </dsp:txXfrm>
    </dsp:sp>
    <dsp:sp modelId="{9C6544F7-D681-4C46-B83B-B4D3EEA7013E}">
      <dsp:nvSpPr>
        <dsp:cNvPr id="0" name=""/>
        <dsp:cNvSpPr/>
      </dsp:nvSpPr>
      <dsp:spPr>
        <a:xfrm>
          <a:off x="2267605" y="195239"/>
          <a:ext cx="2061459" cy="1236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latin typeface="Gisha" panose="020B0502040204020203" pitchFamily="34" charset="-79"/>
              <a:cs typeface="Gisha" panose="020B0502040204020203" pitchFamily="34" charset="-79"/>
            </a:rPr>
            <a:t>בחירת דירות התמורה בהתאם לניקוד השמאי.</a:t>
          </a:r>
          <a:endParaRPr lang="en-US" sz="1600" kern="1200" dirty="0">
            <a:latin typeface="Gisha" panose="020B0502040204020203" pitchFamily="34" charset="-79"/>
            <a:cs typeface="Gisha" panose="020B0502040204020203" pitchFamily="34" charset="-79"/>
          </a:endParaRPr>
        </a:p>
      </dsp:txBody>
      <dsp:txXfrm>
        <a:off x="2267605" y="195239"/>
        <a:ext cx="2061459" cy="1236875"/>
      </dsp:txXfrm>
    </dsp:sp>
    <dsp:sp modelId="{F067D7CC-A05F-4AB4-862F-1117BF9BF5E5}">
      <dsp:nvSpPr>
        <dsp:cNvPr id="0" name=""/>
        <dsp:cNvSpPr/>
      </dsp:nvSpPr>
      <dsp:spPr>
        <a:xfrm>
          <a:off x="4535210" y="195239"/>
          <a:ext cx="2061459" cy="1236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latin typeface="Gisha" panose="020B0502040204020203" pitchFamily="34" charset="-79"/>
              <a:cs typeface="Gisha" panose="020B0502040204020203" pitchFamily="34" charset="-79"/>
            </a:rPr>
            <a:t>מתן דמי שכירות לבעלי הדירות בתקופת ביצוע הפרויקט.</a:t>
          </a:r>
          <a:endParaRPr lang="en-US" sz="1600" kern="1200" dirty="0">
            <a:latin typeface="Gisha" panose="020B0502040204020203" pitchFamily="34" charset="-79"/>
            <a:cs typeface="Gisha" panose="020B0502040204020203" pitchFamily="34" charset="-79"/>
          </a:endParaRPr>
        </a:p>
      </dsp:txBody>
      <dsp:txXfrm>
        <a:off x="4535210" y="195239"/>
        <a:ext cx="2061459" cy="1236875"/>
      </dsp:txXfrm>
    </dsp:sp>
    <dsp:sp modelId="{EB257F6B-5424-4C57-97F9-98AC6E951675}">
      <dsp:nvSpPr>
        <dsp:cNvPr id="0" name=""/>
        <dsp:cNvSpPr/>
      </dsp:nvSpPr>
      <dsp:spPr>
        <a:xfrm>
          <a:off x="0" y="1645335"/>
          <a:ext cx="2061459" cy="1236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latin typeface="Gisha" panose="020B0502040204020203" pitchFamily="34" charset="-79"/>
              <a:cs typeface="Gisha" panose="020B0502040204020203" pitchFamily="34" charset="-79"/>
            </a:rPr>
            <a:t>תשלום עלויות הובלה מהדירה הקיימת לדירה הזמנית</a:t>
          </a:r>
          <a:endParaRPr lang="en-US" sz="1600" kern="1200" dirty="0">
            <a:latin typeface="Gisha" panose="020B0502040204020203" pitchFamily="34" charset="-79"/>
            <a:cs typeface="Gisha" panose="020B0502040204020203" pitchFamily="34" charset="-79"/>
          </a:endParaRPr>
        </a:p>
      </dsp:txBody>
      <dsp:txXfrm>
        <a:off x="0" y="1645335"/>
        <a:ext cx="2061459" cy="1236875"/>
      </dsp:txXfrm>
    </dsp:sp>
    <dsp:sp modelId="{9E6AC47D-F16D-4270-BBE7-CD6396CF2535}">
      <dsp:nvSpPr>
        <dsp:cNvPr id="0" name=""/>
        <dsp:cNvSpPr/>
      </dsp:nvSpPr>
      <dsp:spPr>
        <a:xfrm>
          <a:off x="2267605" y="1645335"/>
          <a:ext cx="2061459" cy="1236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latin typeface="Gisha" panose="020B0502040204020203" pitchFamily="34" charset="-79"/>
              <a:cs typeface="Gisha" panose="020B0502040204020203" pitchFamily="34" charset="-79"/>
            </a:rPr>
            <a:t>היזם נושא בשכר בעלי המקצוע שבחרו בעלי הדירות בפרויקט כדי שייצגו אותם (שמאי, עורך דין, מפקח)</a:t>
          </a:r>
          <a:endParaRPr lang="en-US" sz="1600" kern="1200" dirty="0">
            <a:latin typeface="Gisha" panose="020B0502040204020203" pitchFamily="34" charset="-79"/>
            <a:cs typeface="Gisha" panose="020B0502040204020203" pitchFamily="34" charset="-79"/>
          </a:endParaRPr>
        </a:p>
      </dsp:txBody>
      <dsp:txXfrm>
        <a:off x="2267605" y="1645335"/>
        <a:ext cx="2061459" cy="1236875"/>
      </dsp:txXfrm>
    </dsp:sp>
    <dsp:sp modelId="{BF21D8EC-14EC-4294-8372-21C5FE19F5BC}">
      <dsp:nvSpPr>
        <dsp:cNvPr id="0" name=""/>
        <dsp:cNvSpPr/>
      </dsp:nvSpPr>
      <dsp:spPr>
        <a:xfrm>
          <a:off x="4535210" y="1680215"/>
          <a:ext cx="2061459" cy="12510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latin typeface="Gisha" panose="020B0502040204020203" pitchFamily="34" charset="-79"/>
              <a:cs typeface="Gisha" panose="020B0502040204020203" pitchFamily="34" charset="-79"/>
            </a:rPr>
            <a:t>השתתפות בתשלום הוצאות ועד הבית במשך 5 שנים בסך ההפרש בין דמי הועד ששולמו ע"י בעלי הדירות בדירה המקורית לחדשה.</a:t>
          </a:r>
          <a:endParaRPr lang="en-US" sz="1600" kern="1200" dirty="0">
            <a:latin typeface="Gisha" panose="020B0502040204020203" pitchFamily="34" charset="-79"/>
            <a:cs typeface="Gisha" panose="020B0502040204020203" pitchFamily="34" charset="-79"/>
          </a:endParaRPr>
        </a:p>
      </dsp:txBody>
      <dsp:txXfrm>
        <a:off x="4535210" y="1680215"/>
        <a:ext cx="2061459" cy="1251025"/>
      </dsp:txXfrm>
    </dsp:sp>
    <dsp:sp modelId="{D527C2AD-ACD1-45BF-AFC3-6239AE4FA1EF}">
      <dsp:nvSpPr>
        <dsp:cNvPr id="0" name=""/>
        <dsp:cNvSpPr/>
      </dsp:nvSpPr>
      <dsp:spPr>
        <a:xfrm>
          <a:off x="2267605" y="3095432"/>
          <a:ext cx="2061459" cy="12368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e-IL" sz="1600" kern="1200" dirty="0">
              <a:latin typeface="Gisha" panose="020B0502040204020203" pitchFamily="34" charset="-79"/>
              <a:cs typeface="Gisha" panose="020B0502040204020203" pitchFamily="34" charset="-79"/>
            </a:rPr>
            <a:t>התקשרות עם חברת ניהול שתבחר ע"י הנציגות. </a:t>
          </a:r>
          <a:endParaRPr lang="en-US" sz="1600" kern="1200" dirty="0">
            <a:latin typeface="Gisha" panose="020B0502040204020203" pitchFamily="34" charset="-79"/>
            <a:cs typeface="Gisha" panose="020B0502040204020203" pitchFamily="34" charset="-79"/>
          </a:endParaRPr>
        </a:p>
      </dsp:txBody>
      <dsp:txXfrm>
        <a:off x="2267605" y="3095432"/>
        <a:ext cx="2061459" cy="1236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B3C87-C951-4330-B5D0-1E25B3D28488}">
      <dsp:nvSpPr>
        <dsp:cNvPr id="0" name=""/>
        <dsp:cNvSpPr/>
      </dsp:nvSpPr>
      <dsp:spPr>
        <a:xfrm rot="16200000">
          <a:off x="784996" y="-59324"/>
          <a:ext cx="1274594" cy="273084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150000"/>
            </a:lnSpc>
            <a:spcBef>
              <a:spcPct val="0"/>
            </a:spcBef>
            <a:spcAft>
              <a:spcPct val="35000"/>
            </a:spcAft>
            <a:buNone/>
          </a:pPr>
          <a:r>
            <a:rPr lang="he-IL" sz="1200" kern="1200" dirty="0">
              <a:latin typeface="Gisha" panose="020B0502040204020203" pitchFamily="34" charset="-79"/>
              <a:cs typeface="Gisha" panose="020B0502040204020203" pitchFamily="34" charset="-79"/>
            </a:rPr>
            <a:t>2 דירות קטנות בפרויקט בשווי דירת התמורה</a:t>
          </a:r>
        </a:p>
      </dsp:txBody>
      <dsp:txXfrm rot="5400000">
        <a:off x="56873" y="987448"/>
        <a:ext cx="2507787" cy="637297"/>
      </dsp:txXfrm>
    </dsp:sp>
    <dsp:sp modelId="{A7B29061-4D32-414F-AC5F-A82D304116A6}">
      <dsp:nvSpPr>
        <dsp:cNvPr id="0" name=""/>
        <dsp:cNvSpPr/>
      </dsp:nvSpPr>
      <dsp:spPr>
        <a:xfrm rot="5400000">
          <a:off x="5044951" y="-28670"/>
          <a:ext cx="1261469" cy="2730841"/>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1">
            <a:lnSpc>
              <a:spcPct val="150000"/>
            </a:lnSpc>
            <a:spcBef>
              <a:spcPct val="0"/>
            </a:spcBef>
            <a:spcAft>
              <a:spcPct val="35000"/>
            </a:spcAft>
            <a:buNone/>
          </a:pPr>
          <a:r>
            <a:rPr lang="he-IL" sz="1200" kern="1200" dirty="0">
              <a:latin typeface="Gisha" panose="020B0502040204020203" pitchFamily="34" charset="-79"/>
              <a:cs typeface="Gisha" panose="020B0502040204020203" pitchFamily="34" charset="-79"/>
            </a:rPr>
            <a:t>דירה חדשה בפרויקט ששטחה קטן יותר ותשלום ההפרש במזומן</a:t>
          </a:r>
        </a:p>
      </dsp:txBody>
      <dsp:txXfrm rot="-5400000">
        <a:off x="4531023" y="1021383"/>
        <a:ext cx="2510084" cy="63073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DC050AC-3A87-4A84-875F-CFE068EE8D28}" type="datetimeFigureOut">
              <a:rPr lang="he-IL" smtClean="0"/>
              <a:t>י"ב/סיון/תשפ"א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F4B6638-0167-48ED-BC35-339B4203EE58}" type="slidenum">
              <a:rPr lang="he-IL" smtClean="0"/>
              <a:t>‹#›</a:t>
            </a:fld>
            <a:endParaRPr lang="he-IL"/>
          </a:p>
        </p:txBody>
      </p:sp>
    </p:spTree>
    <p:extLst>
      <p:ext uri="{BB962C8B-B14F-4D97-AF65-F5344CB8AC3E}">
        <p14:creationId xmlns:p14="http://schemas.microsoft.com/office/powerpoint/2010/main" val="38928414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9DC129A-E2B4-4E05-9718-CDA329F43FB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3D6269FA-6039-47D7-9DD4-7631C1A6B2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49075A3D-35DA-4CEE-B1E2-106E8BD159E7}"/>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5" name="מציין מיקום של כותרת תחתונה 4">
            <a:extLst>
              <a:ext uri="{FF2B5EF4-FFF2-40B4-BE49-F238E27FC236}">
                <a16:creationId xmlns:a16="http://schemas.microsoft.com/office/drawing/2014/main" id="{A81C2379-B390-42F2-8B59-B00FD65B5FF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0DD5DB5-6E99-4C9A-B657-AC5D08E87851}"/>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233022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2FE473-8C0A-431B-876F-FA847532BFC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DF9DF4D-74B3-48BB-BF87-4F6B95BF407D}"/>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573EEB9-8A68-4261-BD57-4F6F09F90573}"/>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5" name="מציין מיקום של כותרת תחתונה 4">
            <a:extLst>
              <a:ext uri="{FF2B5EF4-FFF2-40B4-BE49-F238E27FC236}">
                <a16:creationId xmlns:a16="http://schemas.microsoft.com/office/drawing/2014/main" id="{84ABFA7C-5281-4274-A57F-2D46B0B3755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684231E-19B1-421F-A79E-D7F9CBDA67C2}"/>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114618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E564E4B-AB58-467F-BC5E-173E194D47F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075DD92-3059-4C8D-ABA1-BBAE79E2F46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CD53F8E-C3FB-4D36-80AA-EC2BFE742982}"/>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5" name="מציין מיקום של כותרת תחתונה 4">
            <a:extLst>
              <a:ext uri="{FF2B5EF4-FFF2-40B4-BE49-F238E27FC236}">
                <a16:creationId xmlns:a16="http://schemas.microsoft.com/office/drawing/2014/main" id="{F3B79C75-999B-4738-97E2-CB4E0EE85CE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9FEB433-5C59-40A2-937C-03F250E10B87}"/>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388221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4315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2883788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156428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1812879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3794796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3446411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422248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128615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E7CA772-58C9-4735-AE90-2EB1F81FF01E}"/>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4E87866-F1A6-4C21-93F2-C090E79B9D3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D4F5F3D-8083-46C5-8C78-0400FB6DDCDA}"/>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5" name="מציין מיקום של כותרת תחתונה 4">
            <a:extLst>
              <a:ext uri="{FF2B5EF4-FFF2-40B4-BE49-F238E27FC236}">
                <a16:creationId xmlns:a16="http://schemas.microsoft.com/office/drawing/2014/main" id="{51011B9B-C7AA-49FD-B8CA-59B06BD2D27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F96EA46-6062-4B9B-9B60-BB847855840D}"/>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3055841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1102715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132907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0FBE76C1-B878-4D04-AA69-0131836C7CD8}" type="datetimeFigureOut">
              <a:rPr lang="he-IL" smtClean="0"/>
              <a:t>י"ב/סיון/תשפ"א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E7E39E16-59EC-4DF6-8EF4-6524E7564EA1}" type="slidenum">
              <a:rPr lang="he-IL" smtClean="0"/>
              <a:t>‹#›</a:t>
            </a:fld>
            <a:endParaRPr lang="he-IL"/>
          </a:p>
        </p:txBody>
      </p:sp>
    </p:spTree>
    <p:extLst>
      <p:ext uri="{BB962C8B-B14F-4D97-AF65-F5344CB8AC3E}">
        <p14:creationId xmlns:p14="http://schemas.microsoft.com/office/powerpoint/2010/main" val="995590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B4BBA6-707C-412A-8A91-D4ECB8EEE54D}" type="slidenum">
              <a:rPr lang="he-IL" smtClean="0"/>
              <a:pPr/>
              <a:t>‹#›</a:t>
            </a:fld>
            <a:endParaRPr lang="he-IL"/>
          </a:p>
        </p:txBody>
      </p:sp>
      <p:sp>
        <p:nvSpPr>
          <p:cNvPr id="17" name="Text Placeholder 12"/>
          <p:cNvSpPr txBox="1">
            <a:spLocks/>
          </p:cNvSpPr>
          <p:nvPr userDrawn="1"/>
        </p:nvSpPr>
        <p:spPr>
          <a:xfrm>
            <a:off x="1424744" y="3789040"/>
            <a:ext cx="9793088" cy="503238"/>
          </a:xfrm>
          <a:prstGeom prst="rect">
            <a:avLst/>
          </a:prstGeom>
        </p:spPr>
        <p:txBody>
          <a:bodyPr/>
          <a:lstStyle>
            <a:lvl1pPr marL="0" marR="0" indent="0" algn="r" defTabSz="914400" rtl="1"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he-IL" sz="3200" dirty="0"/>
          </a:p>
        </p:txBody>
      </p:sp>
      <p:sp>
        <p:nvSpPr>
          <p:cNvPr id="24" name="Text Placeholder 23"/>
          <p:cNvSpPr>
            <a:spLocks noGrp="1"/>
          </p:cNvSpPr>
          <p:nvPr>
            <p:ph type="body" sz="quarter" idx="15" hasCustomPrompt="1"/>
          </p:nvPr>
        </p:nvSpPr>
        <p:spPr>
          <a:xfrm>
            <a:off x="1285559" y="1772816"/>
            <a:ext cx="10159951" cy="661720"/>
          </a:xfrm>
          <a:prstGeom prst="rect">
            <a:avLst/>
          </a:prstGeom>
        </p:spPr>
        <p:txBody>
          <a:bodyPr>
            <a:spAutoFit/>
          </a:bodyPr>
          <a:lstStyle>
            <a:lvl1pPr marL="0" indent="0">
              <a:buNone/>
              <a:defRPr lang="he-IL" sz="4000" b="1" kern="1800" spc="300" dirty="0">
                <a:solidFill>
                  <a:srgbClr val="951A4E"/>
                </a:solidFill>
                <a:latin typeface="Narkisim" panose="020E0502050101010101" pitchFamily="34" charset="-79"/>
                <a:ea typeface="+mn-ea"/>
                <a:cs typeface="Narkisim" panose="020E0502050101010101" pitchFamily="34" charset="-79"/>
              </a:defRPr>
            </a:lvl1pPr>
          </a:lstStyle>
          <a:p>
            <a:pPr lvl="0"/>
            <a:r>
              <a:rPr lang="he-IL" dirty="0"/>
              <a:t>כותרת ראשית</a:t>
            </a:r>
          </a:p>
        </p:txBody>
      </p:sp>
      <p:sp>
        <p:nvSpPr>
          <p:cNvPr id="26" name="Text Placeholder 25"/>
          <p:cNvSpPr>
            <a:spLocks noGrp="1"/>
          </p:cNvSpPr>
          <p:nvPr>
            <p:ph type="body" sz="quarter" idx="16" hasCustomPrompt="1"/>
          </p:nvPr>
        </p:nvSpPr>
        <p:spPr>
          <a:xfrm>
            <a:off x="1286254" y="2565152"/>
            <a:ext cx="10176436" cy="448200"/>
          </a:xfrm>
          <a:prstGeom prst="rect">
            <a:avLst/>
          </a:prstGeom>
        </p:spPr>
        <p:txBody>
          <a:bodyPr>
            <a:spAutoFit/>
          </a:bodyPr>
          <a:lstStyle>
            <a:lvl1pPr marL="0" indent="0" algn="r" defTabSz="914400" rtl="1" eaLnBrk="1" latinLnBrk="0" hangingPunct="1">
              <a:spcBef>
                <a:spcPct val="20000"/>
              </a:spcBef>
              <a:buFont typeface="Arial" panose="020B0604020202020204" pitchFamily="34" charset="0"/>
              <a:buNone/>
              <a:defRPr lang="he-IL" sz="2500" b="1" kern="1800" spc="300" dirty="0">
                <a:solidFill>
                  <a:srgbClr val="951A4E"/>
                </a:solidFill>
                <a:latin typeface="Narkisim" panose="020E0502050101010101" pitchFamily="34" charset="-79"/>
                <a:ea typeface="+mn-ea"/>
                <a:cs typeface="Narkisim" panose="020E0502050101010101" pitchFamily="34" charset="-79"/>
              </a:defRPr>
            </a:lvl1pPr>
          </a:lstStyle>
          <a:p>
            <a:pPr lvl="0"/>
            <a:r>
              <a:rPr lang="he-IL" dirty="0"/>
              <a:t>כותרת משנה</a:t>
            </a:r>
          </a:p>
        </p:txBody>
      </p:sp>
      <p:sp>
        <p:nvSpPr>
          <p:cNvPr id="28" name="Text Placeholder 27"/>
          <p:cNvSpPr>
            <a:spLocks noGrp="1"/>
          </p:cNvSpPr>
          <p:nvPr>
            <p:ph type="body" sz="quarter" idx="17" hasCustomPrompt="1"/>
          </p:nvPr>
        </p:nvSpPr>
        <p:spPr>
          <a:xfrm>
            <a:off x="6959864" y="3222402"/>
            <a:ext cx="4512733" cy="576262"/>
          </a:xfrm>
          <a:prstGeom prst="rect">
            <a:avLst/>
          </a:prstGeom>
        </p:spPr>
        <p:txBody>
          <a:bodyPr/>
          <a:lstStyle>
            <a:lvl1pPr marL="0" indent="0" algn="r">
              <a:buNone/>
              <a:defRPr lang="he-IL" sz="1500" b="1" kern="1800" spc="300" dirty="0">
                <a:solidFill>
                  <a:srgbClr val="951A4E"/>
                </a:solidFill>
                <a:latin typeface="Narkisim" panose="020E0502050101010101" pitchFamily="34" charset="-79"/>
                <a:ea typeface="+mn-ea"/>
                <a:cs typeface="Narkisim" panose="020E0502050101010101" pitchFamily="34" charset="-79"/>
              </a:defRPr>
            </a:lvl1pPr>
          </a:lstStyle>
          <a:p>
            <a:pPr lvl="0"/>
            <a:r>
              <a:rPr lang="he-IL" dirty="0"/>
              <a:t>תאריך</a:t>
            </a:r>
          </a:p>
        </p:txBody>
      </p:sp>
    </p:spTree>
    <p:extLst>
      <p:ext uri="{BB962C8B-B14F-4D97-AF65-F5344CB8AC3E}">
        <p14:creationId xmlns:p14="http://schemas.microsoft.com/office/powerpoint/2010/main" val="2174201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0B4BBA6-707C-412A-8A91-D4ECB8EEE54D}" type="slidenum">
              <a:rPr lang="he-IL" smtClean="0"/>
              <a:pPr/>
              <a:t>‹#›</a:t>
            </a:fld>
            <a:endParaRPr lang="he-IL" dirty="0"/>
          </a:p>
        </p:txBody>
      </p:sp>
      <p:sp>
        <p:nvSpPr>
          <p:cNvPr id="4" name="Title 1"/>
          <p:cNvSpPr>
            <a:spLocks noGrp="1"/>
          </p:cNvSpPr>
          <p:nvPr>
            <p:ph type="title" hasCustomPrompt="1"/>
          </p:nvPr>
        </p:nvSpPr>
        <p:spPr>
          <a:xfrm>
            <a:off x="1252757" y="1594801"/>
            <a:ext cx="10138391" cy="630729"/>
          </a:xfrm>
          <a:prstGeom prst="rect">
            <a:avLst/>
          </a:prstGeom>
        </p:spPr>
        <p:txBody>
          <a:bodyPr/>
          <a:lstStyle>
            <a:lvl1pPr algn="r" rtl="1">
              <a:defRPr sz="2500" b="1" i="0" spc="300" baseline="0">
                <a:solidFill>
                  <a:srgbClr val="B51A4E"/>
                </a:solidFill>
                <a:latin typeface="Narkisim" panose="020E0502050101010101" pitchFamily="34" charset="-79"/>
                <a:cs typeface="Narkisim" panose="020E0502050101010101" pitchFamily="34" charset="-79"/>
              </a:defRPr>
            </a:lvl1pPr>
          </a:lstStyle>
          <a:p>
            <a:r>
              <a:rPr lang="he-IL" dirty="0"/>
              <a:t>כותרת משנה</a:t>
            </a:r>
            <a:endParaRPr lang="en-US" dirty="0"/>
          </a:p>
        </p:txBody>
      </p:sp>
      <p:sp>
        <p:nvSpPr>
          <p:cNvPr id="5" name="Content Placeholder 2"/>
          <p:cNvSpPr>
            <a:spLocks noGrp="1"/>
          </p:cNvSpPr>
          <p:nvPr>
            <p:ph idx="1" hasCustomPrompt="1"/>
          </p:nvPr>
        </p:nvSpPr>
        <p:spPr>
          <a:xfrm>
            <a:off x="1252757" y="2329201"/>
            <a:ext cx="10138391" cy="3728361"/>
          </a:xfrm>
          <a:prstGeom prst="rect">
            <a:avLst/>
          </a:prstGeom>
        </p:spPr>
        <p:txBody>
          <a:bodyPr/>
          <a:lstStyle>
            <a:lvl1pPr marL="0" indent="0" algn="r" rtl="1">
              <a:buFont typeface="Arial" panose="020B0604020202020204" pitchFamily="34" charset="0"/>
              <a:buNone/>
              <a:defRPr sz="2000" b="0" i="0" baseline="0">
                <a:latin typeface="Narkisim" panose="020E0502050101010101" pitchFamily="34" charset="-79"/>
                <a:cs typeface="+mn-cs"/>
              </a:defRPr>
            </a:lvl1pPr>
            <a:lvl2pPr marL="742950" indent="-285750">
              <a:buFont typeface="Arial" panose="020B0604020202020204" pitchFamily="34" charset="0"/>
              <a:buChar char="•"/>
              <a:defRPr sz="1600" b="0" i="0">
                <a:latin typeface="Gotham-Light"/>
                <a:cs typeface="+mn-cs"/>
              </a:defRPr>
            </a:lvl2pPr>
            <a:lvl3pPr marL="1200150" indent="-285750">
              <a:buFont typeface="Arial" panose="020B0604020202020204" pitchFamily="34" charset="0"/>
              <a:buChar char="•"/>
              <a:defRPr sz="1600" b="0" i="0">
                <a:latin typeface="Gotham-Light"/>
                <a:cs typeface="Gotham-Light"/>
              </a:defRPr>
            </a:lvl3pPr>
            <a:lvl4pPr marL="1371600" indent="0">
              <a:buNone/>
              <a:defRPr sz="1600" b="0" i="0">
                <a:latin typeface="Gotham-Light"/>
                <a:cs typeface="Gotham-Light"/>
              </a:defRPr>
            </a:lvl4pPr>
            <a:lvl5pPr>
              <a:defRPr sz="1600" b="0" i="0">
                <a:latin typeface="Gotham-Light"/>
                <a:cs typeface="Gotham-Light"/>
              </a:defRPr>
            </a:lvl5pPr>
          </a:lstStyle>
          <a:p>
            <a:pPr lvl="0"/>
            <a:r>
              <a:rPr lang="he-IL" dirty="0"/>
              <a:t>טקסט</a:t>
            </a:r>
          </a:p>
        </p:txBody>
      </p:sp>
    </p:spTree>
    <p:extLst>
      <p:ext uri="{BB962C8B-B14F-4D97-AF65-F5344CB8AC3E}">
        <p14:creationId xmlns:p14="http://schemas.microsoft.com/office/powerpoint/2010/main" val="1163926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wo Conten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9024" y="1594800"/>
            <a:ext cx="4701592" cy="632193"/>
          </a:xfrm>
          <a:prstGeom prst="rect">
            <a:avLst/>
          </a:prstGeom>
        </p:spPr>
        <p:txBody>
          <a:bodyPr/>
          <a:lstStyle>
            <a:lvl1pPr algn="r" rtl="1">
              <a:defRPr lang="en-US" sz="2500" b="1" i="0" kern="1200" spc="300" dirty="0">
                <a:solidFill>
                  <a:srgbClr val="B51A4E"/>
                </a:solidFill>
                <a:latin typeface="Narkisim" panose="020E0502050101010101" pitchFamily="34" charset="-79"/>
                <a:ea typeface="+mj-ea"/>
                <a:cs typeface="Narkisim" panose="020E0502050101010101" pitchFamily="34" charset="-79"/>
              </a:defRPr>
            </a:lvl1pPr>
          </a:lstStyle>
          <a:p>
            <a:r>
              <a:rPr lang="he-IL" dirty="0"/>
              <a:t>כותרת משנה</a:t>
            </a:r>
            <a:endParaRPr lang="en-US" dirty="0"/>
          </a:p>
        </p:txBody>
      </p:sp>
      <p:sp>
        <p:nvSpPr>
          <p:cNvPr id="10" name="Content Placeholder 2"/>
          <p:cNvSpPr>
            <a:spLocks noGrp="1"/>
          </p:cNvSpPr>
          <p:nvPr>
            <p:ph idx="14" hasCustomPrompt="1"/>
          </p:nvPr>
        </p:nvSpPr>
        <p:spPr>
          <a:xfrm>
            <a:off x="1299024" y="2329201"/>
            <a:ext cx="4700965" cy="3728361"/>
          </a:xfrm>
          <a:prstGeom prst="rect">
            <a:avLst/>
          </a:prstGeom>
        </p:spPr>
        <p:txBody>
          <a:bodyPr/>
          <a:lstStyle>
            <a:lvl1pPr marL="0" indent="0" algn="r" rtl="1">
              <a:buNone/>
              <a:defRPr lang="he-IL" sz="2000" b="0" i="0" kern="1200" baseline="0" dirty="0" smtClean="0">
                <a:solidFill>
                  <a:schemeClr val="tx1"/>
                </a:solidFill>
                <a:latin typeface="Narkisim" panose="020E0502050101010101" pitchFamily="34" charset="-79"/>
                <a:ea typeface="+mn-ea"/>
                <a:cs typeface="+mn-cs"/>
              </a:defRPr>
            </a:lvl1pPr>
            <a:lvl2pPr marL="457200" indent="0">
              <a:buNone/>
              <a:defRPr sz="1600" b="0" i="0">
                <a:latin typeface="Gotham-Light"/>
                <a:cs typeface="Gotham-Light"/>
              </a:defRPr>
            </a:lvl2pPr>
            <a:lvl3pPr marL="914400" indent="0">
              <a:buNone/>
              <a:defRPr sz="1600" b="0" i="0">
                <a:latin typeface="Gotham-Light"/>
                <a:cs typeface="Gotham-Light"/>
              </a:defRPr>
            </a:lvl3pPr>
            <a:lvl4pPr marL="1371600" indent="0">
              <a:buNone/>
              <a:defRPr sz="1600" b="0" i="0">
                <a:latin typeface="Gotham-Light"/>
                <a:cs typeface="Gotham-Light"/>
              </a:defRPr>
            </a:lvl4pPr>
            <a:lvl5pPr>
              <a:defRPr sz="1600" b="0" i="0">
                <a:latin typeface="Gotham-Light"/>
                <a:cs typeface="Gotham-Light"/>
              </a:defRPr>
            </a:lvl5pPr>
          </a:lstStyle>
          <a:p>
            <a:pPr lvl="0"/>
            <a:r>
              <a:rPr lang="he-IL" dirty="0"/>
              <a:t>טקסט 2</a:t>
            </a:r>
          </a:p>
        </p:txBody>
      </p:sp>
      <p:sp>
        <p:nvSpPr>
          <p:cNvPr id="13" name="Content Placeholder 2"/>
          <p:cNvSpPr>
            <a:spLocks noGrp="1"/>
          </p:cNvSpPr>
          <p:nvPr>
            <p:ph idx="15" hasCustomPrompt="1"/>
          </p:nvPr>
        </p:nvSpPr>
        <p:spPr>
          <a:xfrm>
            <a:off x="6768075" y="2329201"/>
            <a:ext cx="4608511" cy="3728361"/>
          </a:xfrm>
          <a:prstGeom prst="rect">
            <a:avLst/>
          </a:prstGeom>
        </p:spPr>
        <p:txBody>
          <a:bodyPr/>
          <a:lstStyle>
            <a:lvl1pPr marL="0" indent="0" algn="r" rtl="1">
              <a:buNone/>
              <a:defRPr sz="2000" b="0" i="0" baseline="0">
                <a:latin typeface="Narkisim" panose="020E0502050101010101" pitchFamily="34" charset="-79"/>
                <a:cs typeface="+mn-cs"/>
              </a:defRPr>
            </a:lvl1pPr>
            <a:lvl2pPr marL="457200" indent="0">
              <a:buNone/>
              <a:defRPr sz="1600" b="0" i="0">
                <a:latin typeface="Gotham-Light"/>
                <a:cs typeface="Gotham-Light"/>
              </a:defRPr>
            </a:lvl2pPr>
            <a:lvl3pPr marL="914400" indent="0">
              <a:buNone/>
              <a:defRPr sz="1600" b="0" i="0">
                <a:latin typeface="Gotham-Light"/>
                <a:cs typeface="Gotham-Light"/>
              </a:defRPr>
            </a:lvl3pPr>
            <a:lvl4pPr marL="1371600" indent="0">
              <a:buNone/>
              <a:defRPr sz="1600" b="0" i="0">
                <a:latin typeface="Gotham-Light"/>
                <a:cs typeface="Gotham-Light"/>
              </a:defRPr>
            </a:lvl4pPr>
            <a:lvl5pPr>
              <a:defRPr sz="1600" b="0" i="0">
                <a:latin typeface="Gotham-Light"/>
                <a:cs typeface="Gotham-Light"/>
              </a:defRPr>
            </a:lvl5pPr>
          </a:lstStyle>
          <a:p>
            <a:pPr lvl="0"/>
            <a:r>
              <a:rPr lang="he-IL" dirty="0"/>
              <a:t>טקסט 1</a:t>
            </a:r>
          </a:p>
        </p:txBody>
      </p:sp>
      <p:sp>
        <p:nvSpPr>
          <p:cNvPr id="6" name="Text Placeholder 5"/>
          <p:cNvSpPr>
            <a:spLocks noGrp="1"/>
          </p:cNvSpPr>
          <p:nvPr>
            <p:ph type="body" sz="quarter" idx="17" hasCustomPrompt="1"/>
          </p:nvPr>
        </p:nvSpPr>
        <p:spPr>
          <a:xfrm>
            <a:off x="6755657" y="1594800"/>
            <a:ext cx="4620931" cy="633412"/>
          </a:xfrm>
          <a:prstGeom prst="rect">
            <a:avLst/>
          </a:prstGeom>
        </p:spPr>
        <p:txBody>
          <a:bodyPr/>
          <a:lstStyle>
            <a:lvl1pPr marL="0" indent="0" algn="r" defTabSz="457200" rtl="1" eaLnBrk="1" latinLnBrk="0" hangingPunct="1">
              <a:spcBef>
                <a:spcPct val="0"/>
              </a:spcBef>
              <a:buNone/>
              <a:defRPr lang="he-IL" sz="2500" b="1" i="0" kern="1200" spc="300" dirty="0">
                <a:solidFill>
                  <a:srgbClr val="B51A4E"/>
                </a:solidFill>
                <a:latin typeface="Narkisim" panose="020E0502050101010101" pitchFamily="34" charset="-79"/>
                <a:ea typeface="+mj-ea"/>
                <a:cs typeface="Narkisim" panose="020E0502050101010101" pitchFamily="34" charset="-79"/>
              </a:defRPr>
            </a:lvl1pPr>
          </a:lstStyle>
          <a:p>
            <a:pPr lvl="0"/>
            <a:r>
              <a:rPr lang="he-IL" dirty="0"/>
              <a:t>כותרת משנה</a:t>
            </a:r>
          </a:p>
        </p:txBody>
      </p:sp>
      <p:sp>
        <p:nvSpPr>
          <p:cNvPr id="7" name="Slide Number Placeholder 5"/>
          <p:cNvSpPr>
            <a:spLocks noGrp="1"/>
          </p:cNvSpPr>
          <p:nvPr>
            <p:ph type="sldNum" sz="quarter" idx="12"/>
          </p:nvPr>
        </p:nvSpPr>
        <p:spPr>
          <a:xfrm>
            <a:off x="239349" y="188641"/>
            <a:ext cx="2844800" cy="365125"/>
          </a:xfrm>
        </p:spPr>
        <p:txBody>
          <a:bodyPr/>
          <a:lstStyle/>
          <a:p>
            <a:fld id="{90B4BBA6-707C-412A-8A91-D4ECB8EEE54D}" type="slidenum">
              <a:rPr lang="he-IL" smtClean="0"/>
              <a:pPr/>
              <a:t>‹#›</a:t>
            </a:fld>
            <a:endParaRPr lang="he-IL"/>
          </a:p>
        </p:txBody>
      </p:sp>
    </p:spTree>
    <p:extLst>
      <p:ext uri="{BB962C8B-B14F-4D97-AF65-F5344CB8AC3E}">
        <p14:creationId xmlns:p14="http://schemas.microsoft.com/office/powerpoint/2010/main" val="173070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4A3AA5-E639-4AC3-A06E-C1D956272E3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90B6C9C-86C1-4B9F-A533-A1309BA98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82B908A-3F43-4FDA-B610-06C04EEB648A}"/>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5" name="מציין מיקום של כותרת תחתונה 4">
            <a:extLst>
              <a:ext uri="{FF2B5EF4-FFF2-40B4-BE49-F238E27FC236}">
                <a16:creationId xmlns:a16="http://schemas.microsoft.com/office/drawing/2014/main" id="{99F3C962-3C96-4B7C-84BD-E60E151889D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03D0361-CBEF-4EBE-84A3-AF4B6F50024B}"/>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54288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6F3D22-84DB-4F0C-8164-3840474BAF7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80F2058-CE18-46B6-A371-AD89B48B21DC}"/>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F00A5D3-3C47-4E54-BE5D-5EA3E0C4591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57AAE578-4915-4DC6-B251-C0F6A59CFD05}"/>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6" name="מציין מיקום של כותרת תחתונה 5">
            <a:extLst>
              <a:ext uri="{FF2B5EF4-FFF2-40B4-BE49-F238E27FC236}">
                <a16:creationId xmlns:a16="http://schemas.microsoft.com/office/drawing/2014/main" id="{E88C0CE6-9B82-48F1-8A6E-268AE2442E0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CE21D64-656D-4593-9226-9D4D91680EFB}"/>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3186951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4081E9C-C423-4252-B7A5-F2FC78AEBAE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2FE55A0-34EF-42B5-B0D8-CDAAC1206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FBCD5C4B-024D-41B4-9AB8-93F2F8D26B4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6AAB834F-3211-46AD-AEE6-26D5F0CC51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2CD9109-657F-4C17-A808-0D43DEAC4BC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1FE5518-1B20-47DB-A39D-18D5A3BD75F1}"/>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8" name="מציין מיקום של כותרת תחתונה 7">
            <a:extLst>
              <a:ext uri="{FF2B5EF4-FFF2-40B4-BE49-F238E27FC236}">
                <a16:creationId xmlns:a16="http://schemas.microsoft.com/office/drawing/2014/main" id="{94BEA564-AEDF-4449-96A4-2EF29C03F7E2}"/>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64EF3BBA-19D8-4BDC-8DDB-7E419E2D85D8}"/>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42517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A55EAE-CBF3-4AE5-8FCA-FC06454FB63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072682E-3E88-4134-A9DC-CEB74B4C5E9E}"/>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4" name="מציין מיקום של כותרת תחתונה 3">
            <a:extLst>
              <a:ext uri="{FF2B5EF4-FFF2-40B4-BE49-F238E27FC236}">
                <a16:creationId xmlns:a16="http://schemas.microsoft.com/office/drawing/2014/main" id="{2C8786FF-0BB4-44F1-A31B-1888186DBFB0}"/>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6BD7E03-4268-4C5F-A16A-7F7FC4B797ED}"/>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1751601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16A25F5F-4614-4B46-A0DD-D9FC4520477C}"/>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3" name="מציין מיקום של כותרת תחתונה 2">
            <a:extLst>
              <a:ext uri="{FF2B5EF4-FFF2-40B4-BE49-F238E27FC236}">
                <a16:creationId xmlns:a16="http://schemas.microsoft.com/office/drawing/2014/main" id="{EDA2788D-D742-42FD-B4A3-DF795033B669}"/>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CCCA90C6-D62E-45B9-8E94-BECE95D5C953}"/>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318306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A3F264-8215-4223-9A5B-FD66864D7FD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F61BD65-70FC-48E6-B643-0C0F20C0D6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0D853FE-F8AB-4251-AD76-941BF0A28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B54800C-E4DE-439E-A9B8-FF131E0EBE50}"/>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6" name="מציין מיקום של כותרת תחתונה 5">
            <a:extLst>
              <a:ext uri="{FF2B5EF4-FFF2-40B4-BE49-F238E27FC236}">
                <a16:creationId xmlns:a16="http://schemas.microsoft.com/office/drawing/2014/main" id="{A66B02CF-9D2A-41FB-9AA2-52DA9259784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A2DEF9C-3578-4824-9DBC-3015230B3A74}"/>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1054954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94E4D7-B59C-4F7C-88A7-A3C92393D23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04779B8-8C25-45CF-8BB3-55509BD3D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8CD7540D-DDE6-421E-9626-DE888F892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846BBD58-1FA5-4F93-BA2F-64AABA4D2AB8}"/>
              </a:ext>
            </a:extLst>
          </p:cNvPr>
          <p:cNvSpPr>
            <a:spLocks noGrp="1"/>
          </p:cNvSpPr>
          <p:nvPr>
            <p:ph type="dt" sz="half" idx="10"/>
          </p:nvPr>
        </p:nvSpPr>
        <p:spPr/>
        <p:txBody>
          <a:bodyPr/>
          <a:lstStyle/>
          <a:p>
            <a:fld id="{9B7B3574-7BA8-4F8A-93C6-DBA8C39D61EF}" type="datetimeFigureOut">
              <a:rPr lang="he-IL" smtClean="0"/>
              <a:t>י"ב/סיון/תשפ"א</a:t>
            </a:fld>
            <a:endParaRPr lang="he-IL"/>
          </a:p>
        </p:txBody>
      </p:sp>
      <p:sp>
        <p:nvSpPr>
          <p:cNvPr id="6" name="מציין מיקום של כותרת תחתונה 5">
            <a:extLst>
              <a:ext uri="{FF2B5EF4-FFF2-40B4-BE49-F238E27FC236}">
                <a16:creationId xmlns:a16="http://schemas.microsoft.com/office/drawing/2014/main" id="{956592FF-9B53-48A2-BD8D-AFD5A5C537E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25A4F774-6274-4B42-AF5D-3E83F4EDCFE0}"/>
              </a:ext>
            </a:extLst>
          </p:cNvPr>
          <p:cNvSpPr>
            <a:spLocks noGrp="1"/>
          </p:cNvSpPr>
          <p:nvPr>
            <p:ph type="sldNum" sz="quarter" idx="12"/>
          </p:nvPr>
        </p:nvSpPr>
        <p:spPr/>
        <p:txBody>
          <a:bodyPr/>
          <a:lstStyle/>
          <a:p>
            <a:fld id="{BC06A84F-B74F-45D9-9C7E-C6AF8E2A52CA}" type="slidenum">
              <a:rPr lang="he-IL" smtClean="0"/>
              <a:t>‹#›</a:t>
            </a:fld>
            <a:endParaRPr lang="he-IL"/>
          </a:p>
        </p:txBody>
      </p:sp>
    </p:spTree>
    <p:extLst>
      <p:ext uri="{BB962C8B-B14F-4D97-AF65-F5344CB8AC3E}">
        <p14:creationId xmlns:p14="http://schemas.microsoft.com/office/powerpoint/2010/main" val="118921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90E5D12-7B58-4B1A-BC6B-F79028F0C6A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C76C75B-DC6E-47FD-AF47-48C3C02EEEA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9BAED47-6CA9-49FE-AE23-94AA8D80D12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7B3574-7BA8-4F8A-93C6-DBA8C39D61EF}" type="datetimeFigureOut">
              <a:rPr lang="he-IL" smtClean="0"/>
              <a:t>י"ב/סיון/תשפ"א</a:t>
            </a:fld>
            <a:endParaRPr lang="he-IL"/>
          </a:p>
        </p:txBody>
      </p:sp>
      <p:sp>
        <p:nvSpPr>
          <p:cNvPr id="5" name="מציין מיקום של כותרת תחתונה 4">
            <a:extLst>
              <a:ext uri="{FF2B5EF4-FFF2-40B4-BE49-F238E27FC236}">
                <a16:creationId xmlns:a16="http://schemas.microsoft.com/office/drawing/2014/main" id="{F286D3DC-774D-412E-91DF-6578A8C0A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30B1945C-C31C-4065-B1F7-1837F26C889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C06A84F-B74F-45D9-9C7E-C6AF8E2A52CA}" type="slidenum">
              <a:rPr lang="he-IL" smtClean="0"/>
              <a:t>‹#›</a:t>
            </a:fld>
            <a:endParaRPr lang="he-IL"/>
          </a:p>
        </p:txBody>
      </p:sp>
    </p:spTree>
    <p:extLst>
      <p:ext uri="{BB962C8B-B14F-4D97-AF65-F5344CB8AC3E}">
        <p14:creationId xmlns:p14="http://schemas.microsoft.com/office/powerpoint/2010/main" val="304902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FBE76C1-B878-4D04-AA69-0131836C7CD8}" type="datetimeFigureOut">
              <a:rPr lang="he-IL" smtClean="0"/>
              <a:t>י"ב/סיון/תשפ"א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7E39E16-59EC-4DF6-8EF4-6524E7564EA1}" type="slidenum">
              <a:rPr lang="he-IL" smtClean="0"/>
              <a:t>‹#›</a:t>
            </a:fld>
            <a:endParaRPr lang="he-IL"/>
          </a:p>
        </p:txBody>
      </p:sp>
    </p:spTree>
    <p:extLst>
      <p:ext uri="{BB962C8B-B14F-4D97-AF65-F5344CB8AC3E}">
        <p14:creationId xmlns:p14="http://schemas.microsoft.com/office/powerpoint/2010/main" val="1747753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6.png"/><Relationship Id="rId7" Type="http://schemas.openxmlformats.org/officeDocument/2006/relationships/diagramData" Target="../diagrams/data4.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19.svg"/><Relationship Id="rId11" Type="http://schemas.microsoft.com/office/2007/relationships/diagramDrawing" Target="../diagrams/drawing4.xml"/><Relationship Id="rId5" Type="http://schemas.openxmlformats.org/officeDocument/2006/relationships/image" Target="../media/image18.png"/><Relationship Id="rId10" Type="http://schemas.openxmlformats.org/officeDocument/2006/relationships/diagramColors" Target="../diagrams/colors4.xml"/><Relationship Id="rId4" Type="http://schemas.openxmlformats.org/officeDocument/2006/relationships/image" Target="../media/image17.svg"/><Relationship Id="rId9"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0.jpeg"/><Relationship Id="rId7" Type="http://schemas.openxmlformats.org/officeDocument/2006/relationships/diagramColors" Target="../diagrams/colors5.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QuickStyle" Target="../diagrams/quickStyle5.xml"/><Relationship Id="rId11" Type="http://schemas.openxmlformats.org/officeDocument/2006/relationships/image" Target="../media/image23.svg"/><Relationship Id="rId5" Type="http://schemas.openxmlformats.org/officeDocument/2006/relationships/diagramLayout" Target="../diagrams/layout5.xml"/><Relationship Id="rId10" Type="http://schemas.openxmlformats.org/officeDocument/2006/relationships/image" Target="../media/image22.png"/><Relationship Id="rId4" Type="http://schemas.openxmlformats.org/officeDocument/2006/relationships/diagramData" Target="../diagrams/data5.xml"/><Relationship Id="rId9"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25.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nevo.co.il/law_html/Law01/501_590.htm" TargetMode="External"/><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evo.co.il/law_html/law01/999_544.htm" TargetMode="External"/><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hyperlink" Target="https://www.gov.il/he/departments/units/hamemuna_al_pniyot_hadayari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rishonlezion.muni.il/Residents/Construction/UrbanRenewal/Documents/tama_38_5.11.19.pdf"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3045368" y="2043663"/>
            <a:ext cx="6105194" cy="2031055"/>
          </a:xfrm>
        </p:spPr>
        <p:txBody>
          <a:bodyPr>
            <a:normAutofit/>
          </a:bodyPr>
          <a:lstStyle/>
          <a:p>
            <a:r>
              <a:rPr lang="he-IL" sz="4700" b="1" dirty="0">
                <a:solidFill>
                  <a:srgbClr val="FFFFFF"/>
                </a:solidFill>
                <a:latin typeface="Gisha" panose="020B0502040204020203" pitchFamily="34" charset="-79"/>
                <a:cs typeface="Gisha" panose="020B0502040204020203" pitchFamily="34" charset="-79"/>
              </a:rPr>
              <a:t>בין תאוריה ופרקטיקה</a:t>
            </a:r>
            <a:br>
              <a:rPr lang="he-IL" sz="4700" b="1" dirty="0">
                <a:solidFill>
                  <a:srgbClr val="FFFFFF"/>
                </a:solidFill>
                <a:latin typeface="Gisha" panose="020B0502040204020203" pitchFamily="34" charset="-79"/>
                <a:cs typeface="Gisha" panose="020B0502040204020203" pitchFamily="34" charset="-79"/>
              </a:rPr>
            </a:br>
            <a:r>
              <a:rPr lang="he-IL" sz="4700" b="1" dirty="0">
                <a:solidFill>
                  <a:srgbClr val="FFFFFF"/>
                </a:solidFill>
                <a:latin typeface="Gisha" panose="020B0502040204020203" pitchFamily="34" charset="-79"/>
                <a:cs typeface="Gisha" panose="020B0502040204020203" pitchFamily="34" charset="-79"/>
              </a:rPr>
              <a:t>התחדשות עירונית 2021</a:t>
            </a:r>
          </a:p>
        </p:txBody>
      </p:sp>
      <p:sp>
        <p:nvSpPr>
          <p:cNvPr id="3" name="כותרת משנה 2"/>
          <p:cNvSpPr>
            <a:spLocks noGrp="1"/>
          </p:cNvSpPr>
          <p:nvPr>
            <p:ph type="subTitle" idx="1"/>
          </p:nvPr>
        </p:nvSpPr>
        <p:spPr>
          <a:xfrm>
            <a:off x="3045368" y="4074718"/>
            <a:ext cx="6105194" cy="682079"/>
          </a:xfrm>
        </p:spPr>
        <p:txBody>
          <a:bodyPr>
            <a:normAutofit/>
          </a:bodyPr>
          <a:lstStyle/>
          <a:p>
            <a:r>
              <a:rPr lang="he-IL" b="1" dirty="0">
                <a:solidFill>
                  <a:srgbClr val="FFFFFF"/>
                </a:solidFill>
                <a:latin typeface="Gisha" panose="020B0502040204020203" pitchFamily="34" charset="-79"/>
                <a:cs typeface="Gisha" panose="020B0502040204020203" pitchFamily="34" charset="-79"/>
              </a:rPr>
              <a:t>עו"ד אברהם ללום</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9629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61083" y="590802"/>
            <a:ext cx="9144000" cy="559797"/>
          </a:xfrm>
        </p:spPr>
        <p:txBody>
          <a:bodyPr>
            <a:noAutofit/>
          </a:bodyPr>
          <a:lstStyle/>
          <a:p>
            <a:r>
              <a:rPr lang="he-IL" sz="5400" b="1" dirty="0">
                <a:latin typeface="Gisha" panose="020B0502040204020203" pitchFamily="34" charset="-79"/>
                <a:cs typeface="Gisha" panose="020B0502040204020203" pitchFamily="34" charset="-79"/>
              </a:rPr>
              <a:t>תנאים מתלים להסכם</a:t>
            </a:r>
          </a:p>
        </p:txBody>
      </p:sp>
      <p:sp>
        <p:nvSpPr>
          <p:cNvPr id="3" name="כותרת משנה 2"/>
          <p:cNvSpPr>
            <a:spLocks noGrp="1"/>
          </p:cNvSpPr>
          <p:nvPr>
            <p:ph type="subTitle" idx="1"/>
          </p:nvPr>
        </p:nvSpPr>
        <p:spPr>
          <a:xfrm>
            <a:off x="1524000" y="1073791"/>
            <a:ext cx="9281020" cy="5658689"/>
          </a:xfrm>
        </p:spPr>
        <p:txBody>
          <a:bodyPr>
            <a:normAutofit/>
          </a:bodyPr>
          <a:lstStyle/>
          <a:p>
            <a:pPr>
              <a:lnSpc>
                <a:spcPct val="100000"/>
              </a:lnSpc>
            </a:pPr>
            <a:r>
              <a:rPr lang="he-IL" dirty="0">
                <a:latin typeface="Gisha" panose="020B0502040204020203" pitchFamily="34" charset="-79"/>
                <a:cs typeface="Gisha" panose="020B0502040204020203" pitchFamily="34" charset="-79"/>
              </a:rPr>
              <a:t>הסכמה הרוב הדרוש לפרויקט   </a:t>
            </a:r>
          </a:p>
          <a:p>
            <a:pPr>
              <a:lnSpc>
                <a:spcPct val="100000"/>
              </a:lnSpc>
            </a:pPr>
            <a:endParaRPr lang="he-IL" dirty="0">
              <a:latin typeface="Gisha" panose="020B0502040204020203" pitchFamily="34" charset="-79"/>
              <a:cs typeface="Gisha" panose="020B0502040204020203" pitchFamily="34" charset="-79"/>
            </a:endParaRPr>
          </a:p>
          <a:p>
            <a:pPr>
              <a:lnSpc>
                <a:spcPct val="100000"/>
              </a:lnSpc>
            </a:pPr>
            <a:r>
              <a:rPr lang="he-IL" sz="2200" dirty="0">
                <a:latin typeface="Gisha" panose="020B0502040204020203" pitchFamily="34" charset="-79"/>
                <a:cs typeface="Gisha" panose="020B0502040204020203" pitchFamily="34" charset="-79"/>
              </a:rPr>
              <a:t>הכרזה על המתחם ע"י שר הבינוי והשיכון כ"מתחם פינוי-בינוי" (לא רלוונטי </a:t>
            </a:r>
            <a:r>
              <a:rPr lang="he-IL" sz="2200" dirty="0" err="1">
                <a:latin typeface="Gisha" panose="020B0502040204020203" pitchFamily="34" charset="-79"/>
                <a:cs typeface="Gisha" panose="020B0502040204020203" pitchFamily="34" charset="-79"/>
              </a:rPr>
              <a:t>בתמ"א</a:t>
            </a:r>
            <a:r>
              <a:rPr lang="he-IL" sz="2200" dirty="0">
                <a:latin typeface="Gisha" panose="020B0502040204020203" pitchFamily="34" charset="-79"/>
                <a:cs typeface="Gisha" panose="020B0502040204020203" pitchFamily="34" charset="-79"/>
              </a:rPr>
              <a:t>) </a:t>
            </a:r>
          </a:p>
          <a:p>
            <a:pPr>
              <a:lnSpc>
                <a:spcPct val="100000"/>
              </a:lnSpc>
            </a:pPr>
            <a:endParaRPr lang="he-IL" dirty="0">
              <a:latin typeface="Gisha" panose="020B0502040204020203" pitchFamily="34" charset="-79"/>
              <a:cs typeface="Gisha" panose="020B0502040204020203" pitchFamily="34" charset="-79"/>
            </a:endParaRPr>
          </a:p>
          <a:p>
            <a:pPr>
              <a:lnSpc>
                <a:spcPct val="100000"/>
              </a:lnSpc>
            </a:pPr>
            <a:r>
              <a:rPr lang="he-IL" dirty="0">
                <a:latin typeface="Gisha" panose="020B0502040204020203" pitchFamily="34" charset="-79"/>
                <a:cs typeface="Gisha" panose="020B0502040204020203" pitchFamily="34" charset="-79"/>
              </a:rPr>
              <a:t>אישור תכנית (</a:t>
            </a:r>
            <a:r>
              <a:rPr lang="he-IL" dirty="0" err="1">
                <a:latin typeface="Gisha" panose="020B0502040204020203" pitchFamily="34" charset="-79"/>
                <a:cs typeface="Gisha" panose="020B0502040204020203" pitchFamily="34" charset="-79"/>
              </a:rPr>
              <a:t>תב"ע</a:t>
            </a:r>
            <a:r>
              <a:rPr lang="he-IL" dirty="0">
                <a:latin typeface="Gisha" panose="020B0502040204020203" pitchFamily="34" charset="-79"/>
                <a:cs typeface="Gisha" panose="020B0502040204020203" pitchFamily="34" charset="-79"/>
              </a:rPr>
              <a:t>)  </a:t>
            </a:r>
          </a:p>
          <a:p>
            <a:pPr>
              <a:lnSpc>
                <a:spcPct val="100000"/>
              </a:lnSpc>
            </a:pPr>
            <a:endParaRPr lang="he-IL" dirty="0">
              <a:latin typeface="Gisha" panose="020B0502040204020203" pitchFamily="34" charset="-79"/>
              <a:cs typeface="Gisha" panose="020B0502040204020203" pitchFamily="34" charset="-79"/>
            </a:endParaRPr>
          </a:p>
          <a:p>
            <a:pPr>
              <a:lnSpc>
                <a:spcPct val="100000"/>
              </a:lnSpc>
            </a:pPr>
            <a:r>
              <a:rPr lang="he-IL" dirty="0">
                <a:latin typeface="Gisha" panose="020B0502040204020203" pitchFamily="34" charset="-79"/>
                <a:cs typeface="Gisha" panose="020B0502040204020203" pitchFamily="34" charset="-79"/>
              </a:rPr>
              <a:t>הוצאת היתר בנייה לבניית הפרויקט </a:t>
            </a:r>
          </a:p>
          <a:p>
            <a:pPr>
              <a:lnSpc>
                <a:spcPct val="100000"/>
              </a:lnSpc>
            </a:pPr>
            <a:endParaRPr lang="he-IL" dirty="0">
              <a:latin typeface="Gisha" panose="020B0502040204020203" pitchFamily="34" charset="-79"/>
              <a:cs typeface="Gisha" panose="020B0502040204020203" pitchFamily="34" charset="-79"/>
            </a:endParaRPr>
          </a:p>
          <a:p>
            <a:pPr>
              <a:lnSpc>
                <a:spcPct val="100000"/>
              </a:lnSpc>
            </a:pPr>
            <a:r>
              <a:rPr lang="he-IL" dirty="0">
                <a:latin typeface="Gisha" panose="020B0502040204020203" pitchFamily="34" charset="-79"/>
                <a:cs typeface="Gisha" panose="020B0502040204020203" pitchFamily="34" charset="-79"/>
              </a:rPr>
              <a:t>חתימת הסכם ליווי עם הגורם הממן את הפרויקט</a:t>
            </a:r>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sp>
        <p:nvSpPr>
          <p:cNvPr id="8" name="חץ: למטה 7">
            <a:extLst>
              <a:ext uri="{FF2B5EF4-FFF2-40B4-BE49-F238E27FC236}">
                <a16:creationId xmlns:a16="http://schemas.microsoft.com/office/drawing/2014/main" id="{393EE022-6705-4460-931D-D505F667EA9F}"/>
              </a:ext>
            </a:extLst>
          </p:cNvPr>
          <p:cNvSpPr/>
          <p:nvPr/>
        </p:nvSpPr>
        <p:spPr>
          <a:xfrm>
            <a:off x="5798892" y="1463085"/>
            <a:ext cx="511728" cy="71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למטה 8">
            <a:extLst>
              <a:ext uri="{FF2B5EF4-FFF2-40B4-BE49-F238E27FC236}">
                <a16:creationId xmlns:a16="http://schemas.microsoft.com/office/drawing/2014/main" id="{555CC2A9-8A6E-474D-B1FC-25FC6DF81A62}"/>
              </a:ext>
            </a:extLst>
          </p:cNvPr>
          <p:cNvSpPr/>
          <p:nvPr/>
        </p:nvSpPr>
        <p:spPr>
          <a:xfrm>
            <a:off x="5798892" y="2447898"/>
            <a:ext cx="511728" cy="71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חץ: למטה 9">
            <a:extLst>
              <a:ext uri="{FF2B5EF4-FFF2-40B4-BE49-F238E27FC236}">
                <a16:creationId xmlns:a16="http://schemas.microsoft.com/office/drawing/2014/main" id="{734AAC19-1D9F-4C08-BBE5-A1C3C9AEB16C}"/>
              </a:ext>
            </a:extLst>
          </p:cNvPr>
          <p:cNvSpPr/>
          <p:nvPr/>
        </p:nvSpPr>
        <p:spPr>
          <a:xfrm>
            <a:off x="5805186" y="3453862"/>
            <a:ext cx="511728" cy="71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חץ: למטה 10">
            <a:extLst>
              <a:ext uri="{FF2B5EF4-FFF2-40B4-BE49-F238E27FC236}">
                <a16:creationId xmlns:a16="http://schemas.microsoft.com/office/drawing/2014/main" id="{5B4320BA-5645-48EA-B88F-BF15BFAB1FC9}"/>
              </a:ext>
            </a:extLst>
          </p:cNvPr>
          <p:cNvSpPr/>
          <p:nvPr/>
        </p:nvSpPr>
        <p:spPr>
          <a:xfrm>
            <a:off x="5798892" y="4417524"/>
            <a:ext cx="511728" cy="7132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42538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852815"/>
            <a:ext cx="9144000" cy="579437"/>
          </a:xfrm>
        </p:spPr>
        <p:txBody>
          <a:bodyPr>
            <a:noAutofit/>
          </a:bodyPr>
          <a:lstStyle/>
          <a:p>
            <a:r>
              <a:rPr lang="he-IL" sz="5400" b="1" dirty="0">
                <a:latin typeface="Gisha" panose="020B0502040204020203" pitchFamily="34" charset="-79"/>
                <a:cs typeface="Gisha" panose="020B0502040204020203" pitchFamily="34" charset="-79"/>
              </a:rPr>
              <a:t>תנאים מפסיקים להסכם</a:t>
            </a:r>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sp>
        <p:nvSpPr>
          <p:cNvPr id="5" name="תיבת טקסט 4">
            <a:extLst>
              <a:ext uri="{FF2B5EF4-FFF2-40B4-BE49-F238E27FC236}">
                <a16:creationId xmlns:a16="http://schemas.microsoft.com/office/drawing/2014/main" id="{4D7DA53B-8B51-48AD-82F0-B907EE955432}"/>
              </a:ext>
            </a:extLst>
          </p:cNvPr>
          <p:cNvSpPr txBox="1"/>
          <p:nvPr/>
        </p:nvSpPr>
        <p:spPr>
          <a:xfrm>
            <a:off x="767160" y="1941922"/>
            <a:ext cx="11133056" cy="369332"/>
          </a:xfrm>
          <a:prstGeom prst="rect">
            <a:avLst/>
          </a:prstGeom>
          <a:noFill/>
        </p:spPr>
        <p:txBody>
          <a:bodyPr wrap="square" rtlCol="1">
            <a:spAutoFit/>
          </a:bodyPr>
          <a:lstStyle/>
          <a:p>
            <a:r>
              <a:rPr lang="he-IL" dirty="0"/>
              <a:t>                        </a:t>
            </a:r>
            <a:r>
              <a:rPr lang="he-IL" dirty="0">
                <a:latin typeface="Gisha" panose="020B0502040204020203" pitchFamily="34" charset="-79"/>
                <a:cs typeface="Gisha" panose="020B0502040204020203" pitchFamily="34" charset="-79"/>
              </a:rPr>
              <a:t>מצד היזם:                                                                                 מצד הבעלים:</a:t>
            </a:r>
          </a:p>
        </p:txBody>
      </p:sp>
      <p:sp>
        <p:nvSpPr>
          <p:cNvPr id="6" name="מלבן 5">
            <a:extLst>
              <a:ext uri="{FF2B5EF4-FFF2-40B4-BE49-F238E27FC236}">
                <a16:creationId xmlns:a16="http://schemas.microsoft.com/office/drawing/2014/main" id="{6178EA7F-06FA-4F4D-9D9C-21A1A003E678}"/>
              </a:ext>
            </a:extLst>
          </p:cNvPr>
          <p:cNvSpPr/>
          <p:nvPr/>
        </p:nvSpPr>
        <p:spPr>
          <a:xfrm>
            <a:off x="6759019" y="2521359"/>
            <a:ext cx="4176074" cy="1748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Gisha" panose="020B0502040204020203" pitchFamily="34" charset="-79"/>
                <a:cs typeface="Gisha" panose="020B0502040204020203" pitchFamily="34" charset="-79"/>
              </a:rPr>
              <a:t>היעדר כלכליות ליזם- כאשר אינו מגיע לרווח יזמי מינימלי</a:t>
            </a:r>
          </a:p>
        </p:txBody>
      </p:sp>
      <p:sp>
        <p:nvSpPr>
          <p:cNvPr id="8" name="מלבן 7">
            <a:extLst>
              <a:ext uri="{FF2B5EF4-FFF2-40B4-BE49-F238E27FC236}">
                <a16:creationId xmlns:a16="http://schemas.microsoft.com/office/drawing/2014/main" id="{ECA5C974-73DC-4FAC-8AA7-551A6FBF4C3F}"/>
              </a:ext>
            </a:extLst>
          </p:cNvPr>
          <p:cNvSpPr/>
          <p:nvPr/>
        </p:nvSpPr>
        <p:spPr>
          <a:xfrm>
            <a:off x="1256907" y="2521359"/>
            <a:ext cx="4176074" cy="1748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latin typeface="Gisha" panose="020B0502040204020203" pitchFamily="34" charset="-79"/>
                <a:cs typeface="Gisha" panose="020B0502040204020203" pitchFamily="34" charset="-79"/>
              </a:rPr>
              <a:t>תמורה נמוכה מהתמורה המינימלית – התמורה המאושרת </a:t>
            </a:r>
            <a:r>
              <a:rPr lang="he-IL" dirty="0" err="1">
                <a:latin typeface="Gisha" panose="020B0502040204020203" pitchFamily="34" charset="-79"/>
                <a:cs typeface="Gisha" panose="020B0502040204020203" pitchFamily="34" charset="-79"/>
              </a:rPr>
              <a:t>בתב"ע</a:t>
            </a:r>
            <a:r>
              <a:rPr lang="he-IL" dirty="0">
                <a:latin typeface="Gisha" panose="020B0502040204020203" pitchFamily="34" charset="-79"/>
                <a:cs typeface="Gisha" panose="020B0502040204020203" pitchFamily="34" charset="-79"/>
              </a:rPr>
              <a:t> נמוכה מזו שהדיירים חתמו בהסכם</a:t>
            </a:r>
          </a:p>
        </p:txBody>
      </p:sp>
      <p:sp>
        <p:nvSpPr>
          <p:cNvPr id="7" name="חץ: שמאלה 6">
            <a:extLst>
              <a:ext uri="{FF2B5EF4-FFF2-40B4-BE49-F238E27FC236}">
                <a16:creationId xmlns:a16="http://schemas.microsoft.com/office/drawing/2014/main" id="{7B63B062-611D-4D06-9405-A414C7D3F8EF}"/>
              </a:ext>
            </a:extLst>
          </p:cNvPr>
          <p:cNvSpPr/>
          <p:nvPr/>
        </p:nvSpPr>
        <p:spPr>
          <a:xfrm>
            <a:off x="5687736" y="3263317"/>
            <a:ext cx="645952" cy="3693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חץ: ימינה 8">
            <a:extLst>
              <a:ext uri="{FF2B5EF4-FFF2-40B4-BE49-F238E27FC236}">
                <a16:creationId xmlns:a16="http://schemas.microsoft.com/office/drawing/2014/main" id="{947C24A6-BEC1-4023-8876-7003434A16AA}"/>
              </a:ext>
            </a:extLst>
          </p:cNvPr>
          <p:cNvSpPr/>
          <p:nvPr/>
        </p:nvSpPr>
        <p:spPr>
          <a:xfrm>
            <a:off x="5770227" y="2820924"/>
            <a:ext cx="651545"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1493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351314" y="2024743"/>
            <a:ext cx="7114254" cy="2104512"/>
          </a:xfrm>
        </p:spPr>
        <p:txBody>
          <a:bodyPr anchor="b">
            <a:normAutofit/>
          </a:bodyPr>
          <a:lstStyle/>
          <a:p>
            <a:r>
              <a:rPr lang="he-IL" b="1" dirty="0">
                <a:solidFill>
                  <a:srgbClr val="FFFFFF"/>
                </a:solidFill>
                <a:latin typeface="Gisha" panose="020B0502040204020203" pitchFamily="34" charset="-79"/>
                <a:cs typeface="Gisha" panose="020B0502040204020203" pitchFamily="34" charset="-79"/>
              </a:rPr>
              <a:t>פרק  3</a:t>
            </a:r>
            <a:r>
              <a:rPr lang="he-IL" sz="6600" b="1" dirty="0">
                <a:solidFill>
                  <a:srgbClr val="FFFFFF"/>
                </a:solidFill>
                <a:latin typeface="Gisha" panose="020B0502040204020203" pitchFamily="34" charset="-79"/>
                <a:cs typeface="Gisha" panose="020B0502040204020203" pitchFamily="34" charset="-79"/>
              </a:rPr>
              <a:t> </a:t>
            </a:r>
            <a:br>
              <a:rPr lang="he-IL" sz="6600" b="1" dirty="0">
                <a:solidFill>
                  <a:srgbClr val="FFFFFF"/>
                </a:solidFill>
                <a:latin typeface="Gisha" panose="020B0502040204020203" pitchFamily="34" charset="-79"/>
                <a:cs typeface="Gisha" panose="020B0502040204020203" pitchFamily="34" charset="-79"/>
              </a:rPr>
            </a:br>
            <a:r>
              <a:rPr lang="he-IL" sz="2800" b="1" dirty="0">
                <a:solidFill>
                  <a:srgbClr val="FFFFFF"/>
                </a:solidFill>
                <a:latin typeface="Gisha" panose="020B0502040204020203" pitchFamily="34" charset="-79"/>
                <a:cs typeface="Gisha" panose="020B0502040204020203" pitchFamily="34" charset="-79"/>
              </a:rPr>
              <a:t>קניין וסוגי ייפוי </a:t>
            </a:r>
            <a:r>
              <a:rPr lang="he-IL" sz="2800" b="1" dirty="0" err="1">
                <a:solidFill>
                  <a:srgbClr val="FFFFFF"/>
                </a:solidFill>
                <a:latin typeface="Gisha" panose="020B0502040204020203" pitchFamily="34" charset="-79"/>
                <a:cs typeface="Gisha" panose="020B0502040204020203" pitchFamily="34" charset="-79"/>
              </a:rPr>
              <a:t>כח</a:t>
            </a:r>
            <a:endParaRPr lang="he-IL" sz="2800" b="1" dirty="0">
              <a:solidFill>
                <a:srgbClr val="FFFFFF"/>
              </a:solidFill>
              <a:latin typeface="Gisha" panose="020B0502040204020203" pitchFamily="34" charset="-79"/>
              <a:cs typeface="Gisha" panose="020B0502040204020203" pitchFamily="34" charset="-79"/>
            </a:endParaRP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515412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6">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0">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כותרת 1"/>
          <p:cNvSpPr>
            <a:spLocks noGrp="1"/>
          </p:cNvSpPr>
          <p:nvPr>
            <p:ph type="ctrTitle"/>
          </p:nvPr>
        </p:nvSpPr>
        <p:spPr>
          <a:xfrm>
            <a:off x="660041" y="2767106"/>
            <a:ext cx="2880828" cy="3071906"/>
          </a:xfrm>
        </p:spPr>
        <p:txBody>
          <a:bodyPr anchor="t">
            <a:normAutofit/>
          </a:bodyPr>
          <a:lstStyle/>
          <a:p>
            <a:pPr algn="r"/>
            <a:br>
              <a:rPr lang="he-IL" sz="4000" b="1" dirty="0">
                <a:solidFill>
                  <a:srgbClr val="FFFFFF"/>
                </a:solidFill>
              </a:rPr>
            </a:br>
            <a:r>
              <a:rPr lang="he-IL" sz="4000" b="1" dirty="0">
                <a:solidFill>
                  <a:srgbClr val="FFFFFF"/>
                </a:solidFill>
                <a:latin typeface="Gisha" panose="020B0502040204020203" pitchFamily="34" charset="-79"/>
                <a:cs typeface="Gisha" panose="020B0502040204020203" pitchFamily="34" charset="-79"/>
              </a:rPr>
              <a:t>מושגים והגדרות לפינוי בינוי</a:t>
            </a:r>
          </a:p>
        </p:txBody>
      </p:sp>
      <p:pic>
        <p:nvPicPr>
          <p:cNvPr id="28" name="Graphic 9" descr="נורה">
            <a:extLst>
              <a:ext uri="{FF2B5EF4-FFF2-40B4-BE49-F238E27FC236}">
                <a16:creationId xmlns:a16="http://schemas.microsoft.com/office/drawing/2014/main" id="{A56A1CF8-9697-4E23-9E51-E0162F623D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53510" y="467208"/>
            <a:ext cx="5923584" cy="5923584"/>
          </a:xfrm>
          <a:prstGeom prst="rect">
            <a:avLst/>
          </a:prstGeom>
        </p:spPr>
      </p:pic>
      <p:pic>
        <p:nvPicPr>
          <p:cNvPr id="4" name="תמונה 3"/>
          <p:cNvPicPr>
            <a:picLocks noChangeAspect="1"/>
          </p:cNvPicPr>
          <p:nvPr/>
        </p:nvPicPr>
        <p:blipFill>
          <a:blip r:embed="rId4"/>
          <a:stretch>
            <a:fillRect/>
          </a:stretch>
        </p:blipFill>
        <p:spPr>
          <a:xfrm>
            <a:off x="10668000" y="125519"/>
            <a:ext cx="1337954" cy="1127081"/>
          </a:xfrm>
          <a:prstGeom prst="rect">
            <a:avLst/>
          </a:prstGeom>
        </p:spPr>
      </p:pic>
      <p:sp>
        <p:nvSpPr>
          <p:cNvPr id="8" name="תיבת טקסט 7">
            <a:extLst>
              <a:ext uri="{FF2B5EF4-FFF2-40B4-BE49-F238E27FC236}">
                <a16:creationId xmlns:a16="http://schemas.microsoft.com/office/drawing/2014/main" id="{2C3EB7C6-0FA4-481E-882D-4EDB4BAEFA6C}"/>
              </a:ext>
            </a:extLst>
          </p:cNvPr>
          <p:cNvSpPr txBox="1"/>
          <p:nvPr/>
        </p:nvSpPr>
        <p:spPr>
          <a:xfrm>
            <a:off x="4241442" y="1434517"/>
            <a:ext cx="7764512" cy="4991110"/>
          </a:xfrm>
          <a:prstGeom prst="rect">
            <a:avLst/>
          </a:prstGeom>
          <a:noFill/>
        </p:spPr>
        <p:txBody>
          <a:bodyPr wrap="square" rtlCol="1">
            <a:spAutoFit/>
          </a:bodyPr>
          <a:lstStyle/>
          <a:p>
            <a:pPr algn="just">
              <a:lnSpc>
                <a:spcPct val="150000"/>
              </a:lnSpc>
            </a:pPr>
            <a:r>
              <a:rPr lang="he-IL" b="1" dirty="0">
                <a:latin typeface="Gisha" panose="020B0502040204020203" pitchFamily="34" charset="-79"/>
                <a:cs typeface="Gisha" panose="020B0502040204020203" pitchFamily="34" charset="-79"/>
              </a:rPr>
              <a:t>"מקבץ פינוי ובינוי" או "מקבץ" </a:t>
            </a:r>
            <a:r>
              <a:rPr lang="he-IL" dirty="0">
                <a:latin typeface="Gisha" panose="020B0502040204020203" pitchFamily="34" charset="-79"/>
                <a:cs typeface="Gisha" panose="020B0502040204020203" pitchFamily="34" charset="-79"/>
              </a:rPr>
              <a:t>– בית משותף או מקבץ בתים משותפים שיש </a:t>
            </a:r>
            <a:r>
              <a:rPr lang="he-IL" b="1" dirty="0">
                <a:latin typeface="Gisha" panose="020B0502040204020203" pitchFamily="34" charset="-79"/>
                <a:cs typeface="Gisha" panose="020B0502040204020203" pitchFamily="34" charset="-79"/>
              </a:rPr>
              <a:t>לפנות</a:t>
            </a:r>
            <a:r>
              <a:rPr lang="he-IL" dirty="0">
                <a:latin typeface="Gisha" panose="020B0502040204020203" pitchFamily="34" charset="-79"/>
                <a:cs typeface="Gisha" panose="020B0502040204020203" pitchFamily="34" charset="-79"/>
              </a:rPr>
              <a:t> כדי </a:t>
            </a:r>
            <a:r>
              <a:rPr lang="he-IL" b="1" dirty="0">
                <a:latin typeface="Gisha" panose="020B0502040204020203" pitchFamily="34" charset="-79"/>
                <a:cs typeface="Gisha" panose="020B0502040204020203" pitchFamily="34" charset="-79"/>
              </a:rPr>
              <a:t>להקים</a:t>
            </a:r>
            <a:r>
              <a:rPr lang="he-IL" dirty="0">
                <a:latin typeface="Gisha" panose="020B0502040204020203" pitchFamily="34" charset="-79"/>
                <a:cs typeface="Gisha" panose="020B0502040204020203" pitchFamily="34" charset="-79"/>
              </a:rPr>
              <a:t> </a:t>
            </a:r>
            <a:r>
              <a:rPr lang="he-IL" b="1" dirty="0">
                <a:latin typeface="Gisha" panose="020B0502040204020203" pitchFamily="34" charset="-79"/>
                <a:cs typeface="Gisha" panose="020B0502040204020203" pitchFamily="34" charset="-79"/>
              </a:rPr>
              <a:t>מבנה חדש </a:t>
            </a:r>
            <a:r>
              <a:rPr lang="he-IL" dirty="0">
                <a:latin typeface="Gisha" panose="020B0502040204020203" pitchFamily="34" charset="-79"/>
                <a:cs typeface="Gisha" panose="020B0502040204020203" pitchFamily="34" charset="-79"/>
              </a:rPr>
              <a:t>במתחם פינוי ובינוי לפי תכנית מפורטת;</a:t>
            </a:r>
          </a:p>
          <a:p>
            <a:pPr algn="just">
              <a:lnSpc>
                <a:spcPct val="150000"/>
              </a:lnSpc>
            </a:pPr>
            <a:r>
              <a:rPr lang="he-IL" b="1" dirty="0">
                <a:latin typeface="Gisha" panose="020B0502040204020203" pitchFamily="34" charset="-79"/>
                <a:cs typeface="Gisha" panose="020B0502040204020203" pitchFamily="34" charset="-79"/>
              </a:rPr>
              <a:t>"מתחם פינוי ובינוי"</a:t>
            </a:r>
            <a:r>
              <a:rPr lang="he-IL" dirty="0">
                <a:latin typeface="Gisha" panose="020B0502040204020203" pitchFamily="34" charset="-79"/>
                <a:cs typeface="Gisha" panose="020B0502040204020203" pitchFamily="34" charset="-79"/>
              </a:rPr>
              <a:t> – שטח שהוכרז כמתחם פינוי ובינוי לפי סעיפים 14 או 15 לחוק הרשות הממשלתית להתחדשות עירונית; (מסלול רשות מקומית או מסלול מיסוי)</a:t>
            </a:r>
          </a:p>
          <a:p>
            <a:pPr algn="just">
              <a:lnSpc>
                <a:spcPct val="150000"/>
              </a:lnSpc>
            </a:pPr>
            <a:r>
              <a:rPr lang="he-IL" b="1" dirty="0">
                <a:latin typeface="Gisha" panose="020B0502040204020203" pitchFamily="34" charset="-79"/>
                <a:cs typeface="Gisha" panose="020B0502040204020203" pitchFamily="34" charset="-79"/>
              </a:rPr>
              <a:t>"קשיש" </a:t>
            </a:r>
            <a:r>
              <a:rPr lang="he-IL" dirty="0">
                <a:latin typeface="Gisha" panose="020B0502040204020203" pitchFamily="34" charset="-79"/>
                <a:cs typeface="Gisha" panose="020B0502040204020203" pitchFamily="34" charset="-79"/>
              </a:rPr>
              <a:t>– בעל דירה בבית המשותף שבמועד שבו </a:t>
            </a:r>
            <a:r>
              <a:rPr lang="he-IL" b="1" dirty="0">
                <a:latin typeface="Gisha" panose="020B0502040204020203" pitchFamily="34" charset="-79"/>
                <a:cs typeface="Gisha" panose="020B0502040204020203" pitchFamily="34" charset="-79"/>
              </a:rPr>
              <a:t>נחתמה עסקת פינוי ובינוי </a:t>
            </a:r>
            <a:r>
              <a:rPr lang="he-IL" dirty="0">
                <a:latin typeface="Gisha" panose="020B0502040204020203" pitchFamily="34" charset="-79"/>
                <a:cs typeface="Gisha" panose="020B0502040204020203" pitchFamily="34" charset="-79"/>
              </a:rPr>
              <a:t>ראשונה מלאו לו, על פי הרישום במרשם האוכלוסין, 75 שנים, </a:t>
            </a:r>
            <a:r>
              <a:rPr lang="he-IL" b="1" dirty="0">
                <a:latin typeface="Gisha" panose="020B0502040204020203" pitchFamily="34" charset="-79"/>
                <a:cs typeface="Gisha" panose="020B0502040204020203" pitchFamily="34" charset="-79"/>
              </a:rPr>
              <a:t>ובמועד האמור </a:t>
            </a:r>
            <a:r>
              <a:rPr lang="he-IL" dirty="0">
                <a:latin typeface="Gisha" panose="020B0502040204020203" pitchFamily="34" charset="-79"/>
                <a:cs typeface="Gisha" panose="020B0502040204020203" pitchFamily="34" charset="-79"/>
              </a:rPr>
              <a:t>הוא </a:t>
            </a:r>
            <a:r>
              <a:rPr lang="he-IL" b="1" dirty="0">
                <a:latin typeface="Gisha" panose="020B0502040204020203" pitchFamily="34" charset="-79"/>
                <a:cs typeface="Gisha" panose="020B0502040204020203" pitchFamily="34" charset="-79"/>
              </a:rPr>
              <a:t>התגורר</a:t>
            </a:r>
            <a:r>
              <a:rPr lang="he-IL" dirty="0">
                <a:latin typeface="Gisha" panose="020B0502040204020203" pitchFamily="34" charset="-79"/>
                <a:cs typeface="Gisha" panose="020B0502040204020203" pitchFamily="34" charset="-79"/>
              </a:rPr>
              <a:t> בדירה באותו בית משותף</a:t>
            </a:r>
            <a:r>
              <a:rPr lang="he-IL" b="1" dirty="0">
                <a:latin typeface="Gisha" panose="020B0502040204020203" pitchFamily="34" charset="-79"/>
                <a:cs typeface="Gisha" panose="020B0502040204020203" pitchFamily="34" charset="-79"/>
              </a:rPr>
              <a:t> שנתיים לפחות;</a:t>
            </a:r>
          </a:p>
          <a:p>
            <a:pPr algn="just">
              <a:lnSpc>
                <a:spcPct val="150000"/>
              </a:lnSpc>
              <a:spcBef>
                <a:spcPts val="360"/>
              </a:spcBef>
            </a:pPr>
            <a:r>
              <a:rPr lang="he-IL" b="1" dirty="0">
                <a:latin typeface="Gisha" panose="020B0502040204020203" pitchFamily="34" charset="-79"/>
                <a:cs typeface="Gisha" panose="020B0502040204020203" pitchFamily="34" charset="-79"/>
              </a:rPr>
              <a:t>"בעלות על יותר מדירה אחת"</a:t>
            </a:r>
            <a:r>
              <a:rPr lang="he-IL" dirty="0">
                <a:latin typeface="Gisha" panose="020B0502040204020203" pitchFamily="34" charset="-79"/>
                <a:cs typeface="Gisha" panose="020B0502040204020203" pitchFamily="34" charset="-79"/>
              </a:rPr>
              <a:t> –</a:t>
            </a:r>
            <a:r>
              <a:rPr lang="he-IL" b="1" dirty="0">
                <a:latin typeface="Gisha" panose="020B0502040204020203" pitchFamily="34" charset="-79"/>
                <a:cs typeface="Gisha" panose="020B0502040204020203" pitchFamily="34" charset="-79"/>
              </a:rPr>
              <a:t> </a:t>
            </a:r>
            <a:r>
              <a:rPr lang="he-IL" dirty="0">
                <a:latin typeface="Gisha" panose="020B0502040204020203" pitchFamily="34" charset="-79"/>
                <a:cs typeface="Gisha" panose="020B0502040204020203" pitchFamily="34" charset="-79"/>
              </a:rPr>
              <a:t>לצורך חישוב הרוב המיוחס מבין בעלי הדירות המסכים לעסקת פינוי ובינוי בבית משותף שבו שש דירות או יותר, ייחשבו הדירות של מי שבבעלותו יותר משלושים אחוזים מהדירות בבית המשותף כדירה אחת בלבד</a:t>
            </a:r>
          </a:p>
          <a:p>
            <a:endParaRPr lang="he-IL" dirty="0"/>
          </a:p>
        </p:txBody>
      </p:sp>
    </p:spTree>
    <p:extLst>
      <p:ext uri="{BB962C8B-B14F-4D97-AF65-F5344CB8AC3E}">
        <p14:creationId xmlns:p14="http://schemas.microsoft.com/office/powerpoint/2010/main" val="578769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ctrTitle"/>
          </p:nvPr>
        </p:nvSpPr>
        <p:spPr>
          <a:xfrm>
            <a:off x="466722" y="586855"/>
            <a:ext cx="3201366" cy="3387497"/>
          </a:xfrm>
        </p:spPr>
        <p:txBody>
          <a:bodyPr vert="horz" lIns="91440" tIns="45720" rIns="91440" bIns="45720" rtlCol="0" anchor="b">
            <a:normAutofit/>
          </a:bodyPr>
          <a:lstStyle/>
          <a:p>
            <a:pPr algn="r" rtl="0"/>
            <a:br>
              <a:rPr lang="en-US" sz="4000" b="1" kern="1200" dirty="0">
                <a:solidFill>
                  <a:srgbClr val="FFFFFF"/>
                </a:solidFill>
                <a:latin typeface="+mj-lt"/>
                <a:ea typeface="+mj-ea"/>
                <a:cs typeface="+mj-cs"/>
              </a:rPr>
            </a:br>
            <a:br>
              <a:rPr lang="en-US" sz="4000" b="1" kern="1200" dirty="0">
                <a:solidFill>
                  <a:srgbClr val="FFFFFF"/>
                </a:solidFill>
                <a:latin typeface="+mj-lt"/>
                <a:ea typeface="+mj-ea"/>
                <a:cs typeface="+mj-cs"/>
              </a:rPr>
            </a:br>
            <a:r>
              <a:rPr lang="en-US" sz="4000" b="1" kern="1200" dirty="0" err="1">
                <a:solidFill>
                  <a:srgbClr val="FFFFFF"/>
                </a:solidFill>
                <a:latin typeface="+mj-lt"/>
                <a:ea typeface="+mj-ea"/>
                <a:cs typeface="+mj-cs"/>
              </a:rPr>
              <a:t>מושגים</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והגדרות</a:t>
            </a:r>
            <a:br>
              <a:rPr lang="en-US" sz="4000" b="1" kern="1200" dirty="0">
                <a:solidFill>
                  <a:srgbClr val="FFFFFF"/>
                </a:solidFill>
                <a:latin typeface="+mj-lt"/>
                <a:ea typeface="+mj-ea"/>
                <a:cs typeface="+mj-cs"/>
              </a:rPr>
            </a:br>
            <a:r>
              <a:rPr lang="en-US" sz="4000" b="1" kern="1200" dirty="0">
                <a:solidFill>
                  <a:srgbClr val="FFFFFF"/>
                </a:solidFill>
                <a:latin typeface="+mj-lt"/>
                <a:ea typeface="+mj-ea"/>
                <a:cs typeface="+mj-cs"/>
              </a:rPr>
              <a:t>(</a:t>
            </a:r>
            <a:r>
              <a:rPr lang="en-US" sz="4000" b="1" kern="1200" dirty="0" err="1">
                <a:solidFill>
                  <a:srgbClr val="FFFFFF"/>
                </a:solidFill>
                <a:latin typeface="+mj-lt"/>
                <a:ea typeface="+mj-ea"/>
                <a:cs typeface="+mj-cs"/>
              </a:rPr>
              <a:t>הרוב</a:t>
            </a:r>
            <a:r>
              <a:rPr lang="en-US" sz="4000" b="1" kern="1200" dirty="0">
                <a:solidFill>
                  <a:srgbClr val="FFFFFF"/>
                </a:solidFill>
                <a:latin typeface="+mj-lt"/>
                <a:ea typeface="+mj-ea"/>
                <a:cs typeface="+mj-cs"/>
              </a:rPr>
              <a:t> </a:t>
            </a:r>
            <a:r>
              <a:rPr lang="en-US" sz="4000" b="1" kern="1200" dirty="0" err="1">
                <a:solidFill>
                  <a:srgbClr val="FFFFFF"/>
                </a:solidFill>
                <a:latin typeface="+mj-lt"/>
                <a:ea typeface="+mj-ea"/>
                <a:cs typeface="+mj-cs"/>
              </a:rPr>
              <a:t>הנדרש</a:t>
            </a:r>
            <a:r>
              <a:rPr lang="en-US" sz="4000" b="1" kern="1200" dirty="0">
                <a:solidFill>
                  <a:srgbClr val="FFFFFF"/>
                </a:solidFill>
                <a:latin typeface="+mj-lt"/>
                <a:ea typeface="+mj-ea"/>
                <a:cs typeface="+mj-cs"/>
              </a:rPr>
              <a:t>)</a:t>
            </a:r>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sp>
        <p:nvSpPr>
          <p:cNvPr id="7" name="תיבת טקסט 6">
            <a:extLst>
              <a:ext uri="{FF2B5EF4-FFF2-40B4-BE49-F238E27FC236}">
                <a16:creationId xmlns:a16="http://schemas.microsoft.com/office/drawing/2014/main" id="{3AA9FFFE-0B94-4448-9B8F-2F9E31F58019}"/>
              </a:ext>
            </a:extLst>
          </p:cNvPr>
          <p:cNvSpPr txBox="1"/>
          <p:nvPr/>
        </p:nvSpPr>
        <p:spPr>
          <a:xfrm>
            <a:off x="4060894" y="1144943"/>
            <a:ext cx="8104981" cy="4607415"/>
          </a:xfrm>
          <a:prstGeom prst="rect">
            <a:avLst/>
          </a:prstGeom>
          <a:noFill/>
        </p:spPr>
        <p:txBody>
          <a:bodyPr wrap="square" rtlCol="1">
            <a:spAutoFit/>
          </a:bodyPr>
          <a:lstStyle/>
          <a:p>
            <a:pPr algn="just">
              <a:lnSpc>
                <a:spcPct val="170000"/>
              </a:lnSpc>
            </a:pPr>
            <a:r>
              <a:rPr lang="he-IL" dirty="0">
                <a:latin typeface="Gisha" panose="020B0502040204020203" pitchFamily="34" charset="-79"/>
                <a:cs typeface="Gisha" panose="020B0502040204020203" pitchFamily="34" charset="-79"/>
              </a:rPr>
              <a:t>"</a:t>
            </a:r>
            <a:r>
              <a:rPr lang="he-IL" b="1" dirty="0">
                <a:latin typeface="Gisha" panose="020B0502040204020203" pitchFamily="34" charset="-79"/>
                <a:cs typeface="Gisha" panose="020B0502040204020203" pitchFamily="34" charset="-79"/>
              </a:rPr>
              <a:t>רוב מיוחס מבין בעלי הדירות</a:t>
            </a:r>
            <a:r>
              <a:rPr lang="he-IL" dirty="0">
                <a:latin typeface="Gisha" panose="020B0502040204020203" pitchFamily="34" charset="-79"/>
                <a:cs typeface="Gisha" panose="020B0502040204020203" pitchFamily="34" charset="-79"/>
              </a:rPr>
              <a:t>" – בעלי הדירות</a:t>
            </a:r>
            <a:r>
              <a:rPr lang="he-IL" b="1" dirty="0">
                <a:latin typeface="Gisha" panose="020B0502040204020203" pitchFamily="34" charset="-79"/>
                <a:cs typeface="Gisha" panose="020B0502040204020203" pitchFamily="34" charset="-79"/>
              </a:rPr>
              <a:t> במקבץ </a:t>
            </a:r>
            <a:r>
              <a:rPr lang="he-IL" dirty="0">
                <a:latin typeface="Gisha" panose="020B0502040204020203" pitchFamily="34" charset="-79"/>
                <a:cs typeface="Gisha" panose="020B0502040204020203" pitchFamily="34" charset="-79"/>
              </a:rPr>
              <a:t>לפינוי ובינוי, שבבעלותם </a:t>
            </a:r>
            <a:r>
              <a:rPr lang="he-IL" b="1" dirty="0">
                <a:latin typeface="Gisha" panose="020B0502040204020203" pitchFamily="34" charset="-79"/>
                <a:cs typeface="Gisha" panose="020B0502040204020203" pitchFamily="34" charset="-79"/>
              </a:rPr>
              <a:t>ארבע חמישיות (80%) לפחות </a:t>
            </a:r>
            <a:r>
              <a:rPr lang="he-IL" dirty="0">
                <a:latin typeface="Gisha" panose="020B0502040204020203" pitchFamily="34" charset="-79"/>
                <a:cs typeface="Gisha" panose="020B0502040204020203" pitchFamily="34" charset="-79"/>
              </a:rPr>
              <a:t>מתוך כלל הדירות שבמקבץ, </a:t>
            </a:r>
            <a:r>
              <a:rPr lang="he-IL" b="1" dirty="0">
                <a:latin typeface="Gisha" panose="020B0502040204020203" pitchFamily="34" charset="-79"/>
                <a:cs typeface="Gisha" panose="020B0502040204020203" pitchFamily="34" charset="-79"/>
              </a:rPr>
              <a:t>ושלושה רבעים (75%) מהרכוש </a:t>
            </a:r>
            <a:r>
              <a:rPr lang="he-IL" dirty="0">
                <a:latin typeface="Gisha" panose="020B0502040204020203" pitchFamily="34" charset="-79"/>
                <a:cs typeface="Gisha" panose="020B0502040204020203" pitchFamily="34" charset="-79"/>
              </a:rPr>
              <a:t>המשותף בבתים המשותפים שבמקבץ צמודים לדירותיהם, </a:t>
            </a:r>
            <a:r>
              <a:rPr lang="he-IL" u="sng" dirty="0">
                <a:latin typeface="Gisha" panose="020B0502040204020203" pitchFamily="34" charset="-79"/>
                <a:cs typeface="Gisha" panose="020B0502040204020203" pitchFamily="34" charset="-79"/>
              </a:rPr>
              <a:t>וכן מתקיימים בהם שני אלה</a:t>
            </a:r>
            <a:r>
              <a:rPr lang="he-IL" dirty="0">
                <a:latin typeface="Gisha" panose="020B0502040204020203" pitchFamily="34" charset="-79"/>
                <a:cs typeface="Gisha" panose="020B0502040204020203" pitchFamily="34" charset="-79"/>
              </a:rPr>
              <a:t>:</a:t>
            </a:r>
          </a:p>
          <a:p>
            <a:pPr algn="just">
              <a:lnSpc>
                <a:spcPct val="170000"/>
              </a:lnSpc>
            </a:pPr>
            <a:r>
              <a:rPr lang="he-IL" dirty="0">
                <a:latin typeface="Gisha" panose="020B0502040204020203" pitchFamily="34" charset="-79"/>
                <a:cs typeface="Gisha" panose="020B0502040204020203" pitchFamily="34" charset="-79"/>
              </a:rPr>
              <a:t>(1) בבעלותם </a:t>
            </a:r>
            <a:r>
              <a:rPr lang="he-IL" b="1" dirty="0">
                <a:latin typeface="Gisha" panose="020B0502040204020203" pitchFamily="34" charset="-79"/>
                <a:cs typeface="Gisha" panose="020B0502040204020203" pitchFamily="34" charset="-79"/>
              </a:rPr>
              <a:t>שני שלישים (66.67%) לפחות</a:t>
            </a:r>
            <a:r>
              <a:rPr lang="he-IL" dirty="0">
                <a:latin typeface="Gisha" panose="020B0502040204020203" pitchFamily="34" charset="-79"/>
                <a:cs typeface="Gisha" panose="020B0502040204020203" pitchFamily="34" charset="-79"/>
              </a:rPr>
              <a:t> מהדירות בכל בית משותף שבאותו מקבץ, ואולם לעניין בית משותף שיש בו ארבע או חמש דירות בלבד – בבעלותם שני שלישים כאמור, ויש בבית המשותף יותר משני בעלי דירות;</a:t>
            </a:r>
          </a:p>
          <a:p>
            <a:pPr algn="just">
              <a:lnSpc>
                <a:spcPct val="170000"/>
              </a:lnSpc>
            </a:pPr>
            <a:r>
              <a:rPr lang="he-IL" dirty="0">
                <a:latin typeface="Gisha" panose="020B0502040204020203" pitchFamily="34" charset="-79"/>
                <a:cs typeface="Gisha" panose="020B0502040204020203" pitchFamily="34" charset="-79"/>
              </a:rPr>
              <a:t>(2)   </a:t>
            </a:r>
            <a:r>
              <a:rPr lang="he-IL" b="1" dirty="0">
                <a:latin typeface="Gisha" panose="020B0502040204020203" pitchFamily="34" charset="-79"/>
                <a:cs typeface="Gisha" panose="020B0502040204020203" pitchFamily="34" charset="-79"/>
              </a:rPr>
              <a:t>שני שלישים (</a:t>
            </a:r>
            <a:r>
              <a:rPr lang="en-US" b="1" dirty="0">
                <a:latin typeface="Gisha" panose="020B0502040204020203" pitchFamily="34" charset="-79"/>
                <a:cs typeface="Gisha" panose="020B0502040204020203" pitchFamily="34" charset="-79"/>
              </a:rPr>
              <a:t>%</a:t>
            </a:r>
            <a:r>
              <a:rPr lang="he-IL" b="1" dirty="0">
                <a:latin typeface="Gisha" panose="020B0502040204020203" pitchFamily="34" charset="-79"/>
                <a:cs typeface="Gisha" panose="020B0502040204020203" pitchFamily="34" charset="-79"/>
              </a:rPr>
              <a:t>66.67) לפחות </a:t>
            </a:r>
            <a:r>
              <a:rPr lang="he-IL" dirty="0">
                <a:latin typeface="Gisha" panose="020B0502040204020203" pitchFamily="34" charset="-79"/>
                <a:cs typeface="Gisha" panose="020B0502040204020203" pitchFamily="34" charset="-79"/>
              </a:rPr>
              <a:t>מהרכוש המשותף בכל בית משותף שבאותו מקבץ צמודים לדירותיהם;</a:t>
            </a:r>
          </a:p>
          <a:p>
            <a:endParaRPr lang="he-IL" dirty="0"/>
          </a:p>
        </p:txBody>
      </p:sp>
      <p:sp>
        <p:nvSpPr>
          <p:cNvPr id="3" name="תיבת טקסט 2">
            <a:extLst>
              <a:ext uri="{FF2B5EF4-FFF2-40B4-BE49-F238E27FC236}">
                <a16:creationId xmlns:a16="http://schemas.microsoft.com/office/drawing/2014/main" id="{9ED59578-BF30-4C03-8C9C-383AA5B971E9}"/>
              </a:ext>
            </a:extLst>
          </p:cNvPr>
          <p:cNvSpPr txBox="1"/>
          <p:nvPr/>
        </p:nvSpPr>
        <p:spPr>
          <a:xfrm>
            <a:off x="4107030" y="5607006"/>
            <a:ext cx="8104981" cy="1200329"/>
          </a:xfrm>
          <a:prstGeom prst="rect">
            <a:avLst/>
          </a:prstGeom>
          <a:noFill/>
        </p:spPr>
        <p:txBody>
          <a:bodyPr wrap="square" rtlCol="1">
            <a:spAutoFit/>
          </a:bodyPr>
          <a:lstStyle/>
          <a:p>
            <a:r>
              <a:rPr lang="he-IL" dirty="0"/>
              <a:t>שימו       :  </a:t>
            </a:r>
            <a:r>
              <a:rPr lang="he-IL" dirty="0" err="1"/>
              <a:t>בתמ"א</a:t>
            </a:r>
            <a:r>
              <a:rPr lang="he-IL" dirty="0"/>
              <a:t> 38 (חיזוק) – יש צורך </a:t>
            </a:r>
            <a:r>
              <a:rPr lang="he-IL" b="1" i="0" dirty="0">
                <a:solidFill>
                  <a:srgbClr val="000000"/>
                </a:solidFill>
                <a:effectLst/>
                <a:latin typeface="arial" panose="020B0604020202020204" pitchFamily="34" charset="0"/>
              </a:rPr>
              <a:t>בהסכמת 2/3 מבעלי הדירות שלהם 2/3 מהזכויות ברכוש המשותף. </a:t>
            </a:r>
          </a:p>
          <a:p>
            <a:r>
              <a:rPr lang="he-IL" dirty="0" err="1">
                <a:solidFill>
                  <a:srgbClr val="000000"/>
                </a:solidFill>
                <a:latin typeface="arial" panose="020B0604020202020204" pitchFamily="34" charset="0"/>
              </a:rPr>
              <a:t>ובתמ"א</a:t>
            </a:r>
            <a:r>
              <a:rPr lang="he-IL" dirty="0">
                <a:solidFill>
                  <a:srgbClr val="000000"/>
                </a:solidFill>
                <a:latin typeface="arial" panose="020B0604020202020204" pitchFamily="34" charset="0"/>
              </a:rPr>
              <a:t> 38 (הריסה ובניה) </a:t>
            </a:r>
            <a:r>
              <a:rPr lang="he-IL" b="1" dirty="0">
                <a:solidFill>
                  <a:srgbClr val="000000"/>
                </a:solidFill>
                <a:latin typeface="arial" panose="020B0604020202020204" pitchFamily="34" charset="0"/>
              </a:rPr>
              <a:t>- </a:t>
            </a:r>
            <a:r>
              <a:rPr lang="he-IL" dirty="0">
                <a:solidFill>
                  <a:srgbClr val="000000"/>
                </a:solidFill>
                <a:latin typeface="arial" panose="020B0604020202020204" pitchFamily="34" charset="0"/>
              </a:rPr>
              <a:t>יש צורך </a:t>
            </a:r>
            <a:r>
              <a:rPr lang="he-IL" b="1" dirty="0">
                <a:solidFill>
                  <a:srgbClr val="000000"/>
                </a:solidFill>
                <a:latin typeface="arial" panose="020B0604020202020204" pitchFamily="34" charset="0"/>
              </a:rPr>
              <a:t>ב</a:t>
            </a:r>
            <a:r>
              <a:rPr lang="he-IL" b="1" i="0" dirty="0">
                <a:solidFill>
                  <a:srgbClr val="000000"/>
                </a:solidFill>
                <a:effectLst/>
                <a:latin typeface="arial" panose="020B0604020202020204" pitchFamily="34" charset="0"/>
              </a:rPr>
              <a:t>הסכמת  4/5 מבעלי הדירות שלהם 4/5 מהזכויות ברכוש המשותף.</a:t>
            </a:r>
            <a:endParaRPr lang="he-IL" b="1" dirty="0"/>
          </a:p>
        </p:txBody>
      </p:sp>
      <p:sp>
        <p:nvSpPr>
          <p:cNvPr id="5" name="לב 4">
            <a:extLst>
              <a:ext uri="{FF2B5EF4-FFF2-40B4-BE49-F238E27FC236}">
                <a16:creationId xmlns:a16="http://schemas.microsoft.com/office/drawing/2014/main" id="{42B72F92-BDD0-40F6-BB9C-F17CA2BF7A16}"/>
              </a:ext>
            </a:extLst>
          </p:cNvPr>
          <p:cNvSpPr/>
          <p:nvPr/>
        </p:nvSpPr>
        <p:spPr>
          <a:xfrm>
            <a:off x="11258026" y="5607005"/>
            <a:ext cx="403769" cy="319944"/>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64560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תיבת טקסט 2">
            <a:extLst>
              <a:ext uri="{FF2B5EF4-FFF2-40B4-BE49-F238E27FC236}">
                <a16:creationId xmlns:a16="http://schemas.microsoft.com/office/drawing/2014/main" id="{765C5CE6-BCD0-485C-991F-A4DF9648ADE1}"/>
              </a:ext>
            </a:extLst>
          </p:cNvPr>
          <p:cNvSpPr txBox="1"/>
          <p:nvPr/>
        </p:nvSpPr>
        <p:spPr>
          <a:xfrm>
            <a:off x="8643193" y="489507"/>
            <a:ext cx="3091607" cy="1655483"/>
          </a:xfrm>
          <a:prstGeom prst="rect">
            <a:avLst/>
          </a:prstGeom>
        </p:spPr>
        <p:txBody>
          <a:bodyPr vert="horz" lIns="91440" tIns="45720" rIns="91440" bIns="45720" rtlCol="0" anchor="b">
            <a:normAutofit/>
          </a:bodyPr>
          <a:lstStyle/>
          <a:p>
            <a:pPr rtl="0">
              <a:lnSpc>
                <a:spcPct val="90000"/>
              </a:lnSpc>
              <a:spcBef>
                <a:spcPct val="0"/>
              </a:spcBef>
              <a:spcAft>
                <a:spcPts val="600"/>
              </a:spcAft>
            </a:pPr>
            <a:r>
              <a:rPr lang="en-US" sz="4000" b="1" dirty="0">
                <a:latin typeface="+mj-lt"/>
                <a:ea typeface="+mj-ea"/>
                <a:cs typeface="+mj-cs"/>
              </a:rPr>
              <a:t>                       </a:t>
            </a:r>
            <a:r>
              <a:rPr lang="en-US" sz="4000" b="1" dirty="0" err="1">
                <a:latin typeface="+mj-lt"/>
                <a:ea typeface="+mj-ea"/>
                <a:cs typeface="+mj-cs"/>
              </a:rPr>
              <a:t>יפויי</a:t>
            </a:r>
            <a:r>
              <a:rPr lang="en-US" sz="4000" b="1" dirty="0">
                <a:latin typeface="+mj-lt"/>
                <a:ea typeface="+mj-ea"/>
                <a:cs typeface="+mj-cs"/>
              </a:rPr>
              <a:t> </a:t>
            </a:r>
            <a:r>
              <a:rPr lang="en-US" sz="4000" b="1" dirty="0" err="1">
                <a:latin typeface="+mj-lt"/>
                <a:ea typeface="+mj-ea"/>
                <a:cs typeface="+mj-cs"/>
              </a:rPr>
              <a:t>כח</a:t>
            </a:r>
            <a:endParaRPr lang="en-US" sz="4000" b="1" dirty="0">
              <a:latin typeface="+mj-lt"/>
              <a:ea typeface="+mj-ea"/>
              <a:cs typeface="+mj-cs"/>
            </a:endParaRPr>
          </a:p>
        </p:txBody>
      </p:sp>
      <p:pic>
        <p:nvPicPr>
          <p:cNvPr id="8" name="תמונה 7" descr="תמונה שמכילה טקסט, מסמך&#10;&#10;התיאור נוצר באופן אוטומטי">
            <a:extLst>
              <a:ext uri="{FF2B5EF4-FFF2-40B4-BE49-F238E27FC236}">
                <a16:creationId xmlns:a16="http://schemas.microsoft.com/office/drawing/2014/main" id="{96CF470A-3D90-45C6-A7B2-FF7BC6503AC4}"/>
              </a:ext>
            </a:extLst>
          </p:cNvPr>
          <p:cNvPicPr>
            <a:picLocks noChangeAspect="1"/>
          </p:cNvPicPr>
          <p:nvPr/>
        </p:nvPicPr>
        <p:blipFill rotWithShape="1">
          <a:blip r:embed="rId2"/>
          <a:srcRect t="13984" r="1" b="7051"/>
          <a:stretch/>
        </p:blipFill>
        <p:spPr>
          <a:xfrm>
            <a:off x="20" y="431"/>
            <a:ext cx="8115280" cy="6408311"/>
          </a:xfrm>
          <a:prstGeom prst="rect">
            <a:avLst/>
          </a:prstGeom>
        </p:spPr>
      </p:pic>
      <p:sp>
        <p:nvSpPr>
          <p:cNvPr id="17" name="Rectangle 16">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תיבת טקסט 9">
            <a:extLst>
              <a:ext uri="{FF2B5EF4-FFF2-40B4-BE49-F238E27FC236}">
                <a16:creationId xmlns:a16="http://schemas.microsoft.com/office/drawing/2014/main" id="{88FD51F0-277E-4A93-9344-FE5F1258831B}"/>
              </a:ext>
            </a:extLst>
          </p:cNvPr>
          <p:cNvSpPr txBox="1"/>
          <p:nvPr/>
        </p:nvSpPr>
        <p:spPr>
          <a:xfrm>
            <a:off x="1871581" y="906449"/>
            <a:ext cx="7510584" cy="4365266"/>
          </a:xfrm>
          <a:prstGeom prst="rect">
            <a:avLst/>
          </a:prstGeom>
        </p:spPr>
        <p:txBody>
          <a:bodyPr vert="horz" lIns="91440" tIns="45720" rIns="91440" bIns="45720" rtlCol="0" anchor="b">
            <a:normAutofit/>
          </a:bodyPr>
          <a:lstStyle/>
          <a:p>
            <a:pPr marL="342900" marR="0" lvl="0" indent="-342900" algn="just" defTabSz="914400" rtl="1" eaLnBrk="1" fontAlgn="auto" latinLnBrk="0" hangingPunct="1">
              <a:lnSpc>
                <a:spcPts val="2100"/>
              </a:lnSpc>
              <a:spcBef>
                <a:spcPts val="600"/>
              </a:spcBef>
              <a:spcAft>
                <a:spcPts val="600"/>
              </a:spcAft>
              <a:buClrTx/>
              <a:buSzTx/>
              <a:buFont typeface="Wingdings" panose="05000000000000000000" pitchFamily="2" charset="2"/>
              <a:buChar char="q"/>
              <a:tabLst/>
              <a:defRPr/>
            </a:pPr>
            <a:endParaRPr kumimoji="0" lang="en-US" sz="2400" b="1" i="0" u="none" strike="noStrike" kern="1200" cap="none" spc="300" normalizeH="0" baseline="0" noProof="0" dirty="0">
              <a:ln>
                <a:noFill/>
              </a:ln>
              <a:solidFill>
                <a:srgbClr val="FFFFFF"/>
              </a:solidFill>
              <a:effectLst/>
              <a:uLnTx/>
              <a:uFillTx/>
              <a:latin typeface="Gisha" panose="020B0502040204020203" pitchFamily="34" charset="-79"/>
              <a:ea typeface="+mn-ea"/>
              <a:cs typeface="Gisha" panose="020B0502040204020203" pitchFamily="34" charset="-79"/>
            </a:endParaRP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graphicFrame>
        <p:nvGraphicFramePr>
          <p:cNvPr id="6" name="דיאגרמה 5">
            <a:extLst>
              <a:ext uri="{FF2B5EF4-FFF2-40B4-BE49-F238E27FC236}">
                <a16:creationId xmlns:a16="http://schemas.microsoft.com/office/drawing/2014/main" id="{F82DE28A-6B23-41AC-8FCA-DA413A1C7345}"/>
              </a:ext>
            </a:extLst>
          </p:cNvPr>
          <p:cNvGraphicFramePr/>
          <p:nvPr>
            <p:extLst>
              <p:ext uri="{D42A27DB-BD31-4B8C-83A1-F6EECF244321}">
                <p14:modId xmlns:p14="http://schemas.microsoft.com/office/powerpoint/2010/main" val="2365434441"/>
              </p:ext>
            </p:extLst>
          </p:nvPr>
        </p:nvGraphicFramePr>
        <p:xfrm>
          <a:off x="8643193" y="2418408"/>
          <a:ext cx="2942813" cy="3540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3837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12188952"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2759"/>
          <a:stretch/>
        </p:blipFill>
        <p:spPr>
          <a:xfrm flipV="1">
            <a:off x="2" y="0"/>
            <a:ext cx="12191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כותרת 1"/>
          <p:cNvSpPr>
            <a:spLocks noGrp="1"/>
          </p:cNvSpPr>
          <p:nvPr>
            <p:ph type="ctrTitle"/>
          </p:nvPr>
        </p:nvSpPr>
        <p:spPr>
          <a:xfrm>
            <a:off x="753925" y="1601735"/>
            <a:ext cx="10684151" cy="2686762"/>
          </a:xfrm>
        </p:spPr>
        <p:txBody>
          <a:bodyPr anchor="b">
            <a:normAutofit/>
          </a:bodyPr>
          <a:lstStyle/>
          <a:p>
            <a:r>
              <a:rPr lang="he-IL" b="1" dirty="0">
                <a:solidFill>
                  <a:srgbClr val="FFFFFF"/>
                </a:solidFill>
                <a:latin typeface="Gisha" panose="020B0502040204020203" pitchFamily="34" charset="-79"/>
                <a:cs typeface="Gisha" panose="020B0502040204020203" pitchFamily="34" charset="-79"/>
              </a:rPr>
              <a:t>  פרק 4</a:t>
            </a:r>
            <a:br>
              <a:rPr lang="he-IL" sz="6600" b="1" dirty="0">
                <a:solidFill>
                  <a:srgbClr val="FFFFFF"/>
                </a:solidFill>
                <a:latin typeface="Gisha" panose="020B0502040204020203" pitchFamily="34" charset="-79"/>
                <a:cs typeface="Gisha" panose="020B0502040204020203" pitchFamily="34" charset="-79"/>
              </a:rPr>
            </a:br>
            <a:r>
              <a:rPr lang="he-IL" sz="6600" b="1" dirty="0">
                <a:solidFill>
                  <a:srgbClr val="FFFFFF"/>
                </a:solidFill>
                <a:latin typeface="Gisha" panose="020B0502040204020203" pitchFamily="34" charset="-79"/>
                <a:cs typeface="Gisha" panose="020B0502040204020203" pitchFamily="34" charset="-79"/>
              </a:rPr>
              <a:t> </a:t>
            </a:r>
            <a:r>
              <a:rPr lang="he-IL" sz="2800" b="1" dirty="0">
                <a:solidFill>
                  <a:srgbClr val="FFFFFF"/>
                </a:solidFill>
                <a:latin typeface="Gisha" panose="020B0502040204020203" pitchFamily="34" charset="-79"/>
                <a:cs typeface="Gisha" panose="020B0502040204020203" pitchFamily="34" charset="-79"/>
              </a:rPr>
              <a:t>בטוחות</a:t>
            </a:r>
          </a:p>
        </p:txBody>
      </p:sp>
      <p:pic>
        <p:nvPicPr>
          <p:cNvPr id="22" name="Picture 21">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586080"/>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217026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graphicFrame>
        <p:nvGraphicFramePr>
          <p:cNvPr id="8" name="דיאגרמה 7">
            <a:extLst>
              <a:ext uri="{FF2B5EF4-FFF2-40B4-BE49-F238E27FC236}">
                <a16:creationId xmlns:a16="http://schemas.microsoft.com/office/drawing/2014/main" id="{891831BD-EB58-4E7C-B200-CB9461067A17}"/>
              </a:ext>
            </a:extLst>
          </p:cNvPr>
          <p:cNvGraphicFramePr/>
          <p:nvPr>
            <p:extLst>
              <p:ext uri="{D42A27DB-BD31-4B8C-83A1-F6EECF244321}">
                <p14:modId xmlns:p14="http://schemas.microsoft.com/office/powerpoint/2010/main" val="886647911"/>
              </p:ext>
            </p:extLst>
          </p:nvPr>
        </p:nvGraphicFramePr>
        <p:xfrm>
          <a:off x="4037826" y="1048624"/>
          <a:ext cx="7035641" cy="5620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תיבת טקסט 11">
            <a:extLst>
              <a:ext uri="{FF2B5EF4-FFF2-40B4-BE49-F238E27FC236}">
                <a16:creationId xmlns:a16="http://schemas.microsoft.com/office/drawing/2014/main" id="{0FC4FDE4-7E7B-4B24-A1E4-70787F049D64}"/>
              </a:ext>
            </a:extLst>
          </p:cNvPr>
          <p:cNvSpPr txBox="1"/>
          <p:nvPr/>
        </p:nvSpPr>
        <p:spPr>
          <a:xfrm>
            <a:off x="444617" y="1862356"/>
            <a:ext cx="3020036" cy="2831544"/>
          </a:xfrm>
          <a:prstGeom prst="rect">
            <a:avLst/>
          </a:prstGeom>
          <a:noFill/>
        </p:spPr>
        <p:txBody>
          <a:bodyPr wrap="square" rtlCol="1">
            <a:spAutoFit/>
          </a:bodyPr>
          <a:lstStyle/>
          <a:p>
            <a:r>
              <a:rPr lang="he-IL" sz="3200" b="1" dirty="0">
                <a:solidFill>
                  <a:schemeClr val="bg1">
                    <a:lumMod val="95000"/>
                  </a:schemeClr>
                </a:solidFill>
                <a:latin typeface="Gisha" panose="020B0502040204020203" pitchFamily="34" charset="-79"/>
                <a:cs typeface="Gisha" panose="020B0502040204020203" pitchFamily="34" charset="-79"/>
              </a:rPr>
              <a:t>ערבויות הניתנות במסגרת פרויקט תמ"א 38/ פינוי בינוי</a:t>
            </a:r>
          </a:p>
          <a:p>
            <a:endParaRPr lang="he-IL" dirty="0"/>
          </a:p>
        </p:txBody>
      </p:sp>
    </p:spTree>
    <p:extLst>
      <p:ext uri="{BB962C8B-B14F-4D97-AF65-F5344CB8AC3E}">
        <p14:creationId xmlns:p14="http://schemas.microsoft.com/office/powerpoint/2010/main" val="1338877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3045368" y="2043663"/>
            <a:ext cx="6105194" cy="2031055"/>
          </a:xfrm>
        </p:spPr>
        <p:txBody>
          <a:bodyPr>
            <a:normAutofit/>
          </a:bodyPr>
          <a:lstStyle/>
          <a:p>
            <a:r>
              <a:rPr lang="he-IL" b="1" dirty="0">
                <a:solidFill>
                  <a:srgbClr val="FFFFFF"/>
                </a:solidFill>
                <a:latin typeface="Gisha" panose="020B0502040204020203" pitchFamily="34" charset="-79"/>
                <a:cs typeface="Gisha" panose="020B0502040204020203" pitchFamily="34" charset="-79"/>
              </a:rPr>
              <a:t>פרק 5 </a:t>
            </a:r>
            <a:br>
              <a:rPr lang="he-IL" b="1" dirty="0">
                <a:solidFill>
                  <a:srgbClr val="FFFFFF"/>
                </a:solidFill>
                <a:latin typeface="Gisha" panose="020B0502040204020203" pitchFamily="34" charset="-79"/>
                <a:cs typeface="Gisha" panose="020B0502040204020203" pitchFamily="34" charset="-79"/>
              </a:rPr>
            </a:br>
            <a:r>
              <a:rPr lang="he-IL" sz="2800" b="1" dirty="0">
                <a:solidFill>
                  <a:srgbClr val="FFFFFF"/>
                </a:solidFill>
                <a:latin typeface="Gisha" panose="020B0502040204020203" pitchFamily="34" charset="-79"/>
                <a:cs typeface="Gisha" panose="020B0502040204020203" pitchFamily="34" charset="-79"/>
              </a:rPr>
              <a:t>תמורות ותחזוקה</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6274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תיבת טקסט 9">
            <a:extLst>
              <a:ext uri="{FF2B5EF4-FFF2-40B4-BE49-F238E27FC236}">
                <a16:creationId xmlns:a16="http://schemas.microsoft.com/office/drawing/2014/main" id="{88FD51F0-277E-4A93-9344-FE5F1258831B}"/>
              </a:ext>
            </a:extLst>
          </p:cNvPr>
          <p:cNvSpPr txBox="1"/>
          <p:nvPr/>
        </p:nvSpPr>
        <p:spPr>
          <a:xfrm>
            <a:off x="-821237" y="2964132"/>
            <a:ext cx="7510584" cy="203105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700" b="1" i="0" u="none" strike="noStrike" kern="1200" cap="none" spc="300" normalizeH="0" baseline="0" noProof="0" dirty="0">
                <a:ln>
                  <a:noFill/>
                </a:ln>
                <a:solidFill>
                  <a:srgbClr val="FFFFFF"/>
                </a:solidFill>
                <a:effectLst/>
                <a:uLnTx/>
                <a:uFillTx/>
                <a:latin typeface="Calibri Light" panose="020F0302020204030204"/>
                <a:ea typeface="+mn-ea"/>
                <a:cs typeface="+mn-cs"/>
              </a:rPr>
              <a:t>פרק ב – בטוחות ומודלים למימוש פרויקטים</a:t>
            </a:r>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pic>
        <p:nvPicPr>
          <p:cNvPr id="3" name="גרפיקה 2" descr="הבדל במשקל עם מילוי מלא">
            <a:extLst>
              <a:ext uri="{FF2B5EF4-FFF2-40B4-BE49-F238E27FC236}">
                <a16:creationId xmlns:a16="http://schemas.microsoft.com/office/drawing/2014/main" id="{A94881C7-8A20-4264-A143-11A8F37FAB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753600" y="1494973"/>
            <a:ext cx="914400" cy="914400"/>
          </a:xfrm>
          <a:prstGeom prst="rect">
            <a:avLst/>
          </a:prstGeom>
        </p:spPr>
      </p:pic>
      <p:sp>
        <p:nvSpPr>
          <p:cNvPr id="5" name="תיבת טקסט 4">
            <a:extLst>
              <a:ext uri="{FF2B5EF4-FFF2-40B4-BE49-F238E27FC236}">
                <a16:creationId xmlns:a16="http://schemas.microsoft.com/office/drawing/2014/main" id="{FF830CED-6CBF-47CF-984C-8FEF5D03F26D}"/>
              </a:ext>
            </a:extLst>
          </p:cNvPr>
          <p:cNvSpPr txBox="1"/>
          <p:nvPr/>
        </p:nvSpPr>
        <p:spPr>
          <a:xfrm>
            <a:off x="3066994" y="196070"/>
            <a:ext cx="6784298" cy="1446550"/>
          </a:xfrm>
          <a:prstGeom prst="rect">
            <a:avLst/>
          </a:prstGeom>
          <a:noFill/>
        </p:spPr>
        <p:txBody>
          <a:bodyPr wrap="square" rtlCol="1">
            <a:spAutoFit/>
          </a:bodyPr>
          <a:lstStyle/>
          <a:p>
            <a:pPr algn="ctr"/>
            <a:r>
              <a:rPr lang="he-IL" sz="4400" b="1" dirty="0">
                <a:latin typeface="Gisha" panose="020B0502040204020203" pitchFamily="34" charset="-79"/>
                <a:cs typeface="Gisha" panose="020B0502040204020203" pitchFamily="34" charset="-79"/>
              </a:rPr>
              <a:t>                                                                 תמורות ותחזוקה </a:t>
            </a:r>
          </a:p>
        </p:txBody>
      </p:sp>
      <p:pic>
        <p:nvPicPr>
          <p:cNvPr id="7" name="גרפיקה 6" descr="העברה עם מילוי מלא">
            <a:extLst>
              <a:ext uri="{FF2B5EF4-FFF2-40B4-BE49-F238E27FC236}">
                <a16:creationId xmlns:a16="http://schemas.microsoft.com/office/drawing/2014/main" id="{AEEA31D4-0B24-425D-B368-907631D3BE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9473" y="1586679"/>
            <a:ext cx="914400" cy="914400"/>
          </a:xfrm>
          <a:prstGeom prst="rect">
            <a:avLst/>
          </a:prstGeom>
        </p:spPr>
      </p:pic>
      <p:sp>
        <p:nvSpPr>
          <p:cNvPr id="9" name="תיבת טקסט 8">
            <a:extLst>
              <a:ext uri="{FF2B5EF4-FFF2-40B4-BE49-F238E27FC236}">
                <a16:creationId xmlns:a16="http://schemas.microsoft.com/office/drawing/2014/main" id="{89DEA77C-DB8B-4691-B3F1-40CA0ED79C35}"/>
              </a:ext>
            </a:extLst>
          </p:cNvPr>
          <p:cNvSpPr txBox="1"/>
          <p:nvPr/>
        </p:nvSpPr>
        <p:spPr>
          <a:xfrm>
            <a:off x="0" y="2579344"/>
            <a:ext cx="5409285" cy="2215991"/>
          </a:xfrm>
          <a:prstGeom prst="rect">
            <a:avLst/>
          </a:prstGeom>
          <a:noFill/>
        </p:spPr>
        <p:txBody>
          <a:bodyPr wrap="square" rtlCol="1">
            <a:spAutoFit/>
          </a:bodyPr>
          <a:lstStyle/>
          <a:p>
            <a:pPr marL="285750" indent="-285750" algn="just">
              <a:lnSpc>
                <a:spcPct val="15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שינוי בשל שינוי בהיקף הזכויות המאושרות </a:t>
            </a:r>
            <a:r>
              <a:rPr lang="he-IL" sz="1600" dirty="0" err="1">
                <a:latin typeface="Gisha" panose="020B0502040204020203" pitchFamily="34" charset="-79"/>
                <a:cs typeface="Gisha" panose="020B0502040204020203" pitchFamily="34" charset="-79"/>
              </a:rPr>
              <a:t>בתב"ע</a:t>
            </a:r>
            <a:r>
              <a:rPr lang="he-IL" sz="1600" dirty="0">
                <a:latin typeface="Gisha" panose="020B0502040204020203" pitchFamily="34" charset="-79"/>
                <a:cs typeface="Gisha" panose="020B0502040204020203" pitchFamily="34" charset="-79"/>
              </a:rPr>
              <a:t> (תמורה מוגדלת ומופחתת).</a:t>
            </a:r>
          </a:p>
          <a:p>
            <a:pPr marL="285750" indent="-285750" algn="just">
              <a:lnSpc>
                <a:spcPct val="15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קביעת מפתח תמורה שונה לכל טיפוס בנייה.</a:t>
            </a:r>
          </a:p>
          <a:p>
            <a:pPr marL="285750" indent="-285750" algn="just">
              <a:lnSpc>
                <a:spcPct val="15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מתן אפשרות לבעלי הדירה </a:t>
            </a:r>
            <a:r>
              <a:rPr lang="he-IL" sz="1600" dirty="0" err="1">
                <a:latin typeface="Gisha" panose="020B0502040204020203" pitchFamily="34" charset="-79"/>
                <a:cs typeface="Gisha" panose="020B0502040204020203" pitchFamily="34" charset="-79"/>
              </a:rPr>
              <a:t>לשנמך</a:t>
            </a:r>
            <a:r>
              <a:rPr lang="he-IL" sz="1600" dirty="0">
                <a:latin typeface="Gisha" panose="020B0502040204020203" pitchFamily="34" charset="-79"/>
                <a:cs typeface="Gisha" panose="020B0502040204020203" pitchFamily="34" charset="-79"/>
              </a:rPr>
              <a:t> או לשדרג דירות התמורה כמו כן גם לעשות שינויים פנימיים. </a:t>
            </a:r>
          </a:p>
          <a:p>
            <a:endParaRPr lang="he-IL" dirty="0"/>
          </a:p>
        </p:txBody>
      </p:sp>
      <p:sp>
        <p:nvSpPr>
          <p:cNvPr id="11" name="תיבת טקסט 10">
            <a:extLst>
              <a:ext uri="{FF2B5EF4-FFF2-40B4-BE49-F238E27FC236}">
                <a16:creationId xmlns:a16="http://schemas.microsoft.com/office/drawing/2014/main" id="{F00CE238-0EAA-4719-B5AF-394EF8376161}"/>
              </a:ext>
            </a:extLst>
          </p:cNvPr>
          <p:cNvSpPr txBox="1"/>
          <p:nvPr/>
        </p:nvSpPr>
        <p:spPr>
          <a:xfrm>
            <a:off x="7776228" y="2038752"/>
            <a:ext cx="1965533" cy="400110"/>
          </a:xfrm>
          <a:prstGeom prst="rect">
            <a:avLst/>
          </a:prstGeom>
          <a:noFill/>
        </p:spPr>
        <p:txBody>
          <a:bodyPr wrap="square" rtlCol="1">
            <a:spAutoFit/>
          </a:bodyPr>
          <a:lstStyle/>
          <a:p>
            <a:r>
              <a:rPr lang="he-IL" sz="2000" b="1" dirty="0">
                <a:latin typeface="Gisha" panose="020B0502040204020203" pitchFamily="34" charset="-79"/>
                <a:cs typeface="Gisha" panose="020B0502040204020203" pitchFamily="34" charset="-79"/>
              </a:rPr>
              <a:t>שווה</a:t>
            </a:r>
          </a:p>
        </p:txBody>
      </p:sp>
      <p:sp>
        <p:nvSpPr>
          <p:cNvPr id="13" name="תיבת טקסט 12">
            <a:extLst>
              <a:ext uri="{FF2B5EF4-FFF2-40B4-BE49-F238E27FC236}">
                <a16:creationId xmlns:a16="http://schemas.microsoft.com/office/drawing/2014/main" id="{3647CE94-B403-4708-92B4-CB297D175529}"/>
              </a:ext>
            </a:extLst>
          </p:cNvPr>
          <p:cNvSpPr txBox="1"/>
          <p:nvPr/>
        </p:nvSpPr>
        <p:spPr>
          <a:xfrm>
            <a:off x="1740754" y="1952173"/>
            <a:ext cx="1309399" cy="400110"/>
          </a:xfrm>
          <a:prstGeom prst="rect">
            <a:avLst/>
          </a:prstGeom>
          <a:noFill/>
        </p:spPr>
        <p:txBody>
          <a:bodyPr wrap="square" rtlCol="1">
            <a:spAutoFit/>
          </a:bodyPr>
          <a:lstStyle/>
          <a:p>
            <a:r>
              <a:rPr lang="he-IL" sz="2000" b="1" dirty="0">
                <a:latin typeface="Gisha" panose="020B0502040204020203" pitchFamily="34" charset="-79"/>
                <a:cs typeface="Gisha" panose="020B0502040204020203" pitchFamily="34" charset="-79"/>
              </a:rPr>
              <a:t>שונה</a:t>
            </a:r>
          </a:p>
        </p:txBody>
      </p:sp>
      <p:graphicFrame>
        <p:nvGraphicFramePr>
          <p:cNvPr id="15" name="תיבת טקסט 7">
            <a:extLst>
              <a:ext uri="{FF2B5EF4-FFF2-40B4-BE49-F238E27FC236}">
                <a16:creationId xmlns:a16="http://schemas.microsoft.com/office/drawing/2014/main" id="{1F78EBC6-6807-4701-9B8B-8B77813C4712}"/>
              </a:ext>
            </a:extLst>
          </p:cNvPr>
          <p:cNvGraphicFramePr/>
          <p:nvPr>
            <p:extLst>
              <p:ext uri="{D42A27DB-BD31-4B8C-83A1-F6EECF244321}">
                <p14:modId xmlns:p14="http://schemas.microsoft.com/office/powerpoint/2010/main" val="468214102"/>
              </p:ext>
            </p:extLst>
          </p:nvPr>
        </p:nvGraphicFramePr>
        <p:xfrm>
          <a:off x="5409285" y="2438861"/>
          <a:ext cx="6596670" cy="45275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057482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59D998-AB6C-46E1-B394-118E9A1E2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b="1201"/>
          <a:stretch/>
        </p:blipFill>
        <p:spPr>
          <a:xfrm>
            <a:off x="20" y="0"/>
            <a:ext cx="12191980" cy="6865943"/>
          </a:xfrm>
          <a:custGeom>
            <a:avLst/>
            <a:gdLst/>
            <a:ahLst/>
            <a:cxnLst/>
            <a:rect l="l" t="t" r="r" b="b"/>
            <a:pathLst>
              <a:path w="12192000" h="6857681">
                <a:moveTo>
                  <a:pt x="0" y="0"/>
                </a:moveTo>
                <a:lnTo>
                  <a:pt x="6033794" y="0"/>
                </a:lnTo>
                <a:lnTo>
                  <a:pt x="6104632" y="17448"/>
                </a:lnTo>
                <a:cubicBezTo>
                  <a:pt x="6167597" y="23966"/>
                  <a:pt x="6148747" y="27214"/>
                  <a:pt x="6198111" y="26888"/>
                </a:cubicBezTo>
                <a:cubicBezTo>
                  <a:pt x="6203032" y="26525"/>
                  <a:pt x="6212450" y="35708"/>
                  <a:pt x="6231511" y="33431"/>
                </a:cubicBezTo>
                <a:cubicBezTo>
                  <a:pt x="6261681" y="37362"/>
                  <a:pt x="6245025" y="48416"/>
                  <a:pt x="6283668" y="52056"/>
                </a:cubicBezTo>
                <a:cubicBezTo>
                  <a:pt x="6280095" y="55478"/>
                  <a:pt x="6317954" y="53783"/>
                  <a:pt x="6321602" y="65933"/>
                </a:cubicBezTo>
                <a:cubicBezTo>
                  <a:pt x="6338020" y="69803"/>
                  <a:pt x="6363241" y="73066"/>
                  <a:pt x="6382175" y="75274"/>
                </a:cubicBezTo>
                <a:cubicBezTo>
                  <a:pt x="6410543" y="81224"/>
                  <a:pt x="6424665" y="87641"/>
                  <a:pt x="6428857" y="91880"/>
                </a:cubicBezTo>
                <a:cubicBezTo>
                  <a:pt x="6457257" y="98611"/>
                  <a:pt x="6454186" y="99822"/>
                  <a:pt x="6491478" y="114104"/>
                </a:cubicBezTo>
                <a:cubicBezTo>
                  <a:pt x="6513363" y="108974"/>
                  <a:pt x="6532168" y="120070"/>
                  <a:pt x="6541328" y="130204"/>
                </a:cubicBezTo>
                <a:cubicBezTo>
                  <a:pt x="6566101" y="139804"/>
                  <a:pt x="6619910" y="162727"/>
                  <a:pt x="6655300" y="165762"/>
                </a:cubicBezTo>
                <a:cubicBezTo>
                  <a:pt x="6709422" y="165032"/>
                  <a:pt x="6694278" y="176304"/>
                  <a:pt x="6718357" y="184874"/>
                </a:cubicBezTo>
                <a:cubicBezTo>
                  <a:pt x="6737101" y="195527"/>
                  <a:pt x="6734493" y="186329"/>
                  <a:pt x="6754054" y="199796"/>
                </a:cubicBezTo>
                <a:lnTo>
                  <a:pt x="6790284" y="215417"/>
                </a:lnTo>
                <a:lnTo>
                  <a:pt x="6833979" y="239878"/>
                </a:lnTo>
                <a:lnTo>
                  <a:pt x="6843981" y="246602"/>
                </a:lnTo>
                <a:cubicBezTo>
                  <a:pt x="6849111" y="246626"/>
                  <a:pt x="6852366" y="247045"/>
                  <a:pt x="6854445" y="247782"/>
                </a:cubicBezTo>
                <a:cubicBezTo>
                  <a:pt x="6854496" y="247881"/>
                  <a:pt x="6854549" y="247980"/>
                  <a:pt x="6854600" y="248079"/>
                </a:cubicBezTo>
                <a:lnTo>
                  <a:pt x="6869364" y="251040"/>
                </a:lnTo>
                <a:cubicBezTo>
                  <a:pt x="6886479" y="251404"/>
                  <a:pt x="6920818" y="277370"/>
                  <a:pt x="6937072" y="276678"/>
                </a:cubicBezTo>
                <a:cubicBezTo>
                  <a:pt x="6944247" y="293133"/>
                  <a:pt x="6941053" y="265766"/>
                  <a:pt x="6968404" y="280704"/>
                </a:cubicBezTo>
                <a:cubicBezTo>
                  <a:pt x="6980596" y="282696"/>
                  <a:pt x="6985722" y="284716"/>
                  <a:pt x="6995938" y="286247"/>
                </a:cubicBezTo>
                <a:cubicBezTo>
                  <a:pt x="6996079" y="286667"/>
                  <a:pt x="7029560" y="289467"/>
                  <a:pt x="7029701" y="289887"/>
                </a:cubicBezTo>
                <a:lnTo>
                  <a:pt x="7054104" y="293980"/>
                </a:lnTo>
                <a:lnTo>
                  <a:pt x="7059678" y="296051"/>
                </a:lnTo>
                <a:lnTo>
                  <a:pt x="7092167" y="292851"/>
                </a:lnTo>
                <a:lnTo>
                  <a:pt x="7108387" y="292672"/>
                </a:lnTo>
                <a:lnTo>
                  <a:pt x="7114139" y="289579"/>
                </a:lnTo>
                <a:cubicBezTo>
                  <a:pt x="7119705" y="287930"/>
                  <a:pt x="7126840" y="287741"/>
                  <a:pt x="7137488" y="290860"/>
                </a:cubicBezTo>
                <a:lnTo>
                  <a:pt x="7139729" y="292153"/>
                </a:lnTo>
                <a:lnTo>
                  <a:pt x="7172532" y="286561"/>
                </a:lnTo>
                <a:cubicBezTo>
                  <a:pt x="7179544" y="284784"/>
                  <a:pt x="7207552" y="294171"/>
                  <a:pt x="7213458" y="290616"/>
                </a:cubicBezTo>
                <a:cubicBezTo>
                  <a:pt x="7269364" y="295457"/>
                  <a:pt x="7303569" y="278925"/>
                  <a:pt x="7371827" y="290351"/>
                </a:cubicBezTo>
                <a:cubicBezTo>
                  <a:pt x="7417519" y="294938"/>
                  <a:pt x="7443196" y="294841"/>
                  <a:pt x="7472683" y="298450"/>
                </a:cubicBezTo>
                <a:cubicBezTo>
                  <a:pt x="7502170" y="302059"/>
                  <a:pt x="7529752" y="308462"/>
                  <a:pt x="7548749" y="312007"/>
                </a:cubicBezTo>
                <a:cubicBezTo>
                  <a:pt x="7567746" y="315552"/>
                  <a:pt x="7562619" y="317217"/>
                  <a:pt x="7586664" y="319723"/>
                </a:cubicBezTo>
                <a:cubicBezTo>
                  <a:pt x="7610709" y="322229"/>
                  <a:pt x="7669675" y="320322"/>
                  <a:pt x="7693021" y="327043"/>
                </a:cubicBezTo>
                <a:cubicBezTo>
                  <a:pt x="7718238" y="326359"/>
                  <a:pt x="7721537" y="337391"/>
                  <a:pt x="7735314" y="336075"/>
                </a:cubicBezTo>
                <a:cubicBezTo>
                  <a:pt x="7806549" y="352546"/>
                  <a:pt x="7865892" y="349618"/>
                  <a:pt x="7952583" y="346950"/>
                </a:cubicBezTo>
                <a:cubicBezTo>
                  <a:pt x="8009730" y="351831"/>
                  <a:pt x="8008698" y="354607"/>
                  <a:pt x="8033745" y="357420"/>
                </a:cubicBezTo>
                <a:cubicBezTo>
                  <a:pt x="8041390" y="360247"/>
                  <a:pt x="8045181" y="350414"/>
                  <a:pt x="8052068" y="354306"/>
                </a:cubicBezTo>
                <a:lnTo>
                  <a:pt x="8087434" y="359505"/>
                </a:lnTo>
                <a:lnTo>
                  <a:pt x="8113399" y="369645"/>
                </a:lnTo>
                <a:lnTo>
                  <a:pt x="8137804" y="376078"/>
                </a:lnTo>
                <a:lnTo>
                  <a:pt x="8167138" y="378809"/>
                </a:lnTo>
                <a:cubicBezTo>
                  <a:pt x="8176124" y="381225"/>
                  <a:pt x="8176713" y="389019"/>
                  <a:pt x="8188557" y="388892"/>
                </a:cubicBezTo>
                <a:cubicBezTo>
                  <a:pt x="8224517" y="394064"/>
                  <a:pt x="8289287" y="398547"/>
                  <a:pt x="8338182" y="404244"/>
                </a:cubicBezTo>
                <a:cubicBezTo>
                  <a:pt x="8362404" y="400849"/>
                  <a:pt x="8397142" y="407351"/>
                  <a:pt x="8407187" y="417040"/>
                </a:cubicBezTo>
                <a:cubicBezTo>
                  <a:pt x="8419182" y="419735"/>
                  <a:pt x="8448098" y="419784"/>
                  <a:pt x="8459765" y="417876"/>
                </a:cubicBezTo>
                <a:cubicBezTo>
                  <a:pt x="8470121" y="418155"/>
                  <a:pt x="8471999" y="421843"/>
                  <a:pt x="8485759" y="423277"/>
                </a:cubicBezTo>
                <a:cubicBezTo>
                  <a:pt x="8500778" y="426656"/>
                  <a:pt x="8533354" y="442668"/>
                  <a:pt x="8547497" y="447675"/>
                </a:cubicBezTo>
                <a:cubicBezTo>
                  <a:pt x="8561640" y="452682"/>
                  <a:pt x="8547256" y="447497"/>
                  <a:pt x="8570615" y="453317"/>
                </a:cubicBezTo>
                <a:cubicBezTo>
                  <a:pt x="8578949" y="455301"/>
                  <a:pt x="8577204" y="463036"/>
                  <a:pt x="8595122" y="466725"/>
                </a:cubicBezTo>
                <a:cubicBezTo>
                  <a:pt x="8613041" y="470415"/>
                  <a:pt x="8653176" y="474680"/>
                  <a:pt x="8678126" y="475454"/>
                </a:cubicBezTo>
                <a:cubicBezTo>
                  <a:pt x="8706000" y="462935"/>
                  <a:pt x="8696233" y="479979"/>
                  <a:pt x="8747203" y="464224"/>
                </a:cubicBezTo>
                <a:cubicBezTo>
                  <a:pt x="8748514" y="466239"/>
                  <a:pt x="8769343" y="465372"/>
                  <a:pt x="8790692" y="466720"/>
                </a:cubicBezTo>
                <a:cubicBezTo>
                  <a:pt x="8812041" y="468068"/>
                  <a:pt x="8857501" y="479363"/>
                  <a:pt x="8875298" y="472310"/>
                </a:cubicBezTo>
                <a:lnTo>
                  <a:pt x="9032306" y="471571"/>
                </a:lnTo>
                <a:lnTo>
                  <a:pt x="9122435" y="483407"/>
                </a:lnTo>
                <a:cubicBezTo>
                  <a:pt x="9153775" y="485302"/>
                  <a:pt x="9159039" y="493942"/>
                  <a:pt x="9179171" y="490552"/>
                </a:cubicBezTo>
                <a:cubicBezTo>
                  <a:pt x="9213108" y="492737"/>
                  <a:pt x="9191622" y="508779"/>
                  <a:pt x="9230778" y="495862"/>
                </a:cubicBezTo>
                <a:cubicBezTo>
                  <a:pt x="9220076" y="509598"/>
                  <a:pt x="9249178" y="492136"/>
                  <a:pt x="9269314" y="503195"/>
                </a:cubicBezTo>
                <a:cubicBezTo>
                  <a:pt x="9297556" y="495041"/>
                  <a:pt x="9326591" y="505312"/>
                  <a:pt x="9343734" y="506508"/>
                </a:cubicBezTo>
                <a:cubicBezTo>
                  <a:pt x="9360877" y="507704"/>
                  <a:pt x="9347612" y="511465"/>
                  <a:pt x="9372172" y="510372"/>
                </a:cubicBezTo>
                <a:lnTo>
                  <a:pt x="9406856" y="515908"/>
                </a:lnTo>
                <a:cubicBezTo>
                  <a:pt x="9405045" y="511337"/>
                  <a:pt x="9410063" y="512684"/>
                  <a:pt x="9423824" y="513399"/>
                </a:cubicBezTo>
                <a:lnTo>
                  <a:pt x="9460782" y="509325"/>
                </a:lnTo>
                <a:lnTo>
                  <a:pt x="9486144" y="513434"/>
                </a:lnTo>
                <a:cubicBezTo>
                  <a:pt x="9489544" y="513295"/>
                  <a:pt x="9513720" y="508821"/>
                  <a:pt x="9513235" y="505310"/>
                </a:cubicBezTo>
                <a:cubicBezTo>
                  <a:pt x="9539685" y="520038"/>
                  <a:pt x="9542332" y="510786"/>
                  <a:pt x="9569455" y="507032"/>
                </a:cubicBezTo>
                <a:cubicBezTo>
                  <a:pt x="9592710" y="508415"/>
                  <a:pt x="9572665" y="508880"/>
                  <a:pt x="9628861" y="510620"/>
                </a:cubicBezTo>
                <a:cubicBezTo>
                  <a:pt x="9650737" y="526789"/>
                  <a:pt x="9635011" y="498901"/>
                  <a:pt x="9677951" y="521543"/>
                </a:cubicBezTo>
                <a:cubicBezTo>
                  <a:pt x="9680053" y="519778"/>
                  <a:pt x="9706563" y="521397"/>
                  <a:pt x="9720438" y="523172"/>
                </a:cubicBezTo>
                <a:cubicBezTo>
                  <a:pt x="9734313" y="524947"/>
                  <a:pt x="9746849" y="522784"/>
                  <a:pt x="9761204" y="532196"/>
                </a:cubicBezTo>
                <a:cubicBezTo>
                  <a:pt x="9771692" y="535091"/>
                  <a:pt x="9752949" y="530854"/>
                  <a:pt x="9785747" y="535781"/>
                </a:cubicBezTo>
                <a:cubicBezTo>
                  <a:pt x="9818545" y="540708"/>
                  <a:pt x="9925449" y="557390"/>
                  <a:pt x="9957993" y="561756"/>
                </a:cubicBezTo>
                <a:cubicBezTo>
                  <a:pt x="9990537" y="566122"/>
                  <a:pt x="9967648" y="568686"/>
                  <a:pt x="9981009" y="569119"/>
                </a:cubicBezTo>
                <a:cubicBezTo>
                  <a:pt x="9994370" y="569552"/>
                  <a:pt x="10023139" y="562486"/>
                  <a:pt x="10038159" y="564356"/>
                </a:cubicBezTo>
                <a:cubicBezTo>
                  <a:pt x="10057015" y="566262"/>
                  <a:pt x="10059811" y="573563"/>
                  <a:pt x="10071129" y="573194"/>
                </a:cubicBezTo>
                <a:cubicBezTo>
                  <a:pt x="10081593" y="562977"/>
                  <a:pt x="10092704" y="563090"/>
                  <a:pt x="10110830" y="569286"/>
                </a:cubicBezTo>
                <a:cubicBezTo>
                  <a:pt x="10144643" y="572070"/>
                  <a:pt x="10144670" y="561560"/>
                  <a:pt x="10177323" y="563075"/>
                </a:cubicBezTo>
                <a:cubicBezTo>
                  <a:pt x="10191652" y="562496"/>
                  <a:pt x="10199318" y="565790"/>
                  <a:pt x="10223224" y="562516"/>
                </a:cubicBezTo>
                <a:cubicBezTo>
                  <a:pt x="10240245" y="563214"/>
                  <a:pt x="10274444" y="564970"/>
                  <a:pt x="10297489" y="554688"/>
                </a:cubicBezTo>
                <a:cubicBezTo>
                  <a:pt x="10322484" y="553379"/>
                  <a:pt x="10304332" y="552915"/>
                  <a:pt x="10331612" y="555505"/>
                </a:cubicBezTo>
                <a:cubicBezTo>
                  <a:pt x="10364938" y="556023"/>
                  <a:pt x="10378810" y="549792"/>
                  <a:pt x="10398068" y="551274"/>
                </a:cubicBezTo>
                <a:cubicBezTo>
                  <a:pt x="10410608" y="547019"/>
                  <a:pt x="10396406" y="552090"/>
                  <a:pt x="10444604" y="546749"/>
                </a:cubicBezTo>
                <a:cubicBezTo>
                  <a:pt x="10463706" y="556208"/>
                  <a:pt x="10480046" y="543272"/>
                  <a:pt x="10496391" y="545310"/>
                </a:cubicBezTo>
                <a:cubicBezTo>
                  <a:pt x="10522313" y="544276"/>
                  <a:pt x="10586025" y="544389"/>
                  <a:pt x="10609659" y="542925"/>
                </a:cubicBezTo>
                <a:cubicBezTo>
                  <a:pt x="10633293" y="541461"/>
                  <a:pt x="10608137" y="539280"/>
                  <a:pt x="10638198" y="536528"/>
                </a:cubicBezTo>
                <a:cubicBezTo>
                  <a:pt x="10693566" y="548777"/>
                  <a:pt x="10724464" y="526732"/>
                  <a:pt x="10780502" y="524034"/>
                </a:cubicBezTo>
                <a:cubicBezTo>
                  <a:pt x="10814519" y="506962"/>
                  <a:pt x="10838626" y="524696"/>
                  <a:pt x="10875821" y="511631"/>
                </a:cubicBezTo>
                <a:cubicBezTo>
                  <a:pt x="10900992" y="507636"/>
                  <a:pt x="10904648" y="511453"/>
                  <a:pt x="10918825" y="509588"/>
                </a:cubicBezTo>
                <a:cubicBezTo>
                  <a:pt x="10933002" y="507723"/>
                  <a:pt x="10948992" y="503227"/>
                  <a:pt x="10960884" y="500440"/>
                </a:cubicBezTo>
                <a:cubicBezTo>
                  <a:pt x="10967249" y="504078"/>
                  <a:pt x="11016720" y="497668"/>
                  <a:pt x="11015578" y="492864"/>
                </a:cubicBezTo>
                <a:cubicBezTo>
                  <a:pt x="11022928" y="494510"/>
                  <a:pt x="11043247" y="500882"/>
                  <a:pt x="11045541" y="493276"/>
                </a:cubicBezTo>
                <a:cubicBezTo>
                  <a:pt x="11083069" y="493195"/>
                  <a:pt x="11104152" y="492128"/>
                  <a:pt x="11136980" y="502266"/>
                </a:cubicBezTo>
                <a:cubicBezTo>
                  <a:pt x="11160311" y="506043"/>
                  <a:pt x="11144016" y="504016"/>
                  <a:pt x="11158537" y="506413"/>
                </a:cubicBezTo>
                <a:cubicBezTo>
                  <a:pt x="11173058" y="508810"/>
                  <a:pt x="11197248" y="504516"/>
                  <a:pt x="11220930" y="503946"/>
                </a:cubicBezTo>
                <a:cubicBezTo>
                  <a:pt x="11244941" y="504078"/>
                  <a:pt x="11272916" y="508160"/>
                  <a:pt x="11290697" y="509588"/>
                </a:cubicBezTo>
                <a:cubicBezTo>
                  <a:pt x="11308478" y="511016"/>
                  <a:pt x="11312720" y="510673"/>
                  <a:pt x="11327615" y="512515"/>
                </a:cubicBezTo>
                <a:cubicBezTo>
                  <a:pt x="11352471" y="509065"/>
                  <a:pt x="11373358" y="510883"/>
                  <a:pt x="11391973" y="518258"/>
                </a:cubicBezTo>
                <a:cubicBezTo>
                  <a:pt x="11406458" y="520151"/>
                  <a:pt x="11399034" y="524460"/>
                  <a:pt x="11409760" y="526257"/>
                </a:cubicBezTo>
                <a:cubicBezTo>
                  <a:pt x="11420486" y="528054"/>
                  <a:pt x="11427325" y="519930"/>
                  <a:pt x="11456330" y="521896"/>
                </a:cubicBezTo>
                <a:cubicBezTo>
                  <a:pt x="11466649" y="522293"/>
                  <a:pt x="11466304" y="529914"/>
                  <a:pt x="11488341" y="531019"/>
                </a:cubicBezTo>
                <a:cubicBezTo>
                  <a:pt x="11510378" y="532124"/>
                  <a:pt x="11598983" y="536881"/>
                  <a:pt x="11631415" y="538053"/>
                </a:cubicBezTo>
                <a:cubicBezTo>
                  <a:pt x="11663847" y="539225"/>
                  <a:pt x="11650717" y="536007"/>
                  <a:pt x="11666264" y="535672"/>
                </a:cubicBezTo>
                <a:cubicBezTo>
                  <a:pt x="11681811" y="535337"/>
                  <a:pt x="11700204" y="526934"/>
                  <a:pt x="11724698" y="536041"/>
                </a:cubicBezTo>
                <a:cubicBezTo>
                  <a:pt x="11743020" y="531196"/>
                  <a:pt x="11743491" y="542315"/>
                  <a:pt x="11763807" y="545183"/>
                </a:cubicBezTo>
                <a:cubicBezTo>
                  <a:pt x="11775016" y="549241"/>
                  <a:pt x="11789046" y="548064"/>
                  <a:pt x="11798300" y="550863"/>
                </a:cubicBezTo>
                <a:cubicBezTo>
                  <a:pt x="11807554" y="553662"/>
                  <a:pt x="11814870" y="554166"/>
                  <a:pt x="11821716" y="557213"/>
                </a:cubicBezTo>
                <a:cubicBezTo>
                  <a:pt x="11828562" y="560260"/>
                  <a:pt x="11830643" y="566367"/>
                  <a:pt x="11839374" y="569145"/>
                </a:cubicBezTo>
                <a:cubicBezTo>
                  <a:pt x="11848105" y="571923"/>
                  <a:pt x="11861759" y="576813"/>
                  <a:pt x="11871722" y="578644"/>
                </a:cubicBezTo>
                <a:cubicBezTo>
                  <a:pt x="11881685" y="580475"/>
                  <a:pt x="11880173" y="577641"/>
                  <a:pt x="11899154" y="580133"/>
                </a:cubicBezTo>
                <a:cubicBezTo>
                  <a:pt x="11930093" y="585454"/>
                  <a:pt x="11957956" y="589309"/>
                  <a:pt x="11992753" y="588833"/>
                </a:cubicBezTo>
                <a:cubicBezTo>
                  <a:pt x="11999276" y="598540"/>
                  <a:pt x="12009663" y="594134"/>
                  <a:pt x="12023554" y="588997"/>
                </a:cubicBezTo>
                <a:cubicBezTo>
                  <a:pt x="12049522" y="596077"/>
                  <a:pt x="12093380" y="601562"/>
                  <a:pt x="12137802" y="617391"/>
                </a:cubicBezTo>
                <a:cubicBezTo>
                  <a:pt x="12156710" y="627093"/>
                  <a:pt x="12160884" y="628759"/>
                  <a:pt x="12174434" y="631430"/>
                </a:cubicBezTo>
                <a:lnTo>
                  <a:pt x="12192000" y="634770"/>
                </a:lnTo>
                <a:lnTo>
                  <a:pt x="12192000" y="6857681"/>
                </a:lnTo>
                <a:lnTo>
                  <a:pt x="9979612" y="6857681"/>
                </a:lnTo>
                <a:lnTo>
                  <a:pt x="9971269" y="6854457"/>
                </a:lnTo>
                <a:cubicBezTo>
                  <a:pt x="9959912" y="6851181"/>
                  <a:pt x="9949163" y="6849764"/>
                  <a:pt x="9939502" y="6851921"/>
                </a:cubicBezTo>
                <a:cubicBezTo>
                  <a:pt x="9891606" y="6835635"/>
                  <a:pt x="9864404" y="6844006"/>
                  <a:pt x="9834453" y="6832151"/>
                </a:cubicBezTo>
                <a:cubicBezTo>
                  <a:pt x="9804501" y="6820296"/>
                  <a:pt x="9801374" y="6798259"/>
                  <a:pt x="9759795" y="6780787"/>
                </a:cubicBezTo>
                <a:cubicBezTo>
                  <a:pt x="9718217" y="6763314"/>
                  <a:pt x="9629817" y="6740362"/>
                  <a:pt x="9584980" y="6727313"/>
                </a:cubicBezTo>
                <a:cubicBezTo>
                  <a:pt x="9546420" y="6722010"/>
                  <a:pt x="9530408" y="6725469"/>
                  <a:pt x="9490770" y="6702489"/>
                </a:cubicBezTo>
                <a:cubicBezTo>
                  <a:pt x="9443320" y="6701025"/>
                  <a:pt x="9424336" y="6690023"/>
                  <a:pt x="9380405" y="6676541"/>
                </a:cubicBezTo>
                <a:cubicBezTo>
                  <a:pt x="9335978" y="6675243"/>
                  <a:pt x="9297645" y="6680915"/>
                  <a:pt x="9259939" y="6674414"/>
                </a:cubicBezTo>
                <a:cubicBezTo>
                  <a:pt x="9244772" y="6679394"/>
                  <a:pt x="9230416" y="6681084"/>
                  <a:pt x="9216296" y="6672209"/>
                </a:cubicBezTo>
                <a:cubicBezTo>
                  <a:pt x="9174886" y="6673387"/>
                  <a:pt x="9165078" y="6684906"/>
                  <a:pt x="9138624" y="6674601"/>
                </a:cubicBezTo>
                <a:cubicBezTo>
                  <a:pt x="9108454" y="6672027"/>
                  <a:pt x="9060163" y="6657862"/>
                  <a:pt x="9035273" y="6656766"/>
                </a:cubicBezTo>
                <a:cubicBezTo>
                  <a:pt x="9043993" y="6670577"/>
                  <a:pt x="8988276" y="6655711"/>
                  <a:pt x="8989286" y="6668016"/>
                </a:cubicBezTo>
                <a:cubicBezTo>
                  <a:pt x="8965548" y="6651220"/>
                  <a:pt x="8960144" y="6673151"/>
                  <a:pt x="8932387" y="6668707"/>
                </a:cubicBezTo>
                <a:cubicBezTo>
                  <a:pt x="8918435" y="6662528"/>
                  <a:pt x="8909159" y="6661716"/>
                  <a:pt x="8898375" y="6669282"/>
                </a:cubicBezTo>
                <a:cubicBezTo>
                  <a:pt x="8833747" y="6639096"/>
                  <a:pt x="8863155" y="6669089"/>
                  <a:pt x="8806495" y="6658618"/>
                </a:cubicBezTo>
                <a:cubicBezTo>
                  <a:pt x="8757168" y="6647242"/>
                  <a:pt x="8702613" y="6640665"/>
                  <a:pt x="8650927" y="6611139"/>
                </a:cubicBezTo>
                <a:cubicBezTo>
                  <a:pt x="8640770" y="6602610"/>
                  <a:pt x="8619775" y="6599998"/>
                  <a:pt x="8604033" y="6605300"/>
                </a:cubicBezTo>
                <a:cubicBezTo>
                  <a:pt x="8601324" y="6606213"/>
                  <a:pt x="8598878" y="6607331"/>
                  <a:pt x="8596767" y="6608618"/>
                </a:cubicBezTo>
                <a:cubicBezTo>
                  <a:pt x="8565299" y="6587556"/>
                  <a:pt x="8548876" y="6598771"/>
                  <a:pt x="8533762" y="6584302"/>
                </a:cubicBezTo>
                <a:cubicBezTo>
                  <a:pt x="8487059" y="6579247"/>
                  <a:pt x="8451683" y="6594395"/>
                  <a:pt x="8437660" y="6581725"/>
                </a:cubicBezTo>
                <a:cubicBezTo>
                  <a:pt x="8414209" y="6582991"/>
                  <a:pt x="8383722" y="6598678"/>
                  <a:pt x="8364494" y="6585073"/>
                </a:cubicBezTo>
                <a:cubicBezTo>
                  <a:pt x="8363342" y="6596536"/>
                  <a:pt x="8336540" y="6576888"/>
                  <a:pt x="8323751" y="6584665"/>
                </a:cubicBezTo>
                <a:cubicBezTo>
                  <a:pt x="8314841" y="6591411"/>
                  <a:pt x="8304634" y="6587022"/>
                  <a:pt x="8293791" y="6586903"/>
                </a:cubicBezTo>
                <a:cubicBezTo>
                  <a:pt x="8280721" y="6592424"/>
                  <a:pt x="8232642" y="6585021"/>
                  <a:pt x="8219223" y="6578961"/>
                </a:cubicBezTo>
                <a:cubicBezTo>
                  <a:pt x="8185638" y="6557431"/>
                  <a:pt x="8123924" y="6576522"/>
                  <a:pt x="8096330" y="6560092"/>
                </a:cubicBezTo>
                <a:cubicBezTo>
                  <a:pt x="8087121" y="6557869"/>
                  <a:pt x="8078422" y="6557144"/>
                  <a:pt x="8070086" y="6557355"/>
                </a:cubicBezTo>
                <a:lnTo>
                  <a:pt x="8047207" y="6560092"/>
                </a:lnTo>
                <a:lnTo>
                  <a:pt x="8041620" y="6565163"/>
                </a:lnTo>
                <a:lnTo>
                  <a:pt x="8027134" y="6564473"/>
                </a:lnTo>
                <a:lnTo>
                  <a:pt x="8023214" y="6565355"/>
                </a:lnTo>
                <a:cubicBezTo>
                  <a:pt x="8015729" y="6567060"/>
                  <a:pt x="8008307" y="6568574"/>
                  <a:pt x="8000801" y="6569339"/>
                </a:cubicBezTo>
                <a:cubicBezTo>
                  <a:pt x="8005606" y="6544751"/>
                  <a:pt x="7937754" y="6571777"/>
                  <a:pt x="7954618" y="6551428"/>
                </a:cubicBezTo>
                <a:cubicBezTo>
                  <a:pt x="7914215" y="6551344"/>
                  <a:pt x="7940865" y="6531998"/>
                  <a:pt x="7896427" y="6551123"/>
                </a:cubicBezTo>
                <a:lnTo>
                  <a:pt x="7643090" y="6532163"/>
                </a:lnTo>
                <a:cubicBezTo>
                  <a:pt x="7673996" y="6576436"/>
                  <a:pt x="7562550" y="6494154"/>
                  <a:pt x="7553164" y="6525457"/>
                </a:cubicBezTo>
                <a:cubicBezTo>
                  <a:pt x="7546247" y="6496957"/>
                  <a:pt x="7465610" y="6497391"/>
                  <a:pt x="7421154" y="6476273"/>
                </a:cubicBezTo>
                <a:cubicBezTo>
                  <a:pt x="7361551" y="6472649"/>
                  <a:pt x="7315144" y="6450550"/>
                  <a:pt x="7255968" y="6462166"/>
                </a:cubicBezTo>
                <a:cubicBezTo>
                  <a:pt x="7253251" y="6458417"/>
                  <a:pt x="7249451" y="6455333"/>
                  <a:pt x="7244911" y="6452730"/>
                </a:cubicBezTo>
                <a:lnTo>
                  <a:pt x="7230265" y="6446549"/>
                </a:lnTo>
                <a:lnTo>
                  <a:pt x="7227815" y="6447125"/>
                </a:lnTo>
                <a:cubicBezTo>
                  <a:pt x="7217801" y="6447570"/>
                  <a:pt x="7212312" y="6446146"/>
                  <a:pt x="7208840" y="6443899"/>
                </a:cubicBezTo>
                <a:lnTo>
                  <a:pt x="7205995" y="6440529"/>
                </a:lnTo>
                <a:lnTo>
                  <a:pt x="7193384" y="6437481"/>
                </a:lnTo>
                <a:lnTo>
                  <a:pt x="7169652" y="6429226"/>
                </a:lnTo>
                <a:lnTo>
                  <a:pt x="7164173" y="6429791"/>
                </a:lnTo>
                <a:lnTo>
                  <a:pt x="7126763" y="6420626"/>
                </a:lnTo>
                <a:lnTo>
                  <a:pt x="7125753" y="6421501"/>
                </a:lnTo>
                <a:cubicBezTo>
                  <a:pt x="7122639" y="6423254"/>
                  <a:pt x="7118733" y="6424154"/>
                  <a:pt x="7113057" y="6423293"/>
                </a:cubicBezTo>
                <a:cubicBezTo>
                  <a:pt x="7114552" y="6439288"/>
                  <a:pt x="7106783" y="6428384"/>
                  <a:pt x="7089914" y="6424434"/>
                </a:cubicBezTo>
                <a:cubicBezTo>
                  <a:pt x="7088470" y="6448394"/>
                  <a:pt x="7044915" y="6428308"/>
                  <a:pt x="7030458" y="6439456"/>
                </a:cubicBezTo>
                <a:cubicBezTo>
                  <a:pt x="7018098" y="6436014"/>
                  <a:pt x="7005002" y="6432811"/>
                  <a:pt x="6991398" y="6430012"/>
                </a:cubicBezTo>
                <a:lnTo>
                  <a:pt x="6983250" y="6428652"/>
                </a:lnTo>
                <a:lnTo>
                  <a:pt x="6982969" y="6428851"/>
                </a:lnTo>
                <a:cubicBezTo>
                  <a:pt x="6980946" y="6429033"/>
                  <a:pt x="6978171" y="6428766"/>
                  <a:pt x="6974140" y="6427864"/>
                </a:cubicBezTo>
                <a:lnTo>
                  <a:pt x="6968396" y="6426177"/>
                </a:lnTo>
                <a:lnTo>
                  <a:pt x="6952590" y="6423541"/>
                </a:lnTo>
                <a:lnTo>
                  <a:pt x="6946361" y="6424122"/>
                </a:lnTo>
                <a:lnTo>
                  <a:pt x="6942752" y="6426497"/>
                </a:lnTo>
                <a:lnTo>
                  <a:pt x="6941472" y="6425953"/>
                </a:lnTo>
                <a:cubicBezTo>
                  <a:pt x="6933258" y="6419432"/>
                  <a:pt x="6934084" y="6412085"/>
                  <a:pt x="6907932" y="6428597"/>
                </a:cubicBezTo>
                <a:cubicBezTo>
                  <a:pt x="6887113" y="6416820"/>
                  <a:pt x="6874835" y="6427475"/>
                  <a:pt x="6837100" y="6425985"/>
                </a:cubicBezTo>
                <a:cubicBezTo>
                  <a:pt x="6826990" y="6416391"/>
                  <a:pt x="6813527" y="6417132"/>
                  <a:pt x="6798354" y="6421041"/>
                </a:cubicBezTo>
                <a:cubicBezTo>
                  <a:pt x="6766250" y="6412267"/>
                  <a:pt x="6729955" y="6415375"/>
                  <a:pt x="6690235" y="6411268"/>
                </a:cubicBezTo>
                <a:cubicBezTo>
                  <a:pt x="6654585" y="6395260"/>
                  <a:pt x="6622599" y="6408785"/>
                  <a:pt x="6580197" y="6404322"/>
                </a:cubicBezTo>
                <a:cubicBezTo>
                  <a:pt x="6554864" y="6382418"/>
                  <a:pt x="6541862" y="6413854"/>
                  <a:pt x="6516748" y="6416928"/>
                </a:cubicBezTo>
                <a:lnTo>
                  <a:pt x="6510427" y="6416567"/>
                </a:lnTo>
                <a:lnTo>
                  <a:pt x="6496409" y="6411723"/>
                </a:lnTo>
                <a:lnTo>
                  <a:pt x="6491671" y="6409264"/>
                </a:lnTo>
                <a:cubicBezTo>
                  <a:pt x="6488210" y="6407807"/>
                  <a:pt x="6485652" y="6407144"/>
                  <a:pt x="6483603" y="6407023"/>
                </a:cubicBezTo>
                <a:lnTo>
                  <a:pt x="6483235" y="6407169"/>
                </a:lnTo>
                <a:lnTo>
                  <a:pt x="6476007" y="6404672"/>
                </a:lnTo>
                <a:cubicBezTo>
                  <a:pt x="6464202" y="6399995"/>
                  <a:pt x="6453088" y="6395002"/>
                  <a:pt x="6442802" y="6389891"/>
                </a:cubicBezTo>
                <a:cubicBezTo>
                  <a:pt x="6423332" y="6398448"/>
                  <a:pt x="6390988" y="6372810"/>
                  <a:pt x="6377838" y="6395551"/>
                </a:cubicBezTo>
                <a:cubicBezTo>
                  <a:pt x="6363436" y="6389290"/>
                  <a:pt x="6361258" y="6377704"/>
                  <a:pt x="6354860" y="6393247"/>
                </a:cubicBezTo>
                <a:cubicBezTo>
                  <a:pt x="6349784" y="6391587"/>
                  <a:pt x="6345558" y="6391878"/>
                  <a:pt x="6341683" y="6393098"/>
                </a:cubicBezTo>
                <a:lnTo>
                  <a:pt x="6340276" y="6393789"/>
                </a:lnTo>
                <a:lnTo>
                  <a:pt x="6308531" y="6379516"/>
                </a:lnTo>
                <a:lnTo>
                  <a:pt x="6302948" y="6379253"/>
                </a:lnTo>
                <a:cubicBezTo>
                  <a:pt x="6248814" y="6382108"/>
                  <a:pt x="6205926" y="6362006"/>
                  <a:pt x="6140607" y="6334265"/>
                </a:cubicBezTo>
                <a:cubicBezTo>
                  <a:pt x="6137487" y="6331108"/>
                  <a:pt x="6051161" y="6339116"/>
                  <a:pt x="6050365" y="6335126"/>
                </a:cubicBezTo>
                <a:cubicBezTo>
                  <a:pt x="6006576" y="6331181"/>
                  <a:pt x="6035144" y="6327580"/>
                  <a:pt x="5978838" y="6322018"/>
                </a:cubicBezTo>
                <a:cubicBezTo>
                  <a:pt x="5962530" y="6314338"/>
                  <a:pt x="5894920" y="6289616"/>
                  <a:pt x="5897645" y="6301654"/>
                </a:cubicBezTo>
                <a:lnTo>
                  <a:pt x="5796158" y="6279213"/>
                </a:lnTo>
                <a:lnTo>
                  <a:pt x="5664797" y="6258481"/>
                </a:lnTo>
                <a:lnTo>
                  <a:pt x="5558293" y="6242384"/>
                </a:lnTo>
                <a:lnTo>
                  <a:pt x="5549921" y="6243309"/>
                </a:lnTo>
                <a:lnTo>
                  <a:pt x="5528450" y="6240218"/>
                </a:lnTo>
                <a:lnTo>
                  <a:pt x="5520604" y="6238128"/>
                </a:lnTo>
                <a:cubicBezTo>
                  <a:pt x="5515114" y="6237034"/>
                  <a:pt x="5511354" y="6236750"/>
                  <a:pt x="5508634" y="6237043"/>
                </a:cubicBezTo>
                <a:lnTo>
                  <a:pt x="5508268" y="6237311"/>
                </a:lnTo>
                <a:lnTo>
                  <a:pt x="5497199" y="6235718"/>
                </a:lnTo>
                <a:cubicBezTo>
                  <a:pt x="5478687" y="6232353"/>
                  <a:pt x="5460838" y="6228438"/>
                  <a:pt x="5443971" y="6224189"/>
                </a:cubicBezTo>
                <a:cubicBezTo>
                  <a:pt x="5425088" y="6239333"/>
                  <a:pt x="5365198" y="6213813"/>
                  <a:pt x="5364587" y="6245607"/>
                </a:cubicBezTo>
                <a:cubicBezTo>
                  <a:pt x="5341603" y="6240798"/>
                  <a:pt x="5330518" y="6226543"/>
                  <a:pt x="5333425" y="6247706"/>
                </a:cubicBezTo>
                <a:cubicBezTo>
                  <a:pt x="5325718" y="6246708"/>
                  <a:pt x="5320498" y="6247999"/>
                  <a:pt x="5316391" y="6250403"/>
                </a:cubicBezTo>
                <a:lnTo>
                  <a:pt x="5315083" y="6251588"/>
                </a:lnTo>
                <a:lnTo>
                  <a:pt x="5264093" y="6240388"/>
                </a:lnTo>
                <a:lnTo>
                  <a:pt x="5256734" y="6241276"/>
                </a:lnTo>
                <a:lnTo>
                  <a:pt x="5224251" y="6230935"/>
                </a:lnTo>
                <a:lnTo>
                  <a:pt x="5207068" y="6227214"/>
                </a:lnTo>
                <a:lnTo>
                  <a:pt x="5203042" y="6222819"/>
                </a:lnTo>
                <a:lnTo>
                  <a:pt x="5013633" y="6212104"/>
                </a:lnTo>
                <a:cubicBezTo>
                  <a:pt x="5007363" y="6208771"/>
                  <a:pt x="4867451" y="6189553"/>
                  <a:pt x="4863573" y="6184654"/>
                </a:cubicBezTo>
                <a:lnTo>
                  <a:pt x="4651416" y="6166539"/>
                </a:lnTo>
                <a:cubicBezTo>
                  <a:pt x="4624977" y="6160344"/>
                  <a:pt x="4469364" y="6128170"/>
                  <a:pt x="4481486" y="6142882"/>
                </a:cubicBezTo>
                <a:cubicBezTo>
                  <a:pt x="4405439" y="6106748"/>
                  <a:pt x="4365783" y="6101727"/>
                  <a:pt x="4269331" y="6098123"/>
                </a:cubicBezTo>
                <a:cubicBezTo>
                  <a:pt x="4210440" y="6124597"/>
                  <a:pt x="4245321" y="6098279"/>
                  <a:pt x="4190801" y="6099192"/>
                </a:cubicBezTo>
                <a:cubicBezTo>
                  <a:pt x="4212420" y="6071793"/>
                  <a:pt x="4151268" y="6084104"/>
                  <a:pt x="4127486" y="6076624"/>
                </a:cubicBezTo>
                <a:cubicBezTo>
                  <a:pt x="4117403" y="6077826"/>
                  <a:pt x="4107474" y="6080022"/>
                  <a:pt x="4097468" y="6082472"/>
                </a:cubicBezTo>
                <a:lnTo>
                  <a:pt x="4092230" y="6083737"/>
                </a:lnTo>
                <a:lnTo>
                  <a:pt x="4072646" y="6083192"/>
                </a:lnTo>
                <a:lnTo>
                  <a:pt x="4065392" y="6090055"/>
                </a:lnTo>
                <a:lnTo>
                  <a:pt x="4034674" y="6094262"/>
                </a:lnTo>
                <a:cubicBezTo>
                  <a:pt x="4023438" y="6094753"/>
                  <a:pt x="4011659" y="6094013"/>
                  <a:pt x="3999109" y="6091300"/>
                </a:cubicBezTo>
                <a:cubicBezTo>
                  <a:pt x="3960965" y="6070220"/>
                  <a:pt x="3878759" y="6097089"/>
                  <a:pt x="3832245" y="6069403"/>
                </a:cubicBezTo>
                <a:cubicBezTo>
                  <a:pt x="3780875" y="6064935"/>
                  <a:pt x="3723613" y="6065226"/>
                  <a:pt x="3690889" y="6064489"/>
                </a:cubicBezTo>
                <a:cubicBezTo>
                  <a:pt x="3674068" y="6075123"/>
                  <a:pt x="3636813" y="6049759"/>
                  <a:pt x="3635899" y="6064980"/>
                </a:cubicBezTo>
                <a:lnTo>
                  <a:pt x="3620576" y="6070271"/>
                </a:lnTo>
                <a:lnTo>
                  <a:pt x="3604087" y="6064439"/>
                </a:lnTo>
                <a:cubicBezTo>
                  <a:pt x="3590166" y="6069757"/>
                  <a:pt x="3579308" y="6073243"/>
                  <a:pt x="3568387" y="6069146"/>
                </a:cubicBezTo>
                <a:lnTo>
                  <a:pt x="3503818" y="6089506"/>
                </a:lnTo>
                <a:cubicBezTo>
                  <a:pt x="3510915" y="6100196"/>
                  <a:pt x="3472416" y="6088681"/>
                  <a:pt x="3466246" y="6098777"/>
                </a:cubicBezTo>
                <a:cubicBezTo>
                  <a:pt x="3462890" y="6107015"/>
                  <a:pt x="3450430" y="6105442"/>
                  <a:pt x="3440422" y="6107901"/>
                </a:cubicBezTo>
                <a:cubicBezTo>
                  <a:pt x="3432391" y="6116010"/>
                  <a:pt x="3383132" y="6120663"/>
                  <a:pt x="3366542" y="6118330"/>
                </a:cubicBezTo>
                <a:cubicBezTo>
                  <a:pt x="3311828" y="6124732"/>
                  <a:pt x="3277604" y="6138667"/>
                  <a:pt x="3240669" y="6130264"/>
                </a:cubicBezTo>
                <a:cubicBezTo>
                  <a:pt x="3230661" y="6130422"/>
                  <a:pt x="3222184" y="6131822"/>
                  <a:pt x="3214708" y="6133988"/>
                </a:cubicBezTo>
                <a:lnTo>
                  <a:pt x="3194214" y="6147821"/>
                </a:lnTo>
                <a:lnTo>
                  <a:pt x="3180468" y="6150623"/>
                </a:lnTo>
                <a:lnTo>
                  <a:pt x="3177508" y="6152351"/>
                </a:lnTo>
                <a:cubicBezTo>
                  <a:pt x="3171873" y="6155673"/>
                  <a:pt x="3166158" y="6158806"/>
                  <a:pt x="3159834" y="6161276"/>
                </a:cubicBezTo>
                <a:cubicBezTo>
                  <a:pt x="3135185" y="6159416"/>
                  <a:pt x="3121213" y="6160394"/>
                  <a:pt x="3104835" y="6155927"/>
                </a:cubicBezTo>
                <a:cubicBezTo>
                  <a:pt x="3067805" y="6165414"/>
                  <a:pt x="3078432" y="6141523"/>
                  <a:pt x="3051373" y="6169421"/>
                </a:cubicBezTo>
                <a:cubicBezTo>
                  <a:pt x="2978033" y="6169169"/>
                  <a:pt x="2947947" y="6220998"/>
                  <a:pt x="2877306" y="6208324"/>
                </a:cubicBezTo>
                <a:cubicBezTo>
                  <a:pt x="2821913" y="6217975"/>
                  <a:pt x="2762952" y="6223226"/>
                  <a:pt x="2719018" y="6227333"/>
                </a:cubicBezTo>
                <a:cubicBezTo>
                  <a:pt x="2639811" y="6232636"/>
                  <a:pt x="2504877" y="6234795"/>
                  <a:pt x="2454061" y="6236538"/>
                </a:cubicBezTo>
                <a:cubicBezTo>
                  <a:pt x="2403245" y="6238280"/>
                  <a:pt x="2420126" y="6239079"/>
                  <a:pt x="2414120" y="6237789"/>
                </a:cubicBezTo>
                <a:lnTo>
                  <a:pt x="2384765" y="6235638"/>
                </a:lnTo>
                <a:lnTo>
                  <a:pt x="2365600" y="6233135"/>
                </a:lnTo>
                <a:cubicBezTo>
                  <a:pt x="2356752" y="6235910"/>
                  <a:pt x="2350716" y="6235915"/>
                  <a:pt x="2345941" y="6234695"/>
                </a:cubicBezTo>
                <a:lnTo>
                  <a:pt x="2340941" y="6232305"/>
                </a:lnTo>
                <a:lnTo>
                  <a:pt x="2327235" y="6232519"/>
                </a:lnTo>
                <a:lnTo>
                  <a:pt x="2299646" y="6230633"/>
                </a:lnTo>
                <a:lnTo>
                  <a:pt x="2295035" y="6232443"/>
                </a:lnTo>
                <a:lnTo>
                  <a:pt x="2268728" y="6240177"/>
                </a:lnTo>
                <a:cubicBezTo>
                  <a:pt x="2268628" y="6240521"/>
                  <a:pt x="2254084" y="6233657"/>
                  <a:pt x="2253984" y="6234001"/>
                </a:cubicBezTo>
                <a:cubicBezTo>
                  <a:pt x="2239122" y="6237048"/>
                  <a:pt x="2209108" y="6234931"/>
                  <a:pt x="2191113" y="6240434"/>
                </a:cubicBezTo>
                <a:lnTo>
                  <a:pt x="2146012" y="6259810"/>
                </a:lnTo>
                <a:cubicBezTo>
                  <a:pt x="2145973" y="6259892"/>
                  <a:pt x="2128598" y="6274390"/>
                  <a:pt x="2128560" y="6274472"/>
                </a:cubicBezTo>
                <a:cubicBezTo>
                  <a:pt x="2126838" y="6275117"/>
                  <a:pt x="2124109" y="6275530"/>
                  <a:pt x="2119778" y="6275665"/>
                </a:cubicBezTo>
                <a:lnTo>
                  <a:pt x="2110434" y="6282700"/>
                </a:lnTo>
                <a:lnTo>
                  <a:pt x="2081418" y="6289059"/>
                </a:lnTo>
                <a:lnTo>
                  <a:pt x="2088526" y="6281659"/>
                </a:lnTo>
                <a:cubicBezTo>
                  <a:pt x="2076371" y="6277676"/>
                  <a:pt x="2071903" y="6270803"/>
                  <a:pt x="2059717" y="6292002"/>
                </a:cubicBezTo>
                <a:cubicBezTo>
                  <a:pt x="2032291" y="6286224"/>
                  <a:pt x="2028634" y="6298813"/>
                  <a:pt x="1993045" y="6306390"/>
                </a:cubicBezTo>
                <a:cubicBezTo>
                  <a:pt x="1976971" y="6300063"/>
                  <a:pt x="1965178" y="6303922"/>
                  <a:pt x="1954075" y="6311066"/>
                </a:cubicBezTo>
                <a:cubicBezTo>
                  <a:pt x="1918456" y="6310689"/>
                  <a:pt x="1887456" y="6322102"/>
                  <a:pt x="1848190" y="6327771"/>
                </a:cubicBezTo>
                <a:lnTo>
                  <a:pt x="1737951" y="6344513"/>
                </a:lnTo>
                <a:lnTo>
                  <a:pt x="1696709" y="6346605"/>
                </a:lnTo>
                <a:cubicBezTo>
                  <a:pt x="1692504" y="6346100"/>
                  <a:pt x="1663837" y="6347211"/>
                  <a:pt x="1661872" y="6347587"/>
                </a:cubicBezTo>
                <a:lnTo>
                  <a:pt x="1655864" y="6347808"/>
                </a:lnTo>
                <a:lnTo>
                  <a:pt x="1633028" y="6358060"/>
                </a:lnTo>
                <a:cubicBezTo>
                  <a:pt x="1618899" y="6356602"/>
                  <a:pt x="1619623" y="6369112"/>
                  <a:pt x="1606576" y="6366899"/>
                </a:cubicBezTo>
                <a:lnTo>
                  <a:pt x="1461291" y="6379054"/>
                </a:lnTo>
                <a:lnTo>
                  <a:pt x="1428798" y="6379606"/>
                </a:lnTo>
                <a:cubicBezTo>
                  <a:pt x="1424834" y="6377722"/>
                  <a:pt x="1419064" y="6376842"/>
                  <a:pt x="1409244" y="6378241"/>
                </a:cubicBezTo>
                <a:lnTo>
                  <a:pt x="1406951" y="6379043"/>
                </a:lnTo>
                <a:lnTo>
                  <a:pt x="1391002" y="6374347"/>
                </a:lnTo>
                <a:cubicBezTo>
                  <a:pt x="1385899" y="6372215"/>
                  <a:pt x="1381417" y="6369535"/>
                  <a:pt x="1377852" y="6366097"/>
                </a:cubicBezTo>
                <a:cubicBezTo>
                  <a:pt x="1352108" y="6365458"/>
                  <a:pt x="1267249" y="6359383"/>
                  <a:pt x="1239424" y="6359700"/>
                </a:cubicBezTo>
                <a:cubicBezTo>
                  <a:pt x="1211599" y="6360016"/>
                  <a:pt x="1221978" y="6361392"/>
                  <a:pt x="1208014" y="6357188"/>
                </a:cubicBezTo>
                <a:lnTo>
                  <a:pt x="1152751" y="6345283"/>
                </a:lnTo>
                <a:lnTo>
                  <a:pt x="949771" y="6335308"/>
                </a:lnTo>
                <a:cubicBezTo>
                  <a:pt x="888502" y="6312655"/>
                  <a:pt x="822682" y="6331858"/>
                  <a:pt x="752723" y="6320875"/>
                </a:cubicBezTo>
                <a:cubicBezTo>
                  <a:pt x="697396" y="6317271"/>
                  <a:pt x="686655" y="6275609"/>
                  <a:pt x="665167" y="6275293"/>
                </a:cubicBezTo>
                <a:cubicBezTo>
                  <a:pt x="657908" y="6276764"/>
                  <a:pt x="625159" y="6270979"/>
                  <a:pt x="618141" y="6273378"/>
                </a:cubicBezTo>
                <a:cubicBezTo>
                  <a:pt x="606112" y="6250236"/>
                  <a:pt x="628751" y="6263137"/>
                  <a:pt x="596498" y="6261621"/>
                </a:cubicBezTo>
                <a:cubicBezTo>
                  <a:pt x="598654" y="6267969"/>
                  <a:pt x="583476" y="6241875"/>
                  <a:pt x="568296" y="6259035"/>
                </a:cubicBezTo>
                <a:lnTo>
                  <a:pt x="550874" y="6247808"/>
                </a:lnTo>
                <a:lnTo>
                  <a:pt x="521056" y="6251759"/>
                </a:lnTo>
                <a:cubicBezTo>
                  <a:pt x="512844" y="6252767"/>
                  <a:pt x="496898" y="6238469"/>
                  <a:pt x="487255" y="6237156"/>
                </a:cubicBezTo>
                <a:cubicBezTo>
                  <a:pt x="449168" y="6235869"/>
                  <a:pt x="452372" y="6218847"/>
                  <a:pt x="431825" y="6228675"/>
                </a:cubicBezTo>
                <a:cubicBezTo>
                  <a:pt x="409674" y="6239271"/>
                  <a:pt x="353899" y="6202116"/>
                  <a:pt x="346639" y="6209624"/>
                </a:cubicBezTo>
                <a:cubicBezTo>
                  <a:pt x="335776" y="6218525"/>
                  <a:pt x="269484" y="6176632"/>
                  <a:pt x="271007" y="6188053"/>
                </a:cubicBezTo>
                <a:cubicBezTo>
                  <a:pt x="223668" y="6157668"/>
                  <a:pt x="207158" y="6173403"/>
                  <a:pt x="189996" y="6162482"/>
                </a:cubicBezTo>
                <a:cubicBezTo>
                  <a:pt x="167941" y="6147838"/>
                  <a:pt x="134526" y="6155297"/>
                  <a:pt x="121342" y="6139836"/>
                </a:cubicBezTo>
                <a:cubicBezTo>
                  <a:pt x="108158" y="6124375"/>
                  <a:pt x="113782" y="6146084"/>
                  <a:pt x="90669" y="6116573"/>
                </a:cubicBezTo>
                <a:cubicBezTo>
                  <a:pt x="76705" y="6097951"/>
                  <a:pt x="64226" y="6077165"/>
                  <a:pt x="49115" y="6053333"/>
                </a:cubicBezTo>
                <a:cubicBezTo>
                  <a:pt x="34004" y="6029501"/>
                  <a:pt x="12038" y="6070748"/>
                  <a:pt x="0" y="6024041"/>
                </a:cubicBezTo>
                <a:close/>
              </a:path>
            </a:pathLst>
          </a:custGeom>
        </p:spPr>
      </p:pic>
      <p:pic>
        <p:nvPicPr>
          <p:cNvPr id="9" name="תמונה 8">
            <a:extLst>
              <a:ext uri="{FF2B5EF4-FFF2-40B4-BE49-F238E27FC236}">
                <a16:creationId xmlns:a16="http://schemas.microsoft.com/office/drawing/2014/main" id="{16047969-2A9B-4E02-8920-C55D71798DBA}"/>
              </a:ext>
            </a:extLst>
          </p:cNvPr>
          <p:cNvPicPr>
            <a:picLocks noChangeAspect="1"/>
          </p:cNvPicPr>
          <p:nvPr/>
        </p:nvPicPr>
        <p:blipFill>
          <a:blip r:embed="rId3"/>
          <a:stretch>
            <a:fillRect/>
          </a:stretch>
        </p:blipFill>
        <p:spPr>
          <a:xfrm>
            <a:off x="341273" y="3902329"/>
            <a:ext cx="2365453" cy="2036240"/>
          </a:xfrm>
          <a:prstGeom prst="rect">
            <a:avLst/>
          </a:prstGeom>
        </p:spPr>
      </p:pic>
      <p:sp>
        <p:nvSpPr>
          <p:cNvPr id="11" name="תיבת טקסט 10">
            <a:extLst>
              <a:ext uri="{FF2B5EF4-FFF2-40B4-BE49-F238E27FC236}">
                <a16:creationId xmlns:a16="http://schemas.microsoft.com/office/drawing/2014/main" id="{8C702651-752F-435C-8D6E-2EA9E4A4DFAC}"/>
              </a:ext>
            </a:extLst>
          </p:cNvPr>
          <p:cNvSpPr txBox="1"/>
          <p:nvPr/>
        </p:nvSpPr>
        <p:spPr>
          <a:xfrm>
            <a:off x="5293311" y="4920449"/>
            <a:ext cx="6822488" cy="1176091"/>
          </a:xfrm>
          <a:prstGeom prst="rect">
            <a:avLst/>
          </a:prstGeom>
          <a:noFill/>
        </p:spPr>
        <p:txBody>
          <a:bodyPr wrap="square">
            <a:spAutoFit/>
          </a:bodyPr>
          <a:lstStyle/>
          <a:p>
            <a:pPr marL="0" marR="0" lvl="0" indent="0" algn="ctr" defTabSz="914400" rtl="1"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he-IL" sz="3600" b="1" i="0" u="none" strike="noStrike" kern="1800" cap="none" spc="300" normalizeH="0" baseline="0" noProof="0" dirty="0">
                <a:ln>
                  <a:noFill/>
                </a:ln>
                <a:solidFill>
                  <a:srgbClr val="E7E6E6"/>
                </a:solidFill>
                <a:effectLst/>
                <a:uLnTx/>
                <a:uFillTx/>
                <a:latin typeface="Gisha" panose="020B0502040204020203" pitchFamily="34" charset="-79"/>
                <a:ea typeface="+mn-ea"/>
                <a:cs typeface="Gisha" panose="020B0502040204020203" pitchFamily="34" charset="-79"/>
              </a:rPr>
              <a:t>עו"ד אברהם ללום</a:t>
            </a:r>
          </a:p>
          <a:p>
            <a:pPr marL="0" marR="0" lvl="0" indent="0" algn="ctr" defTabSz="914400" rtl="1" eaLnBrk="1" fontAlgn="auto" latinLnBrk="0" hangingPunct="1">
              <a:lnSpc>
                <a:spcPct val="90000"/>
              </a:lnSpc>
              <a:spcBef>
                <a:spcPct val="20000"/>
              </a:spcBef>
              <a:spcAft>
                <a:spcPts val="0"/>
              </a:spcAft>
              <a:buClrTx/>
              <a:buSzTx/>
              <a:buFont typeface="Arial" panose="020B0604020202020204" pitchFamily="34" charset="0"/>
              <a:buNone/>
              <a:tabLst/>
              <a:defRPr/>
            </a:pPr>
            <a:r>
              <a:rPr kumimoji="0" lang="he-IL" sz="1000" b="1" i="0" u="none" strike="noStrike" kern="1800" cap="none" spc="300" normalizeH="0" baseline="0" noProof="0" dirty="0">
                <a:ln>
                  <a:noFill/>
                </a:ln>
                <a:solidFill>
                  <a:srgbClr val="E7E6E6"/>
                </a:solidFill>
                <a:effectLst/>
                <a:uLnTx/>
                <a:uFillTx/>
                <a:latin typeface="Gisha" panose="020B0502040204020203" pitchFamily="34" charset="-79"/>
                <a:ea typeface="+mn-ea"/>
                <a:cs typeface="Gisha" panose="020B0502040204020203" pitchFamily="34" charset="-79"/>
              </a:rPr>
              <a:t>מבוסס על הספר מורה דרך בהתחדשות עירונית </a:t>
            </a:r>
          </a:p>
          <a:p>
            <a:pPr marL="0" marR="0" lvl="0" indent="0" algn="ctr" defTabSz="914400" rtl="1"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2500" b="1" i="0" u="none" strike="noStrike" kern="1800" cap="none" spc="300" normalizeH="0" baseline="0" noProof="0" dirty="0">
              <a:ln>
                <a:noFill/>
              </a:ln>
              <a:solidFill>
                <a:srgbClr val="E7E6E6"/>
              </a:solidFill>
              <a:effectLst/>
              <a:uLnTx/>
              <a:uFillTx/>
              <a:latin typeface="Gisha" panose="020B0502040204020203" pitchFamily="34" charset="-79"/>
              <a:ea typeface="+mn-ea"/>
              <a:cs typeface="Gisha" panose="020B0502040204020203" pitchFamily="34" charset="-79"/>
            </a:endParaRPr>
          </a:p>
        </p:txBody>
      </p:sp>
      <p:sp>
        <p:nvSpPr>
          <p:cNvPr id="13" name="תיבת טקסט 12">
            <a:extLst>
              <a:ext uri="{FF2B5EF4-FFF2-40B4-BE49-F238E27FC236}">
                <a16:creationId xmlns:a16="http://schemas.microsoft.com/office/drawing/2014/main" id="{F8D32594-EA85-465A-B7D9-A3D1D3CB055F}"/>
              </a:ext>
            </a:extLst>
          </p:cNvPr>
          <p:cNvSpPr txBox="1"/>
          <p:nvPr/>
        </p:nvSpPr>
        <p:spPr>
          <a:xfrm>
            <a:off x="1724111" y="1558552"/>
            <a:ext cx="6822488" cy="1055674"/>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he-IL" sz="3200" b="1" i="0" u="none" strike="noStrike" kern="1200" cap="none" spc="300" normalizeH="0" baseline="0" noProof="0" dirty="0">
                <a:ln>
                  <a:noFill/>
                </a:ln>
                <a:solidFill>
                  <a:srgbClr val="E7E6E6"/>
                </a:solidFill>
                <a:effectLst/>
                <a:uLnTx/>
                <a:uFillTx/>
                <a:latin typeface="Gisha" panose="020B0502040204020203" pitchFamily="34" charset="-79"/>
                <a:ea typeface="+mn-ea"/>
                <a:cs typeface="Gisha" panose="020B0502040204020203" pitchFamily="34" charset="-79"/>
              </a:rPr>
              <a:t> התחדשות עירונית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he-IL" sz="3200" b="1" i="0" u="none" strike="noStrike" kern="1200" cap="none" spc="300" normalizeH="0" baseline="0" noProof="0" dirty="0">
                <a:ln>
                  <a:noFill/>
                </a:ln>
                <a:solidFill>
                  <a:srgbClr val="E7E6E6"/>
                </a:solidFill>
                <a:effectLst/>
                <a:uLnTx/>
                <a:uFillTx/>
                <a:latin typeface="Gisha" panose="020B0502040204020203" pitchFamily="34" charset="-79"/>
                <a:ea typeface="+mn-ea"/>
                <a:cs typeface="Gisha" panose="020B0502040204020203" pitchFamily="34" charset="-79"/>
              </a:rPr>
              <a:t> פינוי בינוי ותמ"א 38</a:t>
            </a:r>
            <a:endParaRPr kumimoji="0" lang="en-US" sz="2500" b="1" i="0" u="none" strike="noStrike" kern="1200" cap="none" spc="300" normalizeH="0" baseline="0" noProof="0" dirty="0">
              <a:ln>
                <a:noFill/>
              </a:ln>
              <a:solidFill>
                <a:srgbClr val="E7E6E6"/>
              </a:solidFill>
              <a:effectLst/>
              <a:uLnTx/>
              <a:uFillTx/>
              <a:latin typeface="Gisha" panose="020B0502040204020203" pitchFamily="34" charset="-79"/>
              <a:ea typeface="+mn-ea"/>
              <a:cs typeface="Gisha" panose="020B0502040204020203" pitchFamily="34" charset="-79"/>
            </a:endParaRPr>
          </a:p>
        </p:txBody>
      </p:sp>
    </p:spTree>
    <p:extLst>
      <p:ext uri="{BB962C8B-B14F-4D97-AF65-F5344CB8AC3E}">
        <p14:creationId xmlns:p14="http://schemas.microsoft.com/office/powerpoint/2010/main" val="339020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726432" y="1741337"/>
            <a:ext cx="6739136" cy="2387918"/>
          </a:xfrm>
        </p:spPr>
        <p:txBody>
          <a:bodyPr anchor="b">
            <a:normAutofit/>
          </a:bodyPr>
          <a:lstStyle/>
          <a:p>
            <a:r>
              <a:rPr lang="he-IL" b="1" dirty="0">
                <a:solidFill>
                  <a:srgbClr val="FFFFFF"/>
                </a:solidFill>
                <a:latin typeface="Gisha" panose="020B0502040204020203" pitchFamily="34" charset="-79"/>
                <a:cs typeface="Gisha" panose="020B0502040204020203" pitchFamily="34" charset="-79"/>
              </a:rPr>
              <a:t>פרק 6</a:t>
            </a:r>
            <a:r>
              <a:rPr lang="he-IL" sz="6600" b="1" dirty="0">
                <a:solidFill>
                  <a:srgbClr val="FFFFFF"/>
                </a:solidFill>
                <a:latin typeface="Gisha" panose="020B0502040204020203" pitchFamily="34" charset="-79"/>
                <a:cs typeface="Gisha" panose="020B0502040204020203" pitchFamily="34" charset="-79"/>
              </a:rPr>
              <a:t> </a:t>
            </a:r>
            <a:br>
              <a:rPr lang="he-IL" sz="6600" b="1" dirty="0">
                <a:solidFill>
                  <a:srgbClr val="FFFFFF"/>
                </a:solidFill>
                <a:latin typeface="Gisha" panose="020B0502040204020203" pitchFamily="34" charset="-79"/>
                <a:cs typeface="Gisha" panose="020B0502040204020203" pitchFamily="34" charset="-79"/>
              </a:rPr>
            </a:br>
            <a:r>
              <a:rPr lang="he-IL" sz="2800" b="1" dirty="0">
                <a:solidFill>
                  <a:srgbClr val="FFFFFF"/>
                </a:solidFill>
                <a:latin typeface="Gisha" panose="020B0502040204020203" pitchFamily="34" charset="-79"/>
                <a:cs typeface="Gisha" panose="020B0502040204020203" pitchFamily="34" charset="-79"/>
              </a:rPr>
              <a:t>מנגנונים מיוחדים</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737917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BEAFC1-F216-4C16-AD17-83C2AF1D7D94}"/>
              </a:ext>
            </a:extLst>
          </p:cNvPr>
          <p:cNvSpPr>
            <a:spLocks noGrp="1"/>
          </p:cNvSpPr>
          <p:nvPr>
            <p:ph type="title"/>
          </p:nvPr>
        </p:nvSpPr>
        <p:spPr>
          <a:xfrm>
            <a:off x="186046" y="308573"/>
            <a:ext cx="10322563" cy="1325563"/>
          </a:xfrm>
        </p:spPr>
        <p:txBody>
          <a:bodyPr/>
          <a:lstStyle/>
          <a:p>
            <a:r>
              <a:rPr lang="en-US" b="1" dirty="0">
                <a:latin typeface="Gisha" panose="020B0502040204020203" pitchFamily="34" charset="-79"/>
                <a:cs typeface="Gisha" panose="020B0502040204020203" pitchFamily="34" charset="-79"/>
              </a:rPr>
              <a:t> </a:t>
            </a:r>
            <a:r>
              <a:rPr lang="he-IL" b="1" dirty="0">
                <a:latin typeface="Gisha" panose="020B0502040204020203" pitchFamily="34" charset="-79"/>
                <a:cs typeface="Gisha" panose="020B0502040204020203" pitchFamily="34" charset="-79"/>
              </a:rPr>
              <a:t>מתן מענה לאוכלוסיות מיוחדות</a:t>
            </a:r>
          </a:p>
        </p:txBody>
      </p:sp>
      <p:sp>
        <p:nvSpPr>
          <p:cNvPr id="3" name="מציין מיקום תוכן 2">
            <a:extLst>
              <a:ext uri="{FF2B5EF4-FFF2-40B4-BE49-F238E27FC236}">
                <a16:creationId xmlns:a16="http://schemas.microsoft.com/office/drawing/2014/main" id="{BB27CF53-4655-42FD-9E64-9B4368D880BF}"/>
              </a:ext>
            </a:extLst>
          </p:cNvPr>
          <p:cNvSpPr>
            <a:spLocks noGrp="1"/>
          </p:cNvSpPr>
          <p:nvPr>
            <p:ph idx="1"/>
          </p:nvPr>
        </p:nvSpPr>
        <p:spPr>
          <a:xfrm>
            <a:off x="5388503" y="5320147"/>
            <a:ext cx="2454532" cy="2939617"/>
          </a:xfrm>
        </p:spPr>
        <p:txBody>
          <a:bodyPr/>
          <a:lstStyle/>
          <a:p>
            <a:endParaRPr lang="he-IL" dirty="0"/>
          </a:p>
          <a:p>
            <a:endParaRPr lang="he-IL" dirty="0"/>
          </a:p>
          <a:p>
            <a:endParaRPr lang="he-IL" dirty="0"/>
          </a:p>
          <a:p>
            <a:endParaRPr lang="he-IL" dirty="0"/>
          </a:p>
          <a:p>
            <a:endParaRPr lang="he-IL" dirty="0"/>
          </a:p>
        </p:txBody>
      </p:sp>
      <p:pic>
        <p:nvPicPr>
          <p:cNvPr id="4" name="תמונה 3">
            <a:extLst>
              <a:ext uri="{FF2B5EF4-FFF2-40B4-BE49-F238E27FC236}">
                <a16:creationId xmlns:a16="http://schemas.microsoft.com/office/drawing/2014/main" id="{7CF71C44-8361-45F6-A375-5479A4752DD7}"/>
              </a:ext>
            </a:extLst>
          </p:cNvPr>
          <p:cNvPicPr>
            <a:picLocks noChangeAspect="1"/>
          </p:cNvPicPr>
          <p:nvPr/>
        </p:nvPicPr>
        <p:blipFill>
          <a:blip r:embed="rId2"/>
          <a:stretch>
            <a:fillRect/>
          </a:stretch>
        </p:blipFill>
        <p:spPr>
          <a:xfrm>
            <a:off x="10668000" y="125519"/>
            <a:ext cx="1337954" cy="1127081"/>
          </a:xfrm>
          <a:prstGeom prst="rect">
            <a:avLst/>
          </a:prstGeom>
        </p:spPr>
      </p:pic>
      <p:pic>
        <p:nvPicPr>
          <p:cNvPr id="2050" name="Picture 2" descr="פוסט התייעצות , אינטרנט לסבא וסבתא שלי, קשישים סיעודיים">
            <a:extLst>
              <a:ext uri="{FF2B5EF4-FFF2-40B4-BE49-F238E27FC236}">
                <a16:creationId xmlns:a16="http://schemas.microsoft.com/office/drawing/2014/main" id="{EC3F1415-0D2E-47D9-B6C3-C5CC53651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3914" y="5216227"/>
            <a:ext cx="1765245" cy="1484247"/>
          </a:xfrm>
          <a:prstGeom prst="rect">
            <a:avLst/>
          </a:prstGeom>
          <a:noFill/>
          <a:extLst>
            <a:ext uri="{909E8E84-426E-40DD-AFC4-6F175D3DCCD1}">
              <a14:hiddenFill xmlns:a14="http://schemas.microsoft.com/office/drawing/2010/main">
                <a:solidFill>
                  <a:srgbClr val="FFFFFF"/>
                </a:solidFill>
              </a14:hiddenFill>
            </a:ext>
          </a:extLst>
        </p:spPr>
      </p:pic>
      <p:sp>
        <p:nvSpPr>
          <p:cNvPr id="5" name="תיבת טקסט 4">
            <a:extLst>
              <a:ext uri="{FF2B5EF4-FFF2-40B4-BE49-F238E27FC236}">
                <a16:creationId xmlns:a16="http://schemas.microsoft.com/office/drawing/2014/main" id="{7FB46CB1-B2D6-4994-977D-45BF35CD17C5}"/>
              </a:ext>
            </a:extLst>
          </p:cNvPr>
          <p:cNvSpPr txBox="1"/>
          <p:nvPr/>
        </p:nvSpPr>
        <p:spPr>
          <a:xfrm>
            <a:off x="405442" y="1506022"/>
            <a:ext cx="10262558" cy="646331"/>
          </a:xfrm>
          <a:prstGeom prst="rect">
            <a:avLst/>
          </a:prstGeom>
          <a:noFill/>
        </p:spPr>
        <p:txBody>
          <a:bodyPr wrap="square" rtlCol="1">
            <a:spAutoFit/>
          </a:bodyPr>
          <a:lstStyle/>
          <a:p>
            <a:r>
              <a:rPr lang="he-IL" dirty="0">
                <a:latin typeface="Gisha" panose="020B0502040204020203" pitchFamily="34" charset="-79"/>
                <a:cs typeface="Gisha" panose="020B0502040204020203" pitchFamily="34" charset="-79"/>
              </a:rPr>
              <a:t>בשל מורכבות הפרויקטים ופרקי הזמן הממושכים החוק מאפשר ליזם להציע לקשישים ולבעלי מוגבלויות חלופות תמורה:</a:t>
            </a:r>
          </a:p>
        </p:txBody>
      </p:sp>
      <p:sp>
        <p:nvSpPr>
          <p:cNvPr id="12" name="תיבת טקסט 11">
            <a:extLst>
              <a:ext uri="{FF2B5EF4-FFF2-40B4-BE49-F238E27FC236}">
                <a16:creationId xmlns:a16="http://schemas.microsoft.com/office/drawing/2014/main" id="{BCE8BCB6-4E66-49BE-8700-0E7A7E179898}"/>
              </a:ext>
            </a:extLst>
          </p:cNvPr>
          <p:cNvSpPr txBox="1"/>
          <p:nvPr/>
        </p:nvSpPr>
        <p:spPr>
          <a:xfrm>
            <a:off x="848308" y="1997669"/>
            <a:ext cx="10628852" cy="923330"/>
          </a:xfrm>
          <a:prstGeom prst="rect">
            <a:avLst/>
          </a:prstGeom>
          <a:noFill/>
        </p:spPr>
        <p:txBody>
          <a:bodyPr wrap="square" rtlCol="1">
            <a:spAutoFit/>
          </a:bodyPr>
          <a:lstStyle/>
          <a:p>
            <a:r>
              <a:rPr lang="he-IL" dirty="0">
                <a:latin typeface="Gisha" panose="020B0502040204020203" pitchFamily="34" charset="-79"/>
                <a:cs typeface="Gisha" panose="020B0502040204020203" pitchFamily="34" charset="-79"/>
              </a:rPr>
              <a:t>            </a:t>
            </a:r>
            <a:r>
              <a:rPr lang="he-IL" b="1" u="sng" dirty="0">
                <a:latin typeface="Gisha" panose="020B0502040204020203" pitchFamily="34" charset="-79"/>
                <a:cs typeface="Gisha" panose="020B0502040204020203" pitchFamily="34" charset="-79"/>
              </a:rPr>
              <a:t>קשישים:</a:t>
            </a:r>
            <a:r>
              <a:rPr lang="he-IL" dirty="0">
                <a:latin typeface="Gisha" panose="020B0502040204020203" pitchFamily="34" charset="-79"/>
                <a:cs typeface="Gisha" panose="020B0502040204020203" pitchFamily="34" charset="-79"/>
              </a:rPr>
              <a:t> מגורים בדירה במשך</a:t>
            </a:r>
            <a:r>
              <a:rPr lang="he-IL" b="1" u="sng" dirty="0">
                <a:latin typeface="Gisha" panose="020B0502040204020203" pitchFamily="34" charset="-79"/>
                <a:cs typeface="Gisha" panose="020B0502040204020203" pitchFamily="34" charset="-79"/>
              </a:rPr>
              <a:t> שנתיים </a:t>
            </a:r>
            <a:r>
              <a:rPr lang="he-IL" dirty="0">
                <a:latin typeface="Gisha" panose="020B0502040204020203" pitchFamily="34" charset="-79"/>
                <a:cs typeface="Gisha" panose="020B0502040204020203" pitchFamily="34" charset="-79"/>
              </a:rPr>
              <a:t>לפחות + בגיל </a:t>
            </a:r>
            <a:r>
              <a:rPr lang="he-IL" b="1" u="sng" dirty="0">
                <a:latin typeface="Gisha" panose="020B0502040204020203" pitchFamily="34" charset="-79"/>
                <a:cs typeface="Gisha" panose="020B0502040204020203" pitchFamily="34" charset="-79"/>
              </a:rPr>
              <a:t>75</a:t>
            </a:r>
            <a:r>
              <a:rPr lang="he-IL" dirty="0">
                <a:latin typeface="Gisha" panose="020B0502040204020203" pitchFamily="34" charset="-79"/>
                <a:cs typeface="Gisha" panose="020B0502040204020203" pitchFamily="34" charset="-79"/>
              </a:rPr>
              <a:t> עד מועד חתימת בעל הדירה הראשון על ההסכם </a:t>
            </a:r>
          </a:p>
          <a:p>
            <a:r>
              <a:rPr lang="he-IL" dirty="0">
                <a:latin typeface="Gisha" panose="020B0502040204020203" pitchFamily="34" charset="-79"/>
                <a:cs typeface="Gisha" panose="020B0502040204020203" pitchFamily="34" charset="-79"/>
              </a:rPr>
              <a:t>                                                  היזם יציע לפי בחירתו </a:t>
            </a:r>
            <a:r>
              <a:rPr lang="he-IL" b="1" u="sng" dirty="0">
                <a:latin typeface="Gisha" panose="020B0502040204020203" pitchFamily="34" charset="-79"/>
                <a:cs typeface="Gisha" panose="020B0502040204020203" pitchFamily="34" charset="-79"/>
              </a:rPr>
              <a:t>אחת</a:t>
            </a:r>
            <a:r>
              <a:rPr lang="he-IL" dirty="0">
                <a:latin typeface="Gisha" panose="020B0502040204020203" pitchFamily="34" charset="-79"/>
                <a:cs typeface="Gisha" panose="020B0502040204020203" pitchFamily="34" charset="-79"/>
              </a:rPr>
              <a:t> מהאפשרויות: </a:t>
            </a:r>
          </a:p>
          <a:p>
            <a:endParaRPr lang="he-IL" dirty="0"/>
          </a:p>
        </p:txBody>
      </p:sp>
      <p:graphicFrame>
        <p:nvGraphicFramePr>
          <p:cNvPr id="13" name="דיאגרמה 12">
            <a:extLst>
              <a:ext uri="{FF2B5EF4-FFF2-40B4-BE49-F238E27FC236}">
                <a16:creationId xmlns:a16="http://schemas.microsoft.com/office/drawing/2014/main" id="{686C6D2E-1BFC-4B07-8D1F-2F8B90FCE1AB}"/>
              </a:ext>
            </a:extLst>
          </p:cNvPr>
          <p:cNvGraphicFramePr/>
          <p:nvPr>
            <p:extLst>
              <p:ext uri="{D42A27DB-BD31-4B8C-83A1-F6EECF244321}">
                <p14:modId xmlns:p14="http://schemas.microsoft.com/office/powerpoint/2010/main" val="908877971"/>
              </p:ext>
            </p:extLst>
          </p:nvPr>
        </p:nvGraphicFramePr>
        <p:xfrm>
          <a:off x="2702275" y="1923404"/>
          <a:ext cx="7038364" cy="2730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תיבת טקסט 13">
            <a:extLst>
              <a:ext uri="{FF2B5EF4-FFF2-40B4-BE49-F238E27FC236}">
                <a16:creationId xmlns:a16="http://schemas.microsoft.com/office/drawing/2014/main" id="{845F30D0-AED9-41FB-AB58-63DFAB362818}"/>
              </a:ext>
            </a:extLst>
          </p:cNvPr>
          <p:cNvSpPr txBox="1"/>
          <p:nvPr/>
        </p:nvSpPr>
        <p:spPr>
          <a:xfrm>
            <a:off x="1750480" y="3916278"/>
            <a:ext cx="8691040" cy="3139321"/>
          </a:xfrm>
          <a:prstGeom prst="rect">
            <a:avLst/>
          </a:prstGeom>
          <a:noFill/>
        </p:spPr>
        <p:txBody>
          <a:bodyPr wrap="square" rtlCol="1">
            <a:spAutoFit/>
          </a:bodyPr>
          <a:lstStyle/>
          <a:p>
            <a:r>
              <a:rPr lang="he-IL" dirty="0">
                <a:latin typeface="Gisha" panose="020B0502040204020203" pitchFamily="34" charset="-79"/>
                <a:cs typeface="Gisha" panose="020B0502040204020203" pitchFamily="34" charset="-79"/>
              </a:rPr>
              <a:t>אם בעל הדירה בן </a:t>
            </a:r>
            <a:r>
              <a:rPr lang="he-IL" b="1" dirty="0">
                <a:latin typeface="Gisha" panose="020B0502040204020203" pitchFamily="34" charset="-79"/>
                <a:cs typeface="Gisha" panose="020B0502040204020203" pitchFamily="34" charset="-79"/>
              </a:rPr>
              <a:t>80 ומעלה </a:t>
            </a:r>
            <a:r>
              <a:rPr lang="he-IL" dirty="0">
                <a:latin typeface="Gisha" panose="020B0502040204020203" pitchFamily="34" charset="-79"/>
                <a:cs typeface="Gisha" panose="020B0502040204020203" pitchFamily="34" charset="-79"/>
              </a:rPr>
              <a:t>במועד החתימה על ההסכם עם בעל הדירה הראשון יציע </a:t>
            </a:r>
            <a:r>
              <a:rPr lang="he-IL" b="1" u="sng" dirty="0">
                <a:latin typeface="Gisha" panose="020B0502040204020203" pitchFamily="34" charset="-79"/>
                <a:cs typeface="Gisha" panose="020B0502040204020203" pitchFamily="34" charset="-79"/>
              </a:rPr>
              <a:t>בנוסף</a:t>
            </a:r>
            <a:r>
              <a:rPr lang="he-IL" dirty="0">
                <a:latin typeface="Gisha" panose="020B0502040204020203" pitchFamily="34" charset="-79"/>
                <a:cs typeface="Gisha" panose="020B0502040204020203" pitchFamily="34" charset="-79"/>
              </a:rPr>
              <a:t> </a:t>
            </a:r>
            <a:r>
              <a:rPr lang="he-IL" b="1" u="sng" dirty="0">
                <a:latin typeface="Gisha" panose="020B0502040204020203" pitchFamily="34" charset="-79"/>
                <a:cs typeface="Gisha" panose="020B0502040204020203" pitchFamily="34" charset="-79"/>
              </a:rPr>
              <a:t>אחת</a:t>
            </a:r>
            <a:r>
              <a:rPr lang="he-IL" b="1" dirty="0">
                <a:latin typeface="Gisha" panose="020B0502040204020203" pitchFamily="34" charset="-79"/>
                <a:cs typeface="Gisha" panose="020B0502040204020203" pitchFamily="34" charset="-79"/>
              </a:rPr>
              <a:t> </a:t>
            </a:r>
            <a:r>
              <a:rPr lang="he-IL" dirty="0">
                <a:latin typeface="Gisha" panose="020B0502040204020203" pitchFamily="34" charset="-79"/>
                <a:cs typeface="Gisha" panose="020B0502040204020203" pitchFamily="34" charset="-79"/>
              </a:rPr>
              <a:t>מאלה:</a:t>
            </a:r>
          </a:p>
          <a:p>
            <a:pPr marL="342900" indent="-342900">
              <a:buFont typeface="+mj-lt"/>
              <a:buAutoNum type="arabicPeriod"/>
            </a:pPr>
            <a:r>
              <a:rPr lang="he-IL" dirty="0">
                <a:latin typeface="Gisha" panose="020B0502040204020203" pitchFamily="34" charset="-79"/>
                <a:cs typeface="Gisha" panose="020B0502040204020203" pitchFamily="34" charset="-79"/>
              </a:rPr>
              <a:t>מעבר לדיור מוגן וקבלת יתרת התשלום במזומן.</a:t>
            </a:r>
          </a:p>
          <a:p>
            <a:pPr marL="342900" indent="-342900">
              <a:buFont typeface="+mj-lt"/>
              <a:buAutoNum type="arabicPeriod"/>
            </a:pPr>
            <a:r>
              <a:rPr lang="he-IL" dirty="0">
                <a:latin typeface="Gisha" panose="020B0502040204020203" pitchFamily="34" charset="-79"/>
                <a:cs typeface="Gisha" panose="020B0502040204020203" pitchFamily="34" charset="-79"/>
              </a:rPr>
              <a:t>היזם ירכוש דירה חלופית בשווי דירת התמורה עבור הקשיש. </a:t>
            </a:r>
          </a:p>
          <a:p>
            <a:pPr marL="342900" indent="-342900">
              <a:buFont typeface="+mj-lt"/>
              <a:buAutoNum type="arabicPeriod"/>
            </a:pPr>
            <a:r>
              <a:rPr lang="he-IL" dirty="0">
                <a:latin typeface="Gisha" panose="020B0502040204020203" pitchFamily="34" charset="-79"/>
                <a:cs typeface="Gisha" panose="020B0502040204020203" pitchFamily="34" charset="-79"/>
              </a:rPr>
              <a:t>קבלת שווי דירת התמורה במזומן לשם רכישת דירה חלופית ע"י הקשיש (לא יאוחר ממועד הפינוי)</a:t>
            </a:r>
          </a:p>
          <a:p>
            <a:r>
              <a:rPr lang="he-IL" b="1" u="sng" dirty="0">
                <a:latin typeface="Gisha" panose="020B0502040204020203" pitchFamily="34" charset="-79"/>
                <a:cs typeface="Gisha" panose="020B0502040204020203" pitchFamily="34" charset="-79"/>
              </a:rPr>
              <a:t>בעלי מוגבלויות:</a:t>
            </a:r>
          </a:p>
          <a:p>
            <a:pPr marL="342900" indent="-342900">
              <a:buAutoNum type="arabicPeriod"/>
            </a:pPr>
            <a:r>
              <a:rPr lang="he-IL" dirty="0">
                <a:latin typeface="Gisha" panose="020B0502040204020203" pitchFamily="34" charset="-79"/>
                <a:cs typeface="Gisha" panose="020B0502040204020203" pitchFamily="34" charset="-79"/>
              </a:rPr>
              <a:t>היזם מחויב דירה מותאמת לצרכיו בן בתקופת הבנייה והן בדירה החדשה</a:t>
            </a:r>
          </a:p>
          <a:p>
            <a:pPr marL="342900" indent="-342900">
              <a:buAutoNum type="arabicPeriod"/>
            </a:pPr>
            <a:r>
              <a:rPr lang="he-IL" dirty="0">
                <a:latin typeface="Gisha" panose="020B0502040204020203" pitchFamily="34" charset="-79"/>
                <a:cs typeface="Gisha" panose="020B0502040204020203" pitchFamily="34" charset="-79"/>
              </a:rPr>
              <a:t>סיוע בהוצאות אריזה ובאיתור דירה חלופית (תקף גם לקשיש)</a:t>
            </a:r>
          </a:p>
          <a:p>
            <a:endParaRPr lang="he-IL" dirty="0"/>
          </a:p>
          <a:p>
            <a:endParaRPr lang="he-IL" dirty="0"/>
          </a:p>
        </p:txBody>
      </p:sp>
      <p:pic>
        <p:nvPicPr>
          <p:cNvPr id="18" name="Picture 2" descr="או, נכות, ילדה, כיסא גלגלים, נכה, שמח, ציור היתולי, אופי, בן אדם, צעיר,  לשבת, טוב, בריאות נקבה, אבל, פגיעה. ילדה, כיסא גלגלים | CanStock">
            <a:extLst>
              <a:ext uri="{FF2B5EF4-FFF2-40B4-BE49-F238E27FC236}">
                <a16:creationId xmlns:a16="http://schemas.microsoft.com/office/drawing/2014/main" id="{C33CE987-3A1A-4E8B-A281-30756B4B21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075339"/>
            <a:ext cx="1696617" cy="1766024"/>
          </a:xfrm>
          <a:prstGeom prst="rect">
            <a:avLst/>
          </a:prstGeom>
          <a:noFill/>
          <a:extLst>
            <a:ext uri="{909E8E84-426E-40DD-AFC4-6F175D3DCCD1}">
              <a14:hiddenFill xmlns:a14="http://schemas.microsoft.com/office/drawing/2010/main">
                <a:solidFill>
                  <a:srgbClr val="FFFFFF"/>
                </a:solidFill>
              </a14:hiddenFill>
            </a:ext>
          </a:extLst>
        </p:spPr>
      </p:pic>
      <p:pic>
        <p:nvPicPr>
          <p:cNvPr id="9" name="גרפיקה 8" descr="תג מעקב עם מילוי מלא">
            <a:extLst>
              <a:ext uri="{FF2B5EF4-FFF2-40B4-BE49-F238E27FC236}">
                <a16:creationId xmlns:a16="http://schemas.microsoft.com/office/drawing/2014/main" id="{0F5647BA-3AB6-409F-8F34-4A859ECB793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4088" y="3721920"/>
            <a:ext cx="914400" cy="835202"/>
          </a:xfrm>
          <a:prstGeom prst="rect">
            <a:avLst/>
          </a:prstGeom>
        </p:spPr>
      </p:pic>
      <p:cxnSp>
        <p:nvCxnSpPr>
          <p:cNvPr id="11" name="מחבר ישר 10">
            <a:extLst>
              <a:ext uri="{FF2B5EF4-FFF2-40B4-BE49-F238E27FC236}">
                <a16:creationId xmlns:a16="http://schemas.microsoft.com/office/drawing/2014/main" id="{43ABE1EE-FFD6-48AE-83BE-A54DADE61053}"/>
              </a:ext>
            </a:extLst>
          </p:cNvPr>
          <p:cNvCxnSpPr/>
          <p:nvPr/>
        </p:nvCxnSpPr>
        <p:spPr>
          <a:xfrm>
            <a:off x="5662569" y="2718033"/>
            <a:ext cx="1178630" cy="1128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983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p:cNvSpPr>
            <a:spLocks noGrp="1"/>
          </p:cNvSpPr>
          <p:nvPr>
            <p:ph type="title"/>
          </p:nvPr>
        </p:nvSpPr>
        <p:spPr>
          <a:xfrm>
            <a:off x="1371599" y="294538"/>
            <a:ext cx="9296397" cy="1033669"/>
          </a:xfrm>
        </p:spPr>
        <p:txBody>
          <a:bodyPr>
            <a:normAutofit/>
          </a:bodyPr>
          <a:lstStyle/>
          <a:p>
            <a:br>
              <a:rPr lang="he-IL" sz="3400" b="1" dirty="0">
                <a:solidFill>
                  <a:srgbClr val="FFFFFF"/>
                </a:solidFill>
              </a:rPr>
            </a:br>
            <a:r>
              <a:rPr lang="he-IL" sz="3400" b="1" dirty="0">
                <a:solidFill>
                  <a:srgbClr val="FFFFFF"/>
                </a:solidFill>
              </a:rPr>
              <a:t>  </a:t>
            </a:r>
            <a:r>
              <a:rPr lang="he-IL" sz="3400" b="1" dirty="0">
                <a:solidFill>
                  <a:srgbClr val="FFFFFF"/>
                </a:solidFill>
                <a:latin typeface="Gisha" panose="020B0502040204020203" pitchFamily="34" charset="-79"/>
                <a:cs typeface="Gisha" panose="020B0502040204020203" pitchFamily="34" charset="-79"/>
              </a:rPr>
              <a:t>הטבות לבעלים המוגדרים כקשישים בפינוי בינוי</a:t>
            </a:r>
          </a:p>
        </p:txBody>
      </p:sp>
      <p:sp>
        <p:nvSpPr>
          <p:cNvPr id="3" name="מציין מיקום תוכן 2"/>
          <p:cNvSpPr>
            <a:spLocks noGrp="1"/>
          </p:cNvSpPr>
          <p:nvPr>
            <p:ph idx="1"/>
          </p:nvPr>
        </p:nvSpPr>
        <p:spPr>
          <a:xfrm>
            <a:off x="889233" y="1622745"/>
            <a:ext cx="10519795" cy="4434106"/>
          </a:xfrm>
        </p:spPr>
        <p:txBody>
          <a:bodyPr anchor="ctr">
            <a:normAutofit/>
          </a:bodyPr>
          <a:lstStyle/>
          <a:p>
            <a:pPr>
              <a:lnSpc>
                <a:spcPct val="150000"/>
              </a:lnSpc>
            </a:pPr>
            <a:r>
              <a:rPr lang="he-IL" sz="2000" dirty="0">
                <a:latin typeface="Gisha" panose="020B0502040204020203" pitchFamily="34" charset="-79"/>
                <a:cs typeface="Gisha" panose="020B0502040204020203" pitchFamily="34" charset="-79"/>
              </a:rPr>
              <a:t>בתאריך 01.11.18 במסגרת תיקון מס' 6 לחוק פינוי ובינוי (פיצויים) תשס"ו- 2006 (להלן: "</a:t>
            </a:r>
            <a:r>
              <a:rPr lang="he-IL" sz="2000" b="1" dirty="0">
                <a:latin typeface="Gisha" panose="020B0502040204020203" pitchFamily="34" charset="-79"/>
                <a:cs typeface="Gisha" panose="020B0502040204020203" pitchFamily="34" charset="-79"/>
              </a:rPr>
              <a:t>החוק"</a:t>
            </a:r>
            <a:r>
              <a:rPr lang="he-IL" sz="2000" dirty="0">
                <a:latin typeface="Gisha" panose="020B0502040204020203" pitchFamily="34" charset="-79"/>
                <a:cs typeface="Gisha" panose="020B0502040204020203" pitchFamily="34" charset="-79"/>
              </a:rPr>
              <a:t>) נקבעו הוראות שיש בהן כדי לעודד את הקשישים שלא להתנגד לביצוע הפרויקט  וליתן את הסכמתם וזאת על ידי מתן תנאים מיוחדים מצד היזם  (סעיף 2 לחוק - סעדים בשל סירוב בלתי סביר לביצוע עסקת פינוי ובינוי וכן שקופית 28 למצגת ).</a:t>
            </a:r>
          </a:p>
          <a:p>
            <a:pPr>
              <a:lnSpc>
                <a:spcPct val="150000"/>
              </a:lnSpc>
            </a:pPr>
            <a:r>
              <a:rPr lang="he-IL" sz="2000" dirty="0">
                <a:latin typeface="Gisha" panose="020B0502040204020203" pitchFamily="34" charset="-79"/>
                <a:cs typeface="Gisha" panose="020B0502040204020203" pitchFamily="34" charset="-79"/>
              </a:rPr>
              <a:t>קשיש יוגדר כדייר סרבן </a:t>
            </a:r>
            <a:r>
              <a:rPr lang="he-IL" sz="2000" b="1" u="sng" dirty="0">
                <a:latin typeface="Gisha" panose="020B0502040204020203" pitchFamily="34" charset="-79"/>
                <a:cs typeface="Gisha" panose="020B0502040204020203" pitchFamily="34" charset="-79"/>
              </a:rPr>
              <a:t>רק</a:t>
            </a:r>
            <a:r>
              <a:rPr lang="he-IL" sz="2000" dirty="0">
                <a:latin typeface="Gisha" panose="020B0502040204020203" pitchFamily="34" charset="-79"/>
                <a:cs typeface="Gisha" panose="020B0502040204020203" pitchFamily="34" charset="-79"/>
              </a:rPr>
              <a:t> באם הוצעו לו החלופות שבחוק והוא לא היה מוכן למצות אחת מחלופות אלה.</a:t>
            </a:r>
          </a:p>
          <a:p>
            <a:pPr>
              <a:lnSpc>
                <a:spcPct val="150000"/>
              </a:lnSpc>
            </a:pPr>
            <a:r>
              <a:rPr lang="he-IL" sz="2000" dirty="0">
                <a:latin typeface="Gisha" panose="020B0502040204020203" pitchFamily="34" charset="-79"/>
                <a:cs typeface="Gisha" panose="020B0502040204020203" pitchFamily="34" charset="-79"/>
              </a:rPr>
              <a:t>במקרים אלה לא יהא מנוס ממינוי עורך דין או בעל תפקיד אחר לחתום בשמו על מסמכי הבינוי.</a:t>
            </a:r>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4243732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784111" y="1521150"/>
            <a:ext cx="6105194" cy="2546998"/>
          </a:xfrm>
        </p:spPr>
        <p:txBody>
          <a:bodyPr>
            <a:normAutofit/>
          </a:bodyPr>
          <a:lstStyle/>
          <a:p>
            <a:r>
              <a:rPr lang="he-IL" b="1" dirty="0">
                <a:solidFill>
                  <a:srgbClr val="FFFFFF"/>
                </a:solidFill>
                <a:latin typeface="Gisha" panose="020B0502040204020203" pitchFamily="34" charset="-79"/>
                <a:cs typeface="Gisha" panose="020B0502040204020203" pitchFamily="34" charset="-79"/>
              </a:rPr>
              <a:t>פרק 7 </a:t>
            </a:r>
            <a:br>
              <a:rPr lang="he-IL" b="1" dirty="0">
                <a:solidFill>
                  <a:srgbClr val="FFFFFF"/>
                </a:solidFill>
                <a:latin typeface="Gisha" panose="020B0502040204020203" pitchFamily="34" charset="-79"/>
                <a:cs typeface="Gisha" panose="020B0502040204020203" pitchFamily="34" charset="-79"/>
              </a:rPr>
            </a:br>
            <a:r>
              <a:rPr lang="he-IL" sz="2800" b="1" dirty="0">
                <a:solidFill>
                  <a:srgbClr val="FFFFFF"/>
                </a:solidFill>
                <a:latin typeface="Gisha" panose="020B0502040204020203" pitchFamily="34" charset="-79"/>
                <a:cs typeface="Gisha" panose="020B0502040204020203" pitchFamily="34" charset="-79"/>
              </a:rPr>
              <a:t>תכנון</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412275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511259"/>
            <a:ext cx="9144000" cy="879692"/>
          </a:xfrm>
        </p:spPr>
        <p:txBody>
          <a:bodyPr>
            <a:normAutofit fontScale="90000"/>
          </a:bodyPr>
          <a:lstStyle/>
          <a:p>
            <a:br>
              <a:rPr lang="he-IL" b="1" dirty="0"/>
            </a:br>
            <a:r>
              <a:rPr lang="he-IL" b="1" dirty="0">
                <a:latin typeface="Gisha" panose="020B0502040204020203" pitchFamily="34" charset="-79"/>
                <a:cs typeface="Gisha" panose="020B0502040204020203" pitchFamily="34" charset="-79"/>
              </a:rPr>
              <a:t>שלבים תכנוניים ומועדים</a:t>
            </a:r>
          </a:p>
        </p:txBody>
      </p:sp>
      <p:sp>
        <p:nvSpPr>
          <p:cNvPr id="3" name="כותרת משנה 2"/>
          <p:cNvSpPr>
            <a:spLocks noGrp="1"/>
          </p:cNvSpPr>
          <p:nvPr>
            <p:ph type="subTitle" idx="1"/>
          </p:nvPr>
        </p:nvSpPr>
        <p:spPr>
          <a:xfrm>
            <a:off x="1524000" y="2079057"/>
            <a:ext cx="9144000" cy="3178743"/>
          </a:xfrm>
        </p:spPr>
        <p:txBody>
          <a:bodyPr/>
          <a:lstStyle/>
          <a:p>
            <a:endParaRPr lang="he-IL" dirty="0"/>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graphicFrame>
        <p:nvGraphicFramePr>
          <p:cNvPr id="5" name="טבלה 4"/>
          <p:cNvGraphicFramePr>
            <a:graphicFrameLocks noGrp="1"/>
          </p:cNvGraphicFramePr>
          <p:nvPr>
            <p:extLst>
              <p:ext uri="{D42A27DB-BD31-4B8C-83A1-F6EECF244321}">
                <p14:modId xmlns:p14="http://schemas.microsoft.com/office/powerpoint/2010/main" val="4176632781"/>
              </p:ext>
            </p:extLst>
          </p:nvPr>
        </p:nvGraphicFramePr>
        <p:xfrm>
          <a:off x="1524000" y="1707578"/>
          <a:ext cx="9217794" cy="4791458"/>
        </p:xfrm>
        <a:graphic>
          <a:graphicData uri="http://schemas.openxmlformats.org/drawingml/2006/table">
            <a:tbl>
              <a:tblPr rtl="1" firstRow="1" bandRow="1">
                <a:tableStyleId>{073A0DAA-6AF3-43AB-8588-CEC1D06C72B9}</a:tableStyleId>
              </a:tblPr>
              <a:tblGrid>
                <a:gridCol w="4608897">
                  <a:extLst>
                    <a:ext uri="{9D8B030D-6E8A-4147-A177-3AD203B41FA5}">
                      <a16:colId xmlns:a16="http://schemas.microsoft.com/office/drawing/2014/main" val="20000"/>
                    </a:ext>
                  </a:extLst>
                </a:gridCol>
                <a:gridCol w="4608897">
                  <a:extLst>
                    <a:ext uri="{9D8B030D-6E8A-4147-A177-3AD203B41FA5}">
                      <a16:colId xmlns:a16="http://schemas.microsoft.com/office/drawing/2014/main" val="20001"/>
                    </a:ext>
                  </a:extLst>
                </a:gridCol>
              </a:tblGrid>
              <a:tr h="538984">
                <a:tc>
                  <a:txBody>
                    <a:bodyPr/>
                    <a:lstStyle/>
                    <a:p>
                      <a:pPr algn="ctr" rtl="1"/>
                      <a:r>
                        <a:rPr lang="he-IL" dirty="0">
                          <a:solidFill>
                            <a:schemeClr val="bg1"/>
                          </a:solidFill>
                        </a:rPr>
                        <a:t>תמ"א 38</a:t>
                      </a:r>
                    </a:p>
                  </a:txBody>
                  <a:tcPr/>
                </a:tc>
                <a:tc>
                  <a:txBody>
                    <a:bodyPr/>
                    <a:lstStyle/>
                    <a:p>
                      <a:pPr algn="ctr" rtl="1"/>
                      <a:r>
                        <a:rPr lang="he-IL" dirty="0"/>
                        <a:t>פינוי בינוי</a:t>
                      </a:r>
                    </a:p>
                  </a:txBody>
                  <a:tcPr/>
                </a:tc>
                <a:extLst>
                  <a:ext uri="{0D108BD9-81ED-4DB2-BD59-A6C34878D82A}">
                    <a16:rowId xmlns:a16="http://schemas.microsoft.com/office/drawing/2014/main" val="10000"/>
                  </a:ext>
                </a:extLst>
              </a:tr>
              <a:tr h="538984">
                <a:tc>
                  <a:txBody>
                    <a:bodyPr/>
                    <a:lstStyle/>
                    <a:p>
                      <a:pPr algn="ctr" rtl="1"/>
                      <a:r>
                        <a:rPr lang="he-IL" dirty="0">
                          <a:solidFill>
                            <a:schemeClr val="tx1"/>
                          </a:solidFill>
                          <a:latin typeface="Gisha" panose="020B0502040204020203" pitchFamily="34" charset="-79"/>
                          <a:cs typeface="Gisha" panose="020B0502040204020203" pitchFamily="34" charset="-79"/>
                        </a:rPr>
                        <a:t>תכנית מתאר ארצית</a:t>
                      </a:r>
                    </a:p>
                  </a:txBody>
                  <a:tcPr/>
                </a:tc>
                <a:tc>
                  <a:txBody>
                    <a:bodyPr/>
                    <a:lstStyle/>
                    <a:p>
                      <a:pPr rtl="1"/>
                      <a:r>
                        <a:rPr lang="he-IL" dirty="0">
                          <a:solidFill>
                            <a:schemeClr val="tx1"/>
                          </a:solidFill>
                          <a:latin typeface="Gisha" panose="020B0502040204020203" pitchFamily="34" charset="-79"/>
                          <a:cs typeface="Gisha" panose="020B0502040204020203" pitchFamily="34" charset="-79"/>
                        </a:rPr>
                        <a:t>הכרזה</a:t>
                      </a:r>
                      <a:r>
                        <a:rPr lang="he-IL" baseline="0" dirty="0">
                          <a:solidFill>
                            <a:schemeClr val="tx1"/>
                          </a:solidFill>
                          <a:latin typeface="Gisha" panose="020B0502040204020203" pitchFamily="34" charset="-79"/>
                          <a:cs typeface="Gisha" panose="020B0502040204020203" pitchFamily="34" charset="-79"/>
                        </a:rPr>
                        <a:t>  מוקדמת על פרויקט כמיועד לפינוי בינוי</a:t>
                      </a:r>
                      <a:endParaRPr lang="he-IL" dirty="0">
                        <a:solidFill>
                          <a:schemeClr val="tx1"/>
                        </a:solidFill>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10001"/>
                  </a:ext>
                </a:extLst>
              </a:tr>
              <a:tr h="695970">
                <a:tc>
                  <a:txBody>
                    <a:bodyPr/>
                    <a:lstStyle/>
                    <a:p>
                      <a:pPr algn="ctr" rtl="1"/>
                      <a:r>
                        <a:rPr lang="he-IL" dirty="0">
                          <a:solidFill>
                            <a:schemeClr val="tx1"/>
                          </a:solidFill>
                          <a:latin typeface="Gisha" panose="020B0502040204020203" pitchFamily="34" charset="-79"/>
                          <a:cs typeface="Gisha" panose="020B0502040204020203" pitchFamily="34" charset="-79"/>
                        </a:rPr>
                        <a:t>תכנית מתאר מחוזית</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latin typeface="Gisha" panose="020B0502040204020203" pitchFamily="34" charset="-79"/>
                          <a:cs typeface="Gisha" panose="020B0502040204020203" pitchFamily="34" charset="-79"/>
                        </a:rPr>
                        <a:t>תכנית</a:t>
                      </a:r>
                      <a:r>
                        <a:rPr lang="he-IL" baseline="0" dirty="0">
                          <a:latin typeface="Gisha" panose="020B0502040204020203" pitchFamily="34" charset="-79"/>
                          <a:cs typeface="Gisha" panose="020B0502040204020203" pitchFamily="34" charset="-79"/>
                        </a:rPr>
                        <a:t> בניין עיר חדשה (</a:t>
                      </a:r>
                      <a:r>
                        <a:rPr lang="he-IL" baseline="0" dirty="0" err="1">
                          <a:latin typeface="Gisha" panose="020B0502040204020203" pitchFamily="34" charset="-79"/>
                          <a:cs typeface="Gisha" panose="020B0502040204020203" pitchFamily="34" charset="-79"/>
                        </a:rPr>
                        <a:t>תב"ע</a:t>
                      </a:r>
                      <a:r>
                        <a:rPr lang="he-IL" baseline="0" dirty="0">
                          <a:latin typeface="Gisha" panose="020B0502040204020203" pitchFamily="34" charset="-79"/>
                          <a:cs typeface="Gisha" panose="020B0502040204020203" pitchFamily="34" charset="-79"/>
                        </a:rPr>
                        <a:t>) +</a:t>
                      </a:r>
                      <a:r>
                        <a:rPr lang="he-IL" dirty="0">
                          <a:solidFill>
                            <a:schemeClr val="tx1"/>
                          </a:solidFill>
                          <a:latin typeface="Gisha" panose="020B0502040204020203" pitchFamily="34" charset="-79"/>
                          <a:cs typeface="Gisha" panose="020B0502040204020203" pitchFamily="34" charset="-79"/>
                        </a:rPr>
                        <a:t>המלצת וועדת התכנון והבנייה המקומית</a:t>
                      </a:r>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highlight>
                          <a:srgbClr val="FFFF00"/>
                        </a:highlight>
                        <a:latin typeface="Gisha" panose="020B0502040204020203" pitchFamily="34" charset="-79"/>
                        <a:cs typeface="Gisha" panose="020B0502040204020203" pitchFamily="34" charset="-79"/>
                      </a:endParaRPr>
                    </a:p>
                    <a:p>
                      <a:pPr rtl="1"/>
                      <a:endParaRPr lang="he-IL"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10002"/>
                  </a:ext>
                </a:extLst>
              </a:tr>
              <a:tr h="695970">
                <a:tc>
                  <a:txBody>
                    <a:bodyPr/>
                    <a:lstStyle/>
                    <a:p>
                      <a:pPr algn="ctr" rtl="1"/>
                      <a:r>
                        <a:rPr lang="he-IL" dirty="0">
                          <a:solidFill>
                            <a:schemeClr val="tx1"/>
                          </a:solidFill>
                          <a:latin typeface="Gisha" panose="020B0502040204020203" pitchFamily="34" charset="-79"/>
                          <a:cs typeface="Gisha" panose="020B0502040204020203" pitchFamily="34" charset="-79"/>
                        </a:rPr>
                        <a:t>תכנית</a:t>
                      </a:r>
                      <a:r>
                        <a:rPr lang="he-IL" baseline="0" dirty="0">
                          <a:solidFill>
                            <a:schemeClr val="tx1"/>
                          </a:solidFill>
                          <a:latin typeface="Gisha" panose="020B0502040204020203" pitchFamily="34" charset="-79"/>
                          <a:cs typeface="Gisha" panose="020B0502040204020203" pitchFamily="34" charset="-79"/>
                        </a:rPr>
                        <a:t> מתאר מקומית</a:t>
                      </a:r>
                      <a:endParaRPr lang="he-IL" dirty="0">
                        <a:solidFill>
                          <a:schemeClr val="tx1"/>
                        </a:solidFill>
                        <a:latin typeface="Gisha" panose="020B0502040204020203" pitchFamily="34" charset="-79"/>
                        <a:cs typeface="Gisha" panose="020B0502040204020203" pitchFamily="34" charset="-79"/>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latin typeface="Gisha" panose="020B0502040204020203" pitchFamily="34" charset="-79"/>
                          <a:cs typeface="Gisha" panose="020B0502040204020203" pitchFamily="34" charset="-79"/>
                        </a:rPr>
                        <a:t>אישור </a:t>
                      </a:r>
                      <a:r>
                        <a:rPr lang="he-IL" dirty="0" err="1">
                          <a:latin typeface="Gisha" panose="020B0502040204020203" pitchFamily="34" charset="-79"/>
                          <a:cs typeface="Gisha" panose="020B0502040204020203" pitchFamily="34" charset="-79"/>
                        </a:rPr>
                        <a:t>התב"ע</a:t>
                      </a:r>
                      <a:r>
                        <a:rPr lang="he-IL" dirty="0">
                          <a:latin typeface="Gisha" panose="020B0502040204020203" pitchFamily="34" charset="-79"/>
                          <a:cs typeface="Gisha" panose="020B0502040204020203" pitchFamily="34" charset="-79"/>
                        </a:rPr>
                        <a:t> מוועדת התכנון והבנייה המחוזית</a:t>
                      </a:r>
                    </a:p>
                    <a:p>
                      <a:pPr rtl="1"/>
                      <a:endParaRPr lang="he-IL"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10003"/>
                  </a:ext>
                </a:extLst>
              </a:tr>
              <a:tr h="538984">
                <a:tc>
                  <a:txBody>
                    <a:bodyPr/>
                    <a:lstStyle/>
                    <a:p>
                      <a:pPr algn="ctr" rtl="1"/>
                      <a:r>
                        <a:rPr lang="he-IL" dirty="0">
                          <a:solidFill>
                            <a:schemeClr val="tx1"/>
                          </a:solidFill>
                          <a:latin typeface="Gisha" panose="020B0502040204020203" pitchFamily="34" charset="-79"/>
                          <a:cs typeface="Gisha" panose="020B0502040204020203" pitchFamily="34" charset="-79"/>
                        </a:rPr>
                        <a:t>תכנית מפורטת</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latin typeface="Gisha" panose="020B0502040204020203" pitchFamily="34" charset="-79"/>
                          <a:cs typeface="Gisha" panose="020B0502040204020203" pitchFamily="34" charset="-79"/>
                        </a:rPr>
                        <a:t>פתיחת תיק לבקשת </a:t>
                      </a:r>
                      <a:r>
                        <a:rPr lang="he-IL" b="0" dirty="0">
                          <a:latin typeface="Gisha" panose="020B0502040204020203" pitchFamily="34" charset="-79"/>
                          <a:cs typeface="Gisha" panose="020B0502040204020203" pitchFamily="34" charset="-79"/>
                        </a:rPr>
                        <a:t>היתר (בכפוף לכך שהתוכנית שאושרה במחוזי הינה תכנית מפורטת הכוללת איחוד וחלוקה)</a:t>
                      </a:r>
                    </a:p>
                    <a:p>
                      <a:pPr rtl="1"/>
                      <a:endParaRPr lang="he-IL" dirty="0">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10004"/>
                  </a:ext>
                </a:extLst>
              </a:tr>
              <a:tr h="538984">
                <a:tc>
                  <a:txBody>
                    <a:bodyPr/>
                    <a:lstStyle/>
                    <a:p>
                      <a:pPr algn="ctr" rtl="1"/>
                      <a:r>
                        <a:rPr lang="he-IL" dirty="0">
                          <a:solidFill>
                            <a:schemeClr val="tx1"/>
                          </a:solidFill>
                          <a:latin typeface="Gisha" panose="020B0502040204020203" pitchFamily="34" charset="-79"/>
                          <a:cs typeface="Gisha" panose="020B0502040204020203" pitchFamily="34" charset="-79"/>
                        </a:rPr>
                        <a:t>היתר בניה</a:t>
                      </a: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latin typeface="Gisha" panose="020B0502040204020203" pitchFamily="34" charset="-79"/>
                          <a:cs typeface="Gisha" panose="020B0502040204020203" pitchFamily="34" charset="-79"/>
                        </a:rPr>
                        <a:t>היתר בניה</a:t>
                      </a:r>
                    </a:p>
                    <a:p>
                      <a:pPr rtl="1"/>
                      <a:endParaRPr lang="he-IL" b="1" dirty="0">
                        <a:highlight>
                          <a:srgbClr val="FFFF00"/>
                        </a:highlight>
                        <a:latin typeface="Gisha" panose="020B0502040204020203" pitchFamily="34" charset="-79"/>
                        <a:cs typeface="Gisha" panose="020B0502040204020203" pitchFamily="34" charset="-79"/>
                      </a:endParaRPr>
                    </a:p>
                  </a:txBody>
                  <a:tcPr/>
                </a:tc>
                <a:extLst>
                  <a:ext uri="{0D108BD9-81ED-4DB2-BD59-A6C34878D82A}">
                    <a16:rowId xmlns:a16="http://schemas.microsoft.com/office/drawing/2014/main" val="10005"/>
                  </a:ext>
                </a:extLst>
              </a:tr>
            </a:tbl>
          </a:graphicData>
        </a:graphic>
      </p:graphicFrame>
      <p:pic>
        <p:nvPicPr>
          <p:cNvPr id="7" name="גרפיקה 6" descr="סימן ביקורת עם מילוי מלא">
            <a:extLst>
              <a:ext uri="{FF2B5EF4-FFF2-40B4-BE49-F238E27FC236}">
                <a16:creationId xmlns:a16="http://schemas.microsoft.com/office/drawing/2014/main" id="{8C996D81-1309-43B6-8EA4-98875ABEA6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8143" y="2375555"/>
            <a:ext cx="349553" cy="339365"/>
          </a:xfrm>
          <a:prstGeom prst="rect">
            <a:avLst/>
          </a:prstGeom>
        </p:spPr>
      </p:pic>
      <p:pic>
        <p:nvPicPr>
          <p:cNvPr id="8" name="גרפיקה 7" descr="סימן ביקורת עם מילוי מלא">
            <a:extLst>
              <a:ext uri="{FF2B5EF4-FFF2-40B4-BE49-F238E27FC236}">
                <a16:creationId xmlns:a16="http://schemas.microsoft.com/office/drawing/2014/main" id="{A922218F-40B5-470A-98D4-A9293D59D89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8142" y="3058119"/>
            <a:ext cx="349553" cy="339365"/>
          </a:xfrm>
          <a:prstGeom prst="rect">
            <a:avLst/>
          </a:prstGeom>
        </p:spPr>
      </p:pic>
      <p:pic>
        <p:nvPicPr>
          <p:cNvPr id="9" name="גרפיקה 8" descr="סימן ביקורת עם מילוי מלא">
            <a:extLst>
              <a:ext uri="{FF2B5EF4-FFF2-40B4-BE49-F238E27FC236}">
                <a16:creationId xmlns:a16="http://schemas.microsoft.com/office/drawing/2014/main" id="{A65BDF70-3456-4C58-8458-D2F5BE0C3C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8141" y="4024104"/>
            <a:ext cx="349553" cy="339365"/>
          </a:xfrm>
          <a:prstGeom prst="rect">
            <a:avLst/>
          </a:prstGeom>
        </p:spPr>
      </p:pic>
      <p:pic>
        <p:nvPicPr>
          <p:cNvPr id="10" name="גרפיקה 9" descr="סימן ביקורת עם מילוי מלא">
            <a:extLst>
              <a:ext uri="{FF2B5EF4-FFF2-40B4-BE49-F238E27FC236}">
                <a16:creationId xmlns:a16="http://schemas.microsoft.com/office/drawing/2014/main" id="{4185E9D5-417D-483C-87E9-F79C2CFBC06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98140" y="4818447"/>
            <a:ext cx="349553" cy="339365"/>
          </a:xfrm>
          <a:prstGeom prst="rect">
            <a:avLst/>
          </a:prstGeom>
        </p:spPr>
      </p:pic>
    </p:spTree>
    <p:extLst>
      <p:ext uri="{BB962C8B-B14F-4D97-AF65-F5344CB8AC3E}">
        <p14:creationId xmlns:p14="http://schemas.microsoft.com/office/powerpoint/2010/main" val="4109164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855167" y="1828802"/>
            <a:ext cx="6295395" cy="2388636"/>
          </a:xfrm>
        </p:spPr>
        <p:txBody>
          <a:bodyPr>
            <a:normAutofit/>
          </a:bodyPr>
          <a:lstStyle/>
          <a:p>
            <a:r>
              <a:rPr lang="he-IL" b="1" dirty="0">
                <a:solidFill>
                  <a:srgbClr val="FFFFFF"/>
                </a:solidFill>
                <a:latin typeface="Gisha" panose="020B0502040204020203" pitchFamily="34" charset="-79"/>
                <a:cs typeface="Gisha" panose="020B0502040204020203" pitchFamily="34" charset="-79"/>
              </a:rPr>
              <a:t>פרק 8 </a:t>
            </a:r>
            <a:br>
              <a:rPr lang="he-IL" b="1" dirty="0">
                <a:solidFill>
                  <a:srgbClr val="FFFFFF"/>
                </a:solidFill>
                <a:latin typeface="Gisha" panose="020B0502040204020203" pitchFamily="34" charset="-79"/>
                <a:cs typeface="Gisha" panose="020B0502040204020203" pitchFamily="34" charset="-79"/>
              </a:rPr>
            </a:br>
            <a:r>
              <a:rPr lang="he-IL" sz="2800" b="1" dirty="0">
                <a:solidFill>
                  <a:srgbClr val="FFFFFF"/>
                </a:solidFill>
                <a:latin typeface="Gisha" panose="020B0502040204020203" pitchFamily="34" charset="-79"/>
                <a:cs typeface="Gisha" panose="020B0502040204020203" pitchFamily="34" charset="-79"/>
              </a:rPr>
              <a:t>מיסוי</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19896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כותרת 1">
            <a:extLst>
              <a:ext uri="{FF2B5EF4-FFF2-40B4-BE49-F238E27FC236}">
                <a16:creationId xmlns:a16="http://schemas.microsoft.com/office/drawing/2014/main" id="{3ABFFF35-5099-474F-9C36-47BF60B08AA4}"/>
              </a:ext>
            </a:extLst>
          </p:cNvPr>
          <p:cNvSpPr>
            <a:spLocks noGrp="1"/>
          </p:cNvSpPr>
          <p:nvPr>
            <p:ph type="title"/>
          </p:nvPr>
        </p:nvSpPr>
        <p:spPr>
          <a:xfrm>
            <a:off x="114091" y="1243013"/>
            <a:ext cx="4650856" cy="3979436"/>
          </a:xfrm>
        </p:spPr>
        <p:txBody>
          <a:bodyPr>
            <a:normAutofit/>
          </a:bodyPr>
          <a:lstStyle/>
          <a:p>
            <a:r>
              <a:rPr lang="he-IL" sz="3200" dirty="0">
                <a:solidFill>
                  <a:srgbClr val="FFFFFF"/>
                </a:solidFill>
                <a:latin typeface="Gisha" panose="020B0502040204020203" pitchFamily="34" charset="-79"/>
                <a:cs typeface="Gisha" panose="020B0502040204020203" pitchFamily="34" charset="-79"/>
              </a:rPr>
              <a:t>מיסוי תמ"א 38- סעיף 49לג1 (חוק מיסוי מקרקעין (שבח ורכישה), תשכ"ג-1963 (להלן: "החוק")</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טבלה 4">
            <a:extLst>
              <a:ext uri="{FF2B5EF4-FFF2-40B4-BE49-F238E27FC236}">
                <a16:creationId xmlns:a16="http://schemas.microsoft.com/office/drawing/2014/main" id="{7E889B7E-344D-44BC-A101-3A1F0AADD6C2}"/>
              </a:ext>
            </a:extLst>
          </p:cNvPr>
          <p:cNvGraphicFramePr>
            <a:graphicFrameLocks noGrp="1"/>
          </p:cNvGraphicFramePr>
          <p:nvPr>
            <p:ph idx="1"/>
            <p:extLst>
              <p:ext uri="{D42A27DB-BD31-4B8C-83A1-F6EECF244321}">
                <p14:modId xmlns:p14="http://schemas.microsoft.com/office/powerpoint/2010/main" val="1657978793"/>
              </p:ext>
            </p:extLst>
          </p:nvPr>
        </p:nvGraphicFramePr>
        <p:xfrm>
          <a:off x="5637402" y="957895"/>
          <a:ext cx="6186881" cy="2423160"/>
        </p:xfrm>
        <a:graphic>
          <a:graphicData uri="http://schemas.openxmlformats.org/drawingml/2006/table">
            <a:tbl>
              <a:tblPr rtl="1" firstRow="1" bandRow="1">
                <a:tableStyleId>{5C22544A-7EE6-4342-B048-85BDC9FD1C3A}</a:tableStyleId>
              </a:tblPr>
              <a:tblGrid>
                <a:gridCol w="3072036">
                  <a:extLst>
                    <a:ext uri="{9D8B030D-6E8A-4147-A177-3AD203B41FA5}">
                      <a16:colId xmlns:a16="http://schemas.microsoft.com/office/drawing/2014/main" val="4284127370"/>
                    </a:ext>
                  </a:extLst>
                </a:gridCol>
                <a:gridCol w="3114845">
                  <a:extLst>
                    <a:ext uri="{9D8B030D-6E8A-4147-A177-3AD203B41FA5}">
                      <a16:colId xmlns:a16="http://schemas.microsoft.com/office/drawing/2014/main" val="397496940"/>
                    </a:ext>
                  </a:extLst>
                </a:gridCol>
              </a:tblGrid>
              <a:tr h="1474912">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dirty="0"/>
                        <a:t>1. </a:t>
                      </a:r>
                      <a:r>
                        <a:rPr lang="he-IL" sz="1800" b="0" i="0" dirty="0">
                          <a:solidFill>
                            <a:srgbClr val="000000"/>
                          </a:solidFill>
                          <a:effectLst/>
                          <a:latin typeface="Gisha" panose="020B0502040204020203" pitchFamily="34" charset="-79"/>
                          <a:cs typeface="Gisha" panose="020B0502040204020203" pitchFamily="34" charset="-79"/>
                        </a:rPr>
                        <a:t>ניתנה למוכר, תמורת הזכות הנמכרת, דירת מגורים חלופית, ובאזור מוטב – שתי דירות מגורים חלופיות, לכל היותר, שמתקיים בהן </a:t>
                      </a:r>
                      <a:r>
                        <a:rPr lang="he-IL" sz="1800" b="1" i="0" u="sng" dirty="0">
                          <a:solidFill>
                            <a:srgbClr val="000000"/>
                          </a:solidFill>
                          <a:effectLst/>
                          <a:latin typeface="Gisha" panose="020B0502040204020203" pitchFamily="34" charset="-79"/>
                          <a:cs typeface="Gisha" panose="020B0502040204020203" pitchFamily="34" charset="-79"/>
                        </a:rPr>
                        <a:t>אחד</a:t>
                      </a:r>
                      <a:r>
                        <a:rPr lang="he-IL" sz="1800" b="1" i="0" dirty="0">
                          <a:solidFill>
                            <a:srgbClr val="000000"/>
                          </a:solidFill>
                          <a:effectLst/>
                          <a:latin typeface="Gisha" panose="020B0502040204020203" pitchFamily="34" charset="-79"/>
                          <a:cs typeface="Gisha" panose="020B0502040204020203" pitchFamily="34" charset="-79"/>
                        </a:rPr>
                        <a:t> </a:t>
                      </a:r>
                      <a:r>
                        <a:rPr lang="he-IL" sz="1800" b="0" i="0" dirty="0">
                          <a:solidFill>
                            <a:srgbClr val="000000"/>
                          </a:solidFill>
                          <a:effectLst/>
                          <a:latin typeface="Gisha" panose="020B0502040204020203" pitchFamily="34" charset="-79"/>
                          <a:cs typeface="Gisha" panose="020B0502040204020203" pitchFamily="34" charset="-79"/>
                        </a:rPr>
                        <a:t>מאלה:</a:t>
                      </a:r>
                    </a:p>
                    <a:p>
                      <a:pPr rtl="1"/>
                      <a:endParaRPr lang="he-IL" dirty="0"/>
                    </a:p>
                  </a:txBody>
                  <a:tcPr/>
                </a:tc>
                <a:tc>
                  <a:txBody>
                    <a:bodyPr/>
                    <a:lstStyle/>
                    <a:p>
                      <a:pPr marL="0" marR="0" lvl="0" indent="0" algn="r" defTabSz="914400" rtl="1" eaLnBrk="1" fontAlgn="auto" latinLnBrk="0" hangingPunct="1">
                        <a:lnSpc>
                          <a:spcPct val="150000"/>
                        </a:lnSpc>
                        <a:spcBef>
                          <a:spcPts val="0"/>
                        </a:spcBef>
                        <a:spcAft>
                          <a:spcPts val="0"/>
                        </a:spcAft>
                        <a:buClrTx/>
                        <a:buSzTx/>
                        <a:buFontTx/>
                        <a:buNone/>
                        <a:tabLst/>
                        <a:defRPr/>
                      </a:pPr>
                      <a:r>
                        <a:rPr lang="he-IL" sz="1800" b="1" i="0" dirty="0">
                          <a:solidFill>
                            <a:schemeClr val="tx1"/>
                          </a:solidFill>
                          <a:effectLst/>
                          <a:latin typeface="Gisha" panose="020B0502040204020203" pitchFamily="34" charset="-79"/>
                          <a:cs typeface="Gisha" panose="020B0502040204020203" pitchFamily="34" charset="-79"/>
                        </a:rPr>
                        <a:t>2.</a:t>
                      </a:r>
                      <a:r>
                        <a:rPr lang="he-IL" sz="1800" b="1" i="0" dirty="0">
                          <a:solidFill>
                            <a:srgbClr val="000000"/>
                          </a:solidFill>
                          <a:effectLst/>
                          <a:latin typeface="Gisha" panose="020B0502040204020203" pitchFamily="34" charset="-79"/>
                          <a:cs typeface="Gisha" panose="020B0502040204020203" pitchFamily="34" charset="-79"/>
                        </a:rPr>
                        <a:t> </a:t>
                      </a:r>
                      <a:r>
                        <a:rPr lang="he-IL" sz="1800" b="0" i="0" dirty="0">
                          <a:solidFill>
                            <a:srgbClr val="000000"/>
                          </a:solidFill>
                          <a:effectLst/>
                          <a:latin typeface="Gisha" panose="020B0502040204020203" pitchFamily="34" charset="-79"/>
                          <a:cs typeface="Gisha" panose="020B0502040204020203" pitchFamily="34" charset="-79"/>
                        </a:rPr>
                        <a:t>בוצעה הקמתו מחדש של המבנה שנהרס בהתאם לתכנית החיזוק בדרך של הריסה.</a:t>
                      </a:r>
                    </a:p>
                    <a:p>
                      <a:pPr rtl="1"/>
                      <a:endParaRPr lang="he-IL" dirty="0"/>
                    </a:p>
                  </a:txBody>
                  <a:tcPr/>
                </a:tc>
                <a:extLst>
                  <a:ext uri="{0D108BD9-81ED-4DB2-BD59-A6C34878D82A}">
                    <a16:rowId xmlns:a16="http://schemas.microsoft.com/office/drawing/2014/main" val="3632446063"/>
                  </a:ext>
                </a:extLst>
              </a:tr>
            </a:tbl>
          </a:graphicData>
        </a:graphic>
      </p:graphicFrame>
      <p:sp>
        <p:nvSpPr>
          <p:cNvPr id="5" name="תיבת טקסט 4">
            <a:extLst>
              <a:ext uri="{FF2B5EF4-FFF2-40B4-BE49-F238E27FC236}">
                <a16:creationId xmlns:a16="http://schemas.microsoft.com/office/drawing/2014/main" id="{E67F2767-A661-49E3-BAAA-C2EF82DC5918}"/>
              </a:ext>
            </a:extLst>
          </p:cNvPr>
          <p:cNvSpPr txBox="1"/>
          <p:nvPr/>
        </p:nvSpPr>
        <p:spPr>
          <a:xfrm>
            <a:off x="6028888" y="403897"/>
            <a:ext cx="5226342" cy="369332"/>
          </a:xfrm>
          <a:prstGeom prst="rect">
            <a:avLst/>
          </a:prstGeom>
          <a:noFill/>
        </p:spPr>
        <p:txBody>
          <a:bodyPr wrap="square" rtlCol="1">
            <a:spAutoFit/>
          </a:bodyPr>
          <a:lstStyle/>
          <a:p>
            <a:r>
              <a:rPr lang="he-IL" dirty="0">
                <a:solidFill>
                  <a:schemeClr val="bg1"/>
                </a:solidFill>
              </a:rPr>
              <a:t>שני תנאים </a:t>
            </a:r>
            <a:r>
              <a:rPr lang="he-IL" b="1" dirty="0">
                <a:solidFill>
                  <a:schemeClr val="bg1"/>
                </a:solidFill>
              </a:rPr>
              <a:t>מצטברים </a:t>
            </a:r>
            <a:r>
              <a:rPr lang="he-IL" dirty="0">
                <a:solidFill>
                  <a:schemeClr val="bg1"/>
                </a:solidFill>
              </a:rPr>
              <a:t>לקבלת הפטור:</a:t>
            </a:r>
          </a:p>
        </p:txBody>
      </p:sp>
      <p:sp>
        <p:nvSpPr>
          <p:cNvPr id="6" name="חץ: למטה 5">
            <a:extLst>
              <a:ext uri="{FF2B5EF4-FFF2-40B4-BE49-F238E27FC236}">
                <a16:creationId xmlns:a16="http://schemas.microsoft.com/office/drawing/2014/main" id="{0BDD96E3-94AD-4927-B99B-3BD2F34DE135}"/>
              </a:ext>
            </a:extLst>
          </p:cNvPr>
          <p:cNvSpPr/>
          <p:nvPr/>
        </p:nvSpPr>
        <p:spPr>
          <a:xfrm>
            <a:off x="8717586" y="3381055"/>
            <a:ext cx="704675" cy="8626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1BF9E4BE-7278-45FF-B56A-1945E7AB2DCD}"/>
              </a:ext>
            </a:extLst>
          </p:cNvPr>
          <p:cNvSpPr txBox="1"/>
          <p:nvPr/>
        </p:nvSpPr>
        <p:spPr>
          <a:xfrm>
            <a:off x="4879038" y="4110607"/>
            <a:ext cx="7198871" cy="2539285"/>
          </a:xfrm>
          <a:prstGeom prst="rect">
            <a:avLst/>
          </a:prstGeom>
          <a:noFill/>
        </p:spPr>
        <p:txBody>
          <a:bodyPr wrap="square" rtlCol="1">
            <a:spAutoFit/>
          </a:bodyPr>
          <a:lstStyle/>
          <a:p>
            <a:pPr marL="342900" indent="-342900">
              <a:lnSpc>
                <a:spcPct val="150000"/>
              </a:lnSpc>
              <a:buAutoNum type="arabicPeriod"/>
            </a:pPr>
            <a:r>
              <a:rPr lang="he-IL" sz="1800" b="0" i="0" dirty="0">
                <a:solidFill>
                  <a:srgbClr val="000000"/>
                </a:solidFill>
                <a:effectLst/>
                <a:latin typeface="Gisha" panose="020B0502040204020203" pitchFamily="34" charset="-79"/>
                <a:cs typeface="Gisha" panose="020B0502040204020203" pitchFamily="34" charset="-79"/>
              </a:rPr>
              <a:t> שטח הדירה או השטח המצטבר של הדירות, לפי העניין, אינו עולה על שטח דירת המגורים הנמכרת </a:t>
            </a:r>
            <a:r>
              <a:rPr lang="he-IL" sz="1800" b="1" i="0" u="sng" dirty="0">
                <a:solidFill>
                  <a:srgbClr val="000000"/>
                </a:solidFill>
                <a:effectLst/>
                <a:latin typeface="Gisha" panose="020B0502040204020203" pitchFamily="34" charset="-79"/>
                <a:cs typeface="Gisha" panose="020B0502040204020203" pitchFamily="34" charset="-79"/>
              </a:rPr>
              <a:t>בתוספת 25 מ"ר</a:t>
            </a:r>
            <a:r>
              <a:rPr lang="he-IL" sz="1800" b="0" i="0" dirty="0">
                <a:solidFill>
                  <a:srgbClr val="000000"/>
                </a:solidFill>
                <a:effectLst/>
                <a:latin typeface="Gisha" panose="020B0502040204020203" pitchFamily="34" charset="-79"/>
                <a:cs typeface="Gisha" panose="020B0502040204020203" pitchFamily="34" charset="-79"/>
              </a:rPr>
              <a:t>;</a:t>
            </a:r>
          </a:p>
          <a:p>
            <a:pPr algn="just">
              <a:lnSpc>
                <a:spcPct val="150000"/>
              </a:lnSpc>
            </a:pPr>
            <a:r>
              <a:rPr lang="he-IL" dirty="0">
                <a:solidFill>
                  <a:srgbClr val="000000"/>
                </a:solidFill>
                <a:latin typeface="Gisha" panose="020B0502040204020203" pitchFamily="34" charset="-79"/>
                <a:cs typeface="Gisha" panose="020B0502040204020203" pitchFamily="34" charset="-79"/>
              </a:rPr>
              <a:t>                                  </a:t>
            </a:r>
            <a:r>
              <a:rPr lang="he-IL" b="1" u="sng" dirty="0">
                <a:solidFill>
                  <a:srgbClr val="000000"/>
                </a:solidFill>
                <a:latin typeface="Gisha" panose="020B0502040204020203" pitchFamily="34" charset="-79"/>
                <a:cs typeface="Gisha" panose="020B0502040204020203" pitchFamily="34" charset="-79"/>
              </a:rPr>
              <a:t> או </a:t>
            </a:r>
            <a:endParaRPr lang="he-IL" sz="1800" b="1" i="0" u="sng" dirty="0">
              <a:solidFill>
                <a:srgbClr val="000000"/>
              </a:solidFill>
              <a:effectLst/>
              <a:latin typeface="Gisha" panose="020B0502040204020203" pitchFamily="34" charset="-79"/>
              <a:cs typeface="Gisha" panose="020B0502040204020203" pitchFamily="34" charset="-79"/>
            </a:endParaRPr>
          </a:p>
          <a:p>
            <a:pPr>
              <a:lnSpc>
                <a:spcPct val="150000"/>
              </a:lnSpc>
            </a:pPr>
            <a:r>
              <a:rPr lang="he-IL" dirty="0">
                <a:solidFill>
                  <a:schemeClr val="bg1"/>
                </a:solidFill>
                <a:latin typeface="Gisha" panose="020B0502040204020203" pitchFamily="34" charset="-79"/>
                <a:cs typeface="Gisha" panose="020B0502040204020203" pitchFamily="34" charset="-79"/>
              </a:rPr>
              <a:t>2. </a:t>
            </a:r>
            <a:r>
              <a:rPr lang="he-IL" sz="1800" b="0" i="0" dirty="0">
                <a:solidFill>
                  <a:srgbClr val="000000"/>
                </a:solidFill>
                <a:effectLst/>
                <a:latin typeface="Gisha" panose="020B0502040204020203" pitchFamily="34" charset="-79"/>
                <a:cs typeface="Gisha" panose="020B0502040204020203" pitchFamily="34" charset="-79"/>
              </a:rPr>
              <a:t>שווי הדירה או השווי המצטבר של הדירות, לפי העניין, </a:t>
            </a:r>
            <a:r>
              <a:rPr lang="he-IL" sz="1800" b="1" i="0" dirty="0">
                <a:solidFill>
                  <a:srgbClr val="000000"/>
                </a:solidFill>
                <a:effectLst/>
                <a:latin typeface="Gisha" panose="020B0502040204020203" pitchFamily="34" charset="-79"/>
                <a:cs typeface="Gisha" panose="020B0502040204020203" pitchFamily="34" charset="-79"/>
              </a:rPr>
              <a:t>אינו עולה </a:t>
            </a:r>
            <a:r>
              <a:rPr lang="he-IL" sz="1800" b="0" i="0" dirty="0">
                <a:solidFill>
                  <a:srgbClr val="000000"/>
                </a:solidFill>
                <a:effectLst/>
                <a:latin typeface="Gisha" panose="020B0502040204020203" pitchFamily="34" charset="-79"/>
                <a:cs typeface="Gisha" panose="020B0502040204020203" pitchFamily="34" charset="-79"/>
              </a:rPr>
              <a:t>על סכום הפטור הקבוע בסעיף 49ז(א)(2) לחוק או על שוויה של דירת המגורים הנמכרת, בלא הזכויות לבנייה נוספת, </a:t>
            </a:r>
            <a:r>
              <a:rPr lang="he-IL" sz="1800" b="1" i="0" dirty="0">
                <a:solidFill>
                  <a:srgbClr val="000000"/>
                </a:solidFill>
                <a:effectLst/>
                <a:latin typeface="Gisha" panose="020B0502040204020203" pitchFamily="34" charset="-79"/>
                <a:cs typeface="Gisha" panose="020B0502040204020203" pitchFamily="34" charset="-79"/>
              </a:rPr>
              <a:t>לפי הגבוה.</a:t>
            </a:r>
            <a:endParaRPr lang="he-IL" dirty="0">
              <a:solidFill>
                <a:schemeClr val="bg1"/>
              </a:solidFill>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335734588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כותרת 1">
            <a:extLst>
              <a:ext uri="{FF2B5EF4-FFF2-40B4-BE49-F238E27FC236}">
                <a16:creationId xmlns:a16="http://schemas.microsoft.com/office/drawing/2014/main" id="{1FBED0EB-1C2E-4420-B4AF-79F4FE9B7255}"/>
              </a:ext>
            </a:extLst>
          </p:cNvPr>
          <p:cNvSpPr>
            <a:spLocks noGrp="1"/>
          </p:cNvSpPr>
          <p:nvPr>
            <p:ph type="title"/>
          </p:nvPr>
        </p:nvSpPr>
        <p:spPr>
          <a:xfrm>
            <a:off x="640080" y="1795244"/>
            <a:ext cx="3982254" cy="2743200"/>
          </a:xfrm>
        </p:spPr>
        <p:txBody>
          <a:bodyPr>
            <a:normAutofit/>
          </a:bodyPr>
          <a:lstStyle/>
          <a:p>
            <a:r>
              <a:rPr lang="he-IL" sz="3200" dirty="0">
                <a:solidFill>
                  <a:srgbClr val="FFFFFF"/>
                </a:solidFill>
                <a:latin typeface="Gisha" panose="020B0502040204020203" pitchFamily="34" charset="-79"/>
                <a:cs typeface="Gisha" panose="020B0502040204020203" pitchFamily="34" charset="-79"/>
              </a:rPr>
              <a:t>מיסוי פינוי בינוי- סעיף 49כב (חוק מיסוי מקרקעין (שבח ורכישה), תשכ"ג-1963 (להלן: "החוק")</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F992333B-2289-422C-B647-275539FFFE37}"/>
              </a:ext>
            </a:extLst>
          </p:cNvPr>
          <p:cNvSpPr>
            <a:spLocks noGrp="1"/>
          </p:cNvSpPr>
          <p:nvPr>
            <p:ph idx="1"/>
          </p:nvPr>
        </p:nvSpPr>
        <p:spPr>
          <a:xfrm>
            <a:off x="5712903" y="738230"/>
            <a:ext cx="6333688" cy="5855517"/>
          </a:xfrm>
        </p:spPr>
        <p:txBody>
          <a:bodyPr anchor="ctr">
            <a:normAutofit/>
          </a:bodyPr>
          <a:lstStyle/>
          <a:p>
            <a:pPr algn="just">
              <a:lnSpc>
                <a:spcPct val="150000"/>
              </a:lnSpc>
              <a:spcBef>
                <a:spcPts val="360"/>
              </a:spcBef>
            </a:pPr>
            <a:r>
              <a:rPr lang="he-IL" sz="1800" dirty="0">
                <a:solidFill>
                  <a:srgbClr val="000000"/>
                </a:solidFill>
                <a:latin typeface="Gisha" panose="020B0502040204020203" pitchFamily="34" charset="-79"/>
                <a:cs typeface="Gisha" panose="020B0502040204020203" pitchFamily="34" charset="-79"/>
              </a:rPr>
              <a:t>המוכר ליזם את הזכויות שיש לו ביחידת מגורים במתחם </a:t>
            </a:r>
            <a:r>
              <a:rPr lang="he-IL" sz="1800" b="1" dirty="0">
                <a:solidFill>
                  <a:srgbClr val="000000"/>
                </a:solidFill>
                <a:latin typeface="Gisha" panose="020B0502040204020203" pitchFamily="34" charset="-79"/>
                <a:cs typeface="Gisha" panose="020B0502040204020203" pitchFamily="34" charset="-79"/>
              </a:rPr>
              <a:t>שתמורתה ניתנה רק זכות ביחידת מגורים חלופית </a:t>
            </a:r>
            <a:r>
              <a:rPr lang="he-IL" sz="1800" b="1" u="sng" dirty="0">
                <a:solidFill>
                  <a:srgbClr val="000000"/>
                </a:solidFill>
                <a:latin typeface="Gisha" panose="020B0502040204020203" pitchFamily="34" charset="-79"/>
                <a:cs typeface="Gisha" panose="020B0502040204020203" pitchFamily="34" charset="-79"/>
              </a:rPr>
              <a:t>אחת</a:t>
            </a:r>
            <a:r>
              <a:rPr lang="he-IL" sz="1800" b="1" dirty="0">
                <a:solidFill>
                  <a:srgbClr val="000000"/>
                </a:solidFill>
                <a:latin typeface="Gisha" panose="020B0502040204020203" pitchFamily="34" charset="-79"/>
                <a:cs typeface="Gisha" panose="020B0502040204020203" pitchFamily="34" charset="-79"/>
              </a:rPr>
              <a:t> ותמורה כספית אחרת</a:t>
            </a:r>
            <a:r>
              <a:rPr lang="he-IL" sz="1800" dirty="0">
                <a:solidFill>
                  <a:srgbClr val="000000"/>
                </a:solidFill>
                <a:latin typeface="Gisha" panose="020B0502040204020203" pitchFamily="34" charset="-79"/>
                <a:cs typeface="Gisha" panose="020B0502040204020203" pitchFamily="34" charset="-79"/>
              </a:rPr>
              <a:t>, זכאי בשל המכירה לפטור ממס לפי חוק זה, ובלבד ששווי הזכות ביחידת המגורים החלופית והתמורה הכספית הנוספת לא עלו על תקרת השווי; </a:t>
            </a:r>
            <a:r>
              <a:rPr lang="he-IL" sz="1800" dirty="0" err="1">
                <a:solidFill>
                  <a:srgbClr val="000000"/>
                </a:solidFill>
                <a:latin typeface="Gisha" panose="020B0502040204020203" pitchFamily="34" charset="-79"/>
                <a:cs typeface="Gisha" panose="020B0502040204020203" pitchFamily="34" charset="-79"/>
              </a:rPr>
              <a:t>לענין</a:t>
            </a:r>
            <a:r>
              <a:rPr lang="he-IL" sz="1800" dirty="0">
                <a:solidFill>
                  <a:srgbClr val="000000"/>
                </a:solidFill>
                <a:latin typeface="Gisha" panose="020B0502040204020203" pitchFamily="34" charset="-79"/>
                <a:cs typeface="Gisha" panose="020B0502040204020203" pitchFamily="34" charset="-79"/>
              </a:rPr>
              <a:t> זה, "תקרת השווי" – </a:t>
            </a:r>
            <a:r>
              <a:rPr lang="he-IL" sz="1800" b="1" u="sng" dirty="0">
                <a:solidFill>
                  <a:srgbClr val="000000"/>
                </a:solidFill>
                <a:latin typeface="Gisha" panose="020B0502040204020203" pitchFamily="34" charset="-79"/>
                <a:cs typeface="Gisha" panose="020B0502040204020203" pitchFamily="34" charset="-79"/>
              </a:rPr>
              <a:t>אחד מאלה, לפי הגבוה: </a:t>
            </a:r>
          </a:p>
          <a:p>
            <a:pPr algn="just">
              <a:lnSpc>
                <a:spcPct val="150000"/>
              </a:lnSpc>
              <a:spcBef>
                <a:spcPts val="360"/>
              </a:spcBef>
            </a:pPr>
            <a:r>
              <a:rPr lang="he-IL" sz="2400" dirty="0">
                <a:solidFill>
                  <a:srgbClr val="000000"/>
                </a:solidFill>
                <a:latin typeface="Gisha" panose="020B0502040204020203" pitchFamily="34" charset="-79"/>
                <a:cs typeface="Gisha" panose="020B0502040204020203" pitchFamily="34" charset="-79"/>
              </a:rPr>
              <a:t>(</a:t>
            </a:r>
            <a:r>
              <a:rPr lang="he-IL" sz="1800" dirty="0">
                <a:solidFill>
                  <a:srgbClr val="000000"/>
                </a:solidFill>
                <a:latin typeface="Gisha" panose="020B0502040204020203" pitchFamily="34" charset="-79"/>
                <a:cs typeface="Gisha" panose="020B0502040204020203" pitchFamily="34" charset="-79"/>
              </a:rPr>
              <a:t>1)</a:t>
            </a:r>
            <a:r>
              <a:rPr lang="he-IL" sz="1800" b="1" dirty="0">
                <a:solidFill>
                  <a:srgbClr val="000000"/>
                </a:solidFill>
                <a:latin typeface="Gisha" panose="020B0502040204020203" pitchFamily="34" charset="-79"/>
                <a:cs typeface="Gisha" panose="020B0502040204020203" pitchFamily="34" charset="-79"/>
              </a:rPr>
              <a:t> 150% משווי יחידת המגורים הנמכרת</a:t>
            </a:r>
            <a:r>
              <a:rPr lang="he-IL" sz="1800" dirty="0">
                <a:solidFill>
                  <a:srgbClr val="000000"/>
                </a:solidFill>
                <a:latin typeface="Gisha" panose="020B0502040204020203" pitchFamily="34" charset="-79"/>
                <a:cs typeface="Gisha" panose="020B0502040204020203" pitchFamily="34" charset="-79"/>
              </a:rPr>
              <a:t>, בניכוי שוויין של זכויות לבניה נוספת ביחידת המגורים הנמכרת </a:t>
            </a:r>
          </a:p>
          <a:p>
            <a:pPr algn="just">
              <a:lnSpc>
                <a:spcPct val="150000"/>
              </a:lnSpc>
              <a:spcBef>
                <a:spcPts val="360"/>
              </a:spcBef>
            </a:pPr>
            <a:r>
              <a:rPr lang="he-IL" sz="1800" dirty="0">
                <a:solidFill>
                  <a:srgbClr val="000000"/>
                </a:solidFill>
                <a:latin typeface="Gisha" panose="020B0502040204020203" pitchFamily="34" charset="-79"/>
                <a:cs typeface="Gisha" panose="020B0502040204020203" pitchFamily="34" charset="-79"/>
              </a:rPr>
              <a:t>(2)   שווי דירת מגורים, באותו מתחם, </a:t>
            </a:r>
            <a:r>
              <a:rPr lang="he-IL" sz="1800" b="1" dirty="0">
                <a:solidFill>
                  <a:srgbClr val="000000"/>
                </a:solidFill>
                <a:latin typeface="Gisha" panose="020B0502040204020203" pitchFamily="34" charset="-79"/>
                <a:cs typeface="Gisha" panose="020B0502040204020203" pitchFamily="34" charset="-79"/>
              </a:rPr>
              <a:t>ששטחה 120 מ"ר;</a:t>
            </a:r>
          </a:p>
          <a:p>
            <a:pPr algn="just">
              <a:lnSpc>
                <a:spcPct val="150000"/>
              </a:lnSpc>
              <a:spcBef>
                <a:spcPts val="360"/>
              </a:spcBef>
            </a:pPr>
            <a:r>
              <a:rPr lang="he-IL" sz="1800" dirty="0">
                <a:solidFill>
                  <a:srgbClr val="000000"/>
                </a:solidFill>
                <a:latin typeface="Gisha" panose="020B0502040204020203" pitchFamily="34" charset="-79"/>
                <a:cs typeface="Gisha" panose="020B0502040204020203" pitchFamily="34" charset="-79"/>
              </a:rPr>
              <a:t>(3)   שווי דירת מגורים, באותו מתחם, </a:t>
            </a:r>
            <a:r>
              <a:rPr lang="he-IL" sz="1800" b="1" dirty="0">
                <a:solidFill>
                  <a:srgbClr val="000000"/>
                </a:solidFill>
                <a:latin typeface="Gisha" panose="020B0502040204020203" pitchFamily="34" charset="-79"/>
                <a:cs typeface="Gisha" panose="020B0502040204020203" pitchFamily="34" charset="-79"/>
              </a:rPr>
              <a:t>ששטחה 150% משטחה של יחידת המגורים הנמכרת, ולא יותר מ-200 מ"ר;</a:t>
            </a:r>
          </a:p>
          <a:p>
            <a:pPr algn="just">
              <a:lnSpc>
                <a:spcPct val="100000"/>
              </a:lnSpc>
              <a:spcBef>
                <a:spcPts val="360"/>
              </a:spcBef>
            </a:pPr>
            <a:endParaRPr lang="he-IL" sz="2400" b="1" u="sng" dirty="0">
              <a:solidFill>
                <a:srgbClr val="000000"/>
              </a:solidFill>
              <a:latin typeface="Gisha" panose="020B0502040204020203" pitchFamily="34" charset="-79"/>
              <a:cs typeface="Gisha" panose="020B0502040204020203" pitchFamily="34" charset="-79"/>
            </a:endParaRPr>
          </a:p>
          <a:p>
            <a:endParaRPr lang="he-IL" sz="2400" dirty="0">
              <a:solidFill>
                <a:srgbClr val="000000"/>
              </a:solidFill>
            </a:endParaRPr>
          </a:p>
        </p:txBody>
      </p:sp>
      <p:pic>
        <p:nvPicPr>
          <p:cNvPr id="4" name="תמונה 3">
            <a:extLst>
              <a:ext uri="{FF2B5EF4-FFF2-40B4-BE49-F238E27FC236}">
                <a16:creationId xmlns:a16="http://schemas.microsoft.com/office/drawing/2014/main" id="{05F51321-5E7F-40F3-B94E-26A630DA6A02}"/>
              </a:ext>
            </a:extLst>
          </p:cNvPr>
          <p:cNvPicPr>
            <a:picLocks noChangeAspect="1"/>
          </p:cNvPicPr>
          <p:nvPr/>
        </p:nvPicPr>
        <p:blipFill>
          <a:blip r:embed="rId3"/>
          <a:stretch>
            <a:fillRect/>
          </a:stretch>
        </p:blipFill>
        <p:spPr>
          <a:xfrm>
            <a:off x="4845378" y="5316717"/>
            <a:ext cx="1734532" cy="1541283"/>
          </a:xfrm>
          <a:prstGeom prst="rect">
            <a:avLst/>
          </a:prstGeom>
        </p:spPr>
      </p:pic>
    </p:spTree>
    <p:extLst>
      <p:ext uri="{BB962C8B-B14F-4D97-AF65-F5344CB8AC3E}">
        <p14:creationId xmlns:p14="http://schemas.microsoft.com/office/powerpoint/2010/main" val="2253720477"/>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726432" y="1741337"/>
            <a:ext cx="6739136" cy="2387918"/>
          </a:xfrm>
        </p:spPr>
        <p:txBody>
          <a:bodyPr anchor="b">
            <a:normAutofit/>
          </a:bodyPr>
          <a:lstStyle/>
          <a:p>
            <a:r>
              <a:rPr lang="he-IL" sz="6700" b="1" dirty="0">
                <a:solidFill>
                  <a:srgbClr val="FFFFFF"/>
                </a:solidFill>
                <a:latin typeface="Gisha" panose="020B0502040204020203" pitchFamily="34" charset="-79"/>
                <a:cs typeface="Gisha" panose="020B0502040204020203" pitchFamily="34" charset="-79"/>
              </a:rPr>
              <a:t>פרק 9</a:t>
            </a:r>
            <a:br>
              <a:rPr lang="he-IL" sz="6600" b="1" dirty="0">
                <a:solidFill>
                  <a:srgbClr val="FFFFFF"/>
                </a:solidFill>
                <a:latin typeface="Gisha" panose="020B0502040204020203" pitchFamily="34" charset="-79"/>
                <a:cs typeface="Gisha" panose="020B0502040204020203" pitchFamily="34" charset="-79"/>
              </a:rPr>
            </a:br>
            <a:r>
              <a:rPr lang="he-IL" sz="3100" b="1" dirty="0">
                <a:solidFill>
                  <a:srgbClr val="FFFFFF"/>
                </a:solidFill>
                <a:latin typeface="Gisha" panose="020B0502040204020203" pitchFamily="34" charset="-79"/>
                <a:cs typeface="Gisha" panose="020B0502040204020203" pitchFamily="34" charset="-79"/>
              </a:rPr>
              <a:t>מפקחת </a:t>
            </a:r>
            <a:r>
              <a:rPr lang="en-US" sz="3100" b="1" dirty="0">
                <a:solidFill>
                  <a:srgbClr val="FFFFFF"/>
                </a:solidFill>
                <a:latin typeface="Gisha" panose="020B0502040204020203" pitchFamily="34" charset="-79"/>
                <a:cs typeface="Gisha" panose="020B0502040204020203" pitchFamily="34" charset="-79"/>
              </a:rPr>
              <a:t>VS</a:t>
            </a:r>
            <a:r>
              <a:rPr lang="he-IL" sz="3100" b="1" dirty="0">
                <a:solidFill>
                  <a:srgbClr val="FFFFFF"/>
                </a:solidFill>
                <a:latin typeface="Gisha" panose="020B0502040204020203" pitchFamily="34" charset="-79"/>
                <a:cs typeface="Gisha" panose="020B0502040204020203" pitchFamily="34" charset="-79"/>
              </a:rPr>
              <a:t> ביהמ"ש</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0903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כותרת 1">
            <a:extLst>
              <a:ext uri="{FF2B5EF4-FFF2-40B4-BE49-F238E27FC236}">
                <a16:creationId xmlns:a16="http://schemas.microsoft.com/office/drawing/2014/main" id="{2744B1CB-A07B-4F94-9B3E-D756D6D955F5}"/>
              </a:ext>
            </a:extLst>
          </p:cNvPr>
          <p:cNvSpPr>
            <a:spLocks noGrp="1"/>
          </p:cNvSpPr>
          <p:nvPr>
            <p:ph type="title"/>
          </p:nvPr>
        </p:nvSpPr>
        <p:spPr>
          <a:xfrm>
            <a:off x="-117447" y="1243013"/>
            <a:ext cx="5360565" cy="4371974"/>
          </a:xfrm>
        </p:spPr>
        <p:txBody>
          <a:bodyPr>
            <a:normAutofit/>
          </a:bodyPr>
          <a:lstStyle/>
          <a:p>
            <a:r>
              <a:rPr lang="he-IL" b="1" dirty="0"/>
              <a:t> </a:t>
            </a:r>
            <a:r>
              <a:rPr lang="he-IL" b="1" dirty="0">
                <a:latin typeface="Gisha" panose="020B0502040204020203" pitchFamily="34" charset="-79"/>
                <a:cs typeface="Gisha" panose="020B0502040204020203" pitchFamily="34" charset="-79"/>
              </a:rPr>
              <a:t>מפקחת </a:t>
            </a:r>
            <a:r>
              <a:rPr lang="en-US" b="1" dirty="0">
                <a:latin typeface="Gisha" panose="020B0502040204020203" pitchFamily="34" charset="-79"/>
                <a:cs typeface="Gisha" panose="020B0502040204020203" pitchFamily="34" charset="-79"/>
              </a:rPr>
              <a:t>VS</a:t>
            </a:r>
            <a:r>
              <a:rPr lang="he-IL" b="1" dirty="0">
                <a:latin typeface="Gisha" panose="020B0502040204020203" pitchFamily="34" charset="-79"/>
                <a:cs typeface="Gisha" panose="020B0502040204020203" pitchFamily="34" charset="-79"/>
              </a:rPr>
              <a:t> ביהמ"ש</a:t>
            </a:r>
            <a:endParaRPr lang="he-IL" dirty="0">
              <a:solidFill>
                <a:srgbClr val="FFFFFF"/>
              </a:solidFill>
            </a:endParaRP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50824947-6815-4E43-B9A4-34801DBE49E6}"/>
              </a:ext>
            </a:extLst>
          </p:cNvPr>
          <p:cNvSpPr>
            <a:spLocks noGrp="1"/>
          </p:cNvSpPr>
          <p:nvPr>
            <p:ph idx="1"/>
          </p:nvPr>
        </p:nvSpPr>
        <p:spPr>
          <a:xfrm>
            <a:off x="5670958" y="485192"/>
            <a:ext cx="6521041" cy="6016276"/>
          </a:xfrm>
        </p:spPr>
        <p:txBody>
          <a:bodyPr anchor="ctr">
            <a:normAutofit/>
          </a:bodyPr>
          <a:lstStyle/>
          <a:p>
            <a:pPr>
              <a:lnSpc>
                <a:spcPct val="150000"/>
              </a:lnSpc>
            </a:pPr>
            <a:r>
              <a:rPr lang="he-IL" sz="1600" b="1" dirty="0">
                <a:solidFill>
                  <a:srgbClr val="000000"/>
                </a:solidFill>
                <a:latin typeface="Gisha" panose="020B0502040204020203" pitchFamily="34" charset="-79"/>
                <a:cs typeface="Gisha" panose="020B0502040204020203" pitchFamily="34" charset="-79"/>
              </a:rPr>
              <a:t>סעדים בשל סירוב </a:t>
            </a:r>
            <a:r>
              <a:rPr lang="he-IL" sz="1600" b="1" u="sng" dirty="0">
                <a:solidFill>
                  <a:srgbClr val="000000"/>
                </a:solidFill>
                <a:latin typeface="Gisha" panose="020B0502040204020203" pitchFamily="34" charset="-79"/>
                <a:cs typeface="Gisha" panose="020B0502040204020203" pitchFamily="34" charset="-79"/>
              </a:rPr>
              <a:t>בלתי סביר </a:t>
            </a:r>
            <a:r>
              <a:rPr lang="he-IL" sz="1600" b="1" dirty="0">
                <a:solidFill>
                  <a:srgbClr val="000000"/>
                </a:solidFill>
                <a:latin typeface="Gisha" panose="020B0502040204020203" pitchFamily="34" charset="-79"/>
                <a:cs typeface="Gisha" panose="020B0502040204020203" pitchFamily="34" charset="-79"/>
              </a:rPr>
              <a:t>לביצוע עסקת </a:t>
            </a:r>
            <a:r>
              <a:rPr lang="he-IL" sz="1600" b="1" dirty="0">
                <a:solidFill>
                  <a:srgbClr val="000000"/>
                </a:solidFill>
                <a:highlight>
                  <a:srgbClr val="FFFF00"/>
                </a:highlight>
                <a:latin typeface="Gisha" panose="020B0502040204020203" pitchFamily="34" charset="-79"/>
                <a:cs typeface="Gisha" panose="020B0502040204020203" pitchFamily="34" charset="-79"/>
              </a:rPr>
              <a:t>פינוי ובינוי </a:t>
            </a:r>
            <a:r>
              <a:rPr lang="he-IL" sz="1600" b="1" dirty="0">
                <a:solidFill>
                  <a:srgbClr val="000000"/>
                </a:solidFill>
                <a:latin typeface="Gisha" panose="020B0502040204020203" pitchFamily="34" charset="-79"/>
                <a:cs typeface="Gisha" panose="020B0502040204020203" pitchFamily="34" charset="-79"/>
              </a:rPr>
              <a:t>(תיקון מס' 2) תשע"א-2011 (תיקון מס' 6) תשע"ח-2018 ת"ט תשע"ט-2018</a:t>
            </a:r>
          </a:p>
          <a:p>
            <a:pPr>
              <a:lnSpc>
                <a:spcPct val="150000"/>
              </a:lnSpc>
            </a:pPr>
            <a:r>
              <a:rPr lang="he-IL" sz="1600" dirty="0">
                <a:solidFill>
                  <a:srgbClr val="000000"/>
                </a:solidFill>
                <a:latin typeface="Gisha" panose="020B0502040204020203" pitchFamily="34" charset="-79"/>
                <a:cs typeface="Gisha" panose="020B0502040204020203" pitchFamily="34" charset="-79"/>
              </a:rPr>
              <a:t>2. (א)  </a:t>
            </a:r>
            <a:r>
              <a:rPr lang="he-IL" sz="1600" b="1" dirty="0">
                <a:solidFill>
                  <a:srgbClr val="000000"/>
                </a:solidFill>
                <a:latin typeface="Gisha" panose="020B0502040204020203" pitchFamily="34" charset="-79"/>
                <a:cs typeface="Gisha" panose="020B0502040204020203" pitchFamily="34" charset="-79"/>
              </a:rPr>
              <a:t>הסכים רוב מיוחס </a:t>
            </a:r>
            <a:r>
              <a:rPr lang="he-IL" sz="1600" dirty="0">
                <a:solidFill>
                  <a:srgbClr val="000000"/>
                </a:solidFill>
                <a:latin typeface="Gisha" panose="020B0502040204020203" pitchFamily="34" charset="-79"/>
                <a:cs typeface="Gisha" panose="020B0502040204020203" pitchFamily="34" charset="-79"/>
              </a:rPr>
              <a:t>מבין בעלי הדירות במקבץ לפינוי ובינוי לכרות עסקת פינוי ובינוי, ומצא בית המשפט כי בעל דירה באותו מקבץ מסרב סירוב בלתי סביר להעביר את זכויותיו לשם ביצוע העסקה או מתנה את הסכמתו לכך בתנאים בלתי סבירים (בחוק זה – בעל דירה מסרב), רשאי </a:t>
            </a:r>
            <a:r>
              <a:rPr lang="he-IL" sz="1600" b="1" u="sng" dirty="0">
                <a:solidFill>
                  <a:srgbClr val="000000"/>
                </a:solidFill>
                <a:latin typeface="Gisha" panose="020B0502040204020203" pitchFamily="34" charset="-79"/>
                <a:cs typeface="Gisha" panose="020B0502040204020203" pitchFamily="34" charset="-79"/>
              </a:rPr>
              <a:t>בית המשפט </a:t>
            </a:r>
            <a:r>
              <a:rPr lang="he-IL" sz="1600" dirty="0">
                <a:solidFill>
                  <a:srgbClr val="000000"/>
                </a:solidFill>
                <a:latin typeface="Gisha" panose="020B0502040204020203" pitchFamily="34" charset="-79"/>
                <a:cs typeface="Gisha" panose="020B0502040204020203" pitchFamily="34" charset="-79"/>
              </a:rPr>
              <a:t>לפעול באחת מאלה –</a:t>
            </a:r>
          </a:p>
          <a:p>
            <a:pPr>
              <a:lnSpc>
                <a:spcPct val="150000"/>
              </a:lnSpc>
            </a:pPr>
            <a:r>
              <a:rPr lang="he-IL" sz="1600" dirty="0">
                <a:solidFill>
                  <a:srgbClr val="000000"/>
                </a:solidFill>
                <a:latin typeface="Gisha" panose="020B0502040204020203" pitchFamily="34" charset="-79"/>
                <a:cs typeface="Gisha" panose="020B0502040204020203" pitchFamily="34" charset="-79"/>
              </a:rPr>
              <a:t>(1) לקבוע כי בעל הדירה המסרב אחראי </a:t>
            </a:r>
            <a:r>
              <a:rPr lang="he-IL" sz="1600" b="1" dirty="0" err="1">
                <a:solidFill>
                  <a:srgbClr val="000000"/>
                </a:solidFill>
                <a:latin typeface="Gisha" panose="020B0502040204020203" pitchFamily="34" charset="-79"/>
                <a:cs typeface="Gisha" panose="020B0502040204020203" pitchFamily="34" charset="-79"/>
              </a:rPr>
              <a:t>בנזיקין</a:t>
            </a:r>
            <a:r>
              <a:rPr lang="he-IL" sz="1600" b="1" dirty="0">
                <a:solidFill>
                  <a:srgbClr val="000000"/>
                </a:solidFill>
                <a:latin typeface="Gisha" panose="020B0502040204020203" pitchFamily="34" charset="-79"/>
                <a:cs typeface="Gisha" panose="020B0502040204020203" pitchFamily="34" charset="-79"/>
              </a:rPr>
              <a:t> </a:t>
            </a:r>
            <a:r>
              <a:rPr lang="he-IL" sz="1600" dirty="0">
                <a:solidFill>
                  <a:srgbClr val="000000"/>
                </a:solidFill>
                <a:latin typeface="Gisha" panose="020B0502040204020203" pitchFamily="34" charset="-79"/>
                <a:cs typeface="Gisha" panose="020B0502040204020203" pitchFamily="34" charset="-79"/>
              </a:rPr>
              <a:t>כלפי שאר בעלי הדירות באותו מקבץ המסכימים לעסקה, בשל הנזק שנגרם להם עקב אי-ביצוע העסקה;</a:t>
            </a:r>
          </a:p>
          <a:p>
            <a:pPr>
              <a:lnSpc>
                <a:spcPct val="150000"/>
              </a:lnSpc>
            </a:pPr>
            <a:r>
              <a:rPr lang="he-IL" sz="1600" dirty="0">
                <a:solidFill>
                  <a:srgbClr val="000000"/>
                </a:solidFill>
                <a:latin typeface="Gisha" panose="020B0502040204020203" pitchFamily="34" charset="-79"/>
                <a:cs typeface="Gisha" panose="020B0502040204020203" pitchFamily="34" charset="-79"/>
              </a:rPr>
              <a:t>(2)</a:t>
            </a:r>
            <a:r>
              <a:rPr lang="he-IL" sz="1600" b="1" dirty="0">
                <a:solidFill>
                  <a:srgbClr val="000000"/>
                </a:solidFill>
                <a:latin typeface="Gisha" panose="020B0502040204020203" pitchFamily="34" charset="-79"/>
                <a:cs typeface="Gisha" panose="020B0502040204020203" pitchFamily="34" charset="-79"/>
              </a:rPr>
              <a:t> לאשר את ביצוע העסקה וכן למנות עורך דין או רואה חשבון, שאינו בעל דירה במקבץ, שיהיה מוסמך, בהתאם להוראות בית המשפט, להתקשר בעסקה בשם בעל הדירה המסרב.</a:t>
            </a:r>
          </a:p>
          <a:p>
            <a:endParaRPr lang="he-IL" sz="2400" dirty="0">
              <a:solidFill>
                <a:srgbClr val="000000"/>
              </a:solidFill>
            </a:endParaRPr>
          </a:p>
        </p:txBody>
      </p:sp>
      <p:sp>
        <p:nvSpPr>
          <p:cNvPr id="7" name="חץ: למעלה 6">
            <a:extLst>
              <a:ext uri="{FF2B5EF4-FFF2-40B4-BE49-F238E27FC236}">
                <a16:creationId xmlns:a16="http://schemas.microsoft.com/office/drawing/2014/main" id="{A510401B-B27C-45D8-A6C6-1C243289896A}"/>
              </a:ext>
            </a:extLst>
          </p:cNvPr>
          <p:cNvSpPr/>
          <p:nvPr/>
        </p:nvSpPr>
        <p:spPr>
          <a:xfrm rot="10800000">
            <a:off x="798576" y="2568579"/>
            <a:ext cx="534572" cy="43584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16051143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78218"/>
          <a:stretch/>
        </p:blipFill>
        <p:spPr>
          <a:xfrm>
            <a:off x="307907" y="1282"/>
            <a:ext cx="12191980" cy="6856718"/>
          </a:xfrm>
          <a:prstGeom prst="rect">
            <a:avLst/>
          </a:prstGeom>
        </p:spPr>
      </p:pic>
      <p:pic>
        <p:nvPicPr>
          <p:cNvPr id="5" name="תמונה 4">
            <a:extLst>
              <a:ext uri="{FF2B5EF4-FFF2-40B4-BE49-F238E27FC236}">
                <a16:creationId xmlns:a16="http://schemas.microsoft.com/office/drawing/2014/main" id="{C0CA31AA-BE42-4408-A6DC-6AA1C67625DA}"/>
              </a:ext>
            </a:extLst>
          </p:cNvPr>
          <p:cNvPicPr>
            <a:picLocks noChangeAspect="1"/>
          </p:cNvPicPr>
          <p:nvPr/>
        </p:nvPicPr>
        <p:blipFill>
          <a:blip r:embed="rId3"/>
          <a:stretch>
            <a:fillRect/>
          </a:stretch>
        </p:blipFill>
        <p:spPr>
          <a:xfrm>
            <a:off x="759331" y="4228176"/>
            <a:ext cx="1597290" cy="2243522"/>
          </a:xfrm>
          <a:prstGeom prst="rect">
            <a:avLst/>
          </a:prstGeom>
        </p:spPr>
      </p:pic>
      <p:sp>
        <p:nvSpPr>
          <p:cNvPr id="20" name="תיבת טקסט 19">
            <a:extLst>
              <a:ext uri="{FF2B5EF4-FFF2-40B4-BE49-F238E27FC236}">
                <a16:creationId xmlns:a16="http://schemas.microsoft.com/office/drawing/2014/main" id="{950BA859-2E5F-4A99-BBE6-493AF0BBA8EE}"/>
              </a:ext>
            </a:extLst>
          </p:cNvPr>
          <p:cNvSpPr txBox="1"/>
          <p:nvPr/>
        </p:nvSpPr>
        <p:spPr>
          <a:xfrm>
            <a:off x="421420" y="677782"/>
            <a:ext cx="7498080" cy="2062103"/>
          </a:xfrm>
          <a:prstGeom prst="rect">
            <a:avLst/>
          </a:prstGeom>
          <a:noFill/>
        </p:spPr>
        <p:txBody>
          <a:bodyPr wrap="square">
            <a:spAutoFit/>
          </a:bodyPr>
          <a:lstStyle/>
          <a:p>
            <a:r>
              <a:rPr lang="he-IL" sz="2800" dirty="0">
                <a:solidFill>
                  <a:schemeClr val="bg2"/>
                </a:solidFill>
                <a:effectLst/>
                <a:latin typeface="Calibri" panose="020F0502020204030204" pitchFamily="34" charset="0"/>
                <a:ea typeface="Calibri" panose="020F0502020204030204" pitchFamily="34" charset="0"/>
                <a:cs typeface="Gisha" panose="020B0502040204020203" pitchFamily="34" charset="-79"/>
              </a:rPr>
              <a:t>ישנם שלושה </a:t>
            </a:r>
            <a:r>
              <a:rPr lang="he-IL" sz="2800" b="1" dirty="0">
                <a:solidFill>
                  <a:schemeClr val="bg2"/>
                </a:solidFill>
                <a:effectLst/>
                <a:latin typeface="Calibri" panose="020F0502020204030204" pitchFamily="34" charset="0"/>
                <a:ea typeface="Calibri" panose="020F0502020204030204" pitchFamily="34" charset="0"/>
                <a:cs typeface="Gisha" panose="020B0502040204020203" pitchFamily="34" charset="-79"/>
              </a:rPr>
              <a:t>שחקנים</a:t>
            </a:r>
            <a:r>
              <a:rPr lang="he-IL" sz="2800" dirty="0">
                <a:solidFill>
                  <a:schemeClr val="bg2"/>
                </a:solidFill>
                <a:effectLst/>
                <a:latin typeface="Calibri" panose="020F0502020204030204" pitchFamily="34" charset="0"/>
                <a:ea typeface="Calibri" panose="020F0502020204030204" pitchFamily="34" charset="0"/>
                <a:cs typeface="Gisha" panose="020B0502040204020203" pitchFamily="34" charset="-79"/>
              </a:rPr>
              <a:t> מרכזיים בקידומו ובמימושו של תהליך </a:t>
            </a:r>
            <a:r>
              <a:rPr lang="he-IL" sz="2800" b="1" dirty="0">
                <a:solidFill>
                  <a:schemeClr val="bg2"/>
                </a:solidFill>
                <a:effectLst/>
                <a:latin typeface="Calibri" panose="020F0502020204030204" pitchFamily="34" charset="0"/>
                <a:ea typeface="Calibri" panose="020F0502020204030204" pitchFamily="34" charset="0"/>
                <a:cs typeface="Gisha" panose="020B0502040204020203" pitchFamily="34" charset="-79"/>
              </a:rPr>
              <a:t>התחדשות עירונית</a:t>
            </a:r>
            <a:r>
              <a:rPr lang="he-IL" sz="2800" dirty="0">
                <a:solidFill>
                  <a:schemeClr val="bg2"/>
                </a:solidFill>
                <a:effectLst/>
                <a:latin typeface="Calibri" panose="020F0502020204030204" pitchFamily="34" charset="0"/>
                <a:ea typeface="Calibri" panose="020F0502020204030204" pitchFamily="34" charset="0"/>
                <a:cs typeface="Gisha" panose="020B0502040204020203" pitchFamily="34" charset="-79"/>
              </a:rPr>
              <a:t>: מוסדות התכנון -  היזם  - בעלי הדירות הקיימות.</a:t>
            </a:r>
            <a:endParaRPr lang="en-US" sz="2800" dirty="0">
              <a:solidFill>
                <a:schemeClr val="bg2"/>
              </a:solidFill>
              <a:effectLst/>
              <a:latin typeface="Calibri" panose="020F0502020204030204" pitchFamily="34" charset="0"/>
              <a:ea typeface="Calibri" panose="020F0502020204030204" pitchFamily="34" charset="0"/>
              <a:cs typeface="Arial" panose="020B0604020202020204" pitchFamily="34" charset="0"/>
            </a:endParaRPr>
          </a:p>
          <a:p>
            <a:pPr marL="0" marR="0" lvl="0" indent="0" defTabSz="914400" rtl="1" eaLnBrk="1" fontAlgn="auto" latinLnBrk="0" hangingPunct="1">
              <a:lnSpc>
                <a:spcPct val="100000"/>
              </a:lnSpc>
              <a:spcBef>
                <a:spcPts val="0"/>
              </a:spcBef>
              <a:spcAft>
                <a:spcPts val="0"/>
              </a:spcAft>
              <a:buClrTx/>
              <a:buSzTx/>
              <a:buFontTx/>
              <a:buNone/>
              <a:tabLst/>
              <a:defRPr/>
            </a:pPr>
            <a:endParaRPr kumimoji="0" lang="he-IL" sz="4400" b="0" i="0" u="none" strike="noStrike" kern="1200" cap="none" spc="0" normalizeH="0" baseline="0" noProof="0" dirty="0">
              <a:ln>
                <a:noFill/>
              </a:ln>
              <a:solidFill>
                <a:schemeClr val="bg2"/>
              </a:solidFill>
              <a:effectLst/>
              <a:uLnTx/>
              <a:uFillTx/>
              <a:latin typeface="Gisha" panose="020B0502040204020203" pitchFamily="34" charset="-79"/>
              <a:ea typeface="+mn-ea"/>
              <a:cs typeface="Gisha" panose="020B0502040204020203" pitchFamily="34" charset="-79"/>
            </a:endParaRPr>
          </a:p>
        </p:txBody>
      </p:sp>
    </p:spTree>
    <p:extLst>
      <p:ext uri="{BB962C8B-B14F-4D97-AF65-F5344CB8AC3E}">
        <p14:creationId xmlns:p14="http://schemas.microsoft.com/office/powerpoint/2010/main" val="1347048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כותרת 1">
            <a:extLst>
              <a:ext uri="{FF2B5EF4-FFF2-40B4-BE49-F238E27FC236}">
                <a16:creationId xmlns:a16="http://schemas.microsoft.com/office/drawing/2014/main" id="{0BBE2F78-CAA8-4A58-AA3E-F5E41CF99BDF}"/>
              </a:ext>
            </a:extLst>
          </p:cNvPr>
          <p:cNvSpPr>
            <a:spLocks noGrp="1"/>
          </p:cNvSpPr>
          <p:nvPr>
            <p:ph type="title"/>
          </p:nvPr>
        </p:nvSpPr>
        <p:spPr>
          <a:xfrm>
            <a:off x="-45217" y="1243013"/>
            <a:ext cx="5221223" cy="4371974"/>
          </a:xfrm>
        </p:spPr>
        <p:txBody>
          <a:bodyPr>
            <a:normAutofit/>
          </a:bodyPr>
          <a:lstStyle/>
          <a:p>
            <a:r>
              <a:rPr lang="he-IL" b="1" dirty="0">
                <a:latin typeface="Gisha" panose="020B0502040204020203" pitchFamily="34" charset="-79"/>
                <a:cs typeface="Gisha" panose="020B0502040204020203" pitchFamily="34" charset="-79"/>
              </a:rPr>
              <a:t> מפקחת </a:t>
            </a:r>
            <a:r>
              <a:rPr lang="en-US" b="1" dirty="0">
                <a:latin typeface="Gisha" panose="020B0502040204020203" pitchFamily="34" charset="-79"/>
                <a:cs typeface="Gisha" panose="020B0502040204020203" pitchFamily="34" charset="-79"/>
              </a:rPr>
              <a:t>VS</a:t>
            </a:r>
            <a:r>
              <a:rPr lang="he-IL" b="1" dirty="0">
                <a:latin typeface="Gisha" panose="020B0502040204020203" pitchFamily="34" charset="-79"/>
                <a:cs typeface="Gisha" panose="020B0502040204020203" pitchFamily="34" charset="-79"/>
              </a:rPr>
              <a:t> ביהמ"ש</a:t>
            </a:r>
            <a:endParaRPr lang="he-IL" dirty="0">
              <a:solidFill>
                <a:srgbClr val="FFFFFF"/>
              </a:solidFill>
            </a:endParaRPr>
          </a:p>
        </p:txBody>
      </p:sp>
      <p:sp>
        <p:nvSpPr>
          <p:cNvPr id="16"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id="{E2A64659-A780-4AB4-B980-F1CECE5385DD}"/>
              </a:ext>
            </a:extLst>
          </p:cNvPr>
          <p:cNvSpPr>
            <a:spLocks noGrp="1"/>
          </p:cNvSpPr>
          <p:nvPr>
            <p:ph idx="1"/>
          </p:nvPr>
        </p:nvSpPr>
        <p:spPr>
          <a:xfrm>
            <a:off x="5391152" y="276837"/>
            <a:ext cx="6800848" cy="6581162"/>
          </a:xfrm>
        </p:spPr>
        <p:txBody>
          <a:bodyPr anchor="ctr">
            <a:normAutofit/>
          </a:bodyPr>
          <a:lstStyle/>
          <a:p>
            <a:pPr>
              <a:lnSpc>
                <a:spcPct val="160000"/>
              </a:lnSpc>
            </a:pPr>
            <a:r>
              <a:rPr lang="he-IL" sz="1600" b="1" dirty="0">
                <a:solidFill>
                  <a:srgbClr val="000000"/>
                </a:solidFill>
                <a:highlight>
                  <a:srgbClr val="FFFF00"/>
                </a:highlight>
                <a:latin typeface="Gisha" panose="020B0502040204020203" pitchFamily="34" charset="-79"/>
                <a:cs typeface="Gisha" panose="020B0502040204020203" pitchFamily="34" charset="-79"/>
              </a:rPr>
              <a:t>הריסת בניין קיים והקמתו מחדש </a:t>
            </a:r>
            <a:r>
              <a:rPr lang="he-IL" sz="1600" b="1" dirty="0">
                <a:solidFill>
                  <a:srgbClr val="000000"/>
                </a:solidFill>
                <a:latin typeface="Gisha" panose="020B0502040204020203" pitchFamily="34" charset="-79"/>
                <a:cs typeface="Gisha" panose="020B0502040204020203" pitchFamily="34" charset="-79"/>
              </a:rPr>
              <a:t>(תיקון מס' 2)  תשע"ב-2012 (תמ"א 38)</a:t>
            </a:r>
          </a:p>
          <a:p>
            <a:pPr>
              <a:lnSpc>
                <a:spcPct val="160000"/>
              </a:lnSpc>
            </a:pPr>
            <a:r>
              <a:rPr lang="he-IL" sz="1600" dirty="0">
                <a:solidFill>
                  <a:srgbClr val="000000"/>
                </a:solidFill>
                <a:latin typeface="Gisha" panose="020B0502040204020203" pitchFamily="34" charset="-79"/>
                <a:cs typeface="Gisha" panose="020B0502040204020203" pitchFamily="34" charset="-79"/>
              </a:rPr>
              <a:t>5א. (א)  ביצוע עבודה ברכוש המשותף שמטרתה הריסת בניין קיים והקמתו מחדש בהתאם לתכנית חיזוק, טעון החלטה מראש של כל בעלי הדירות; ואולם רשאי </a:t>
            </a:r>
            <a:r>
              <a:rPr lang="he-IL" sz="1600" b="1" u="sng" dirty="0">
                <a:solidFill>
                  <a:srgbClr val="000000"/>
                </a:solidFill>
                <a:latin typeface="Gisha" panose="020B0502040204020203" pitchFamily="34" charset="-79"/>
                <a:cs typeface="Gisha" panose="020B0502040204020203" pitchFamily="34" charset="-79"/>
              </a:rPr>
              <a:t>המפקח</a:t>
            </a:r>
            <a:r>
              <a:rPr lang="he-IL" sz="1600" dirty="0">
                <a:solidFill>
                  <a:srgbClr val="000000"/>
                </a:solidFill>
                <a:latin typeface="Gisha" panose="020B0502040204020203" pitchFamily="34" charset="-79"/>
                <a:cs typeface="Gisha" panose="020B0502040204020203" pitchFamily="34" charset="-79"/>
              </a:rPr>
              <a:t>, אף אם לא התקבלה על כך החלטה מראש של כל בעלי הדירות בבית המשותף, לאשר את ביצוע העבודה, על פי תביעה של בעלי הדירות שבמועד הגשת התביעה היו בבעלותם </a:t>
            </a:r>
            <a:r>
              <a:rPr lang="he-IL" sz="1600" b="1" dirty="0">
                <a:solidFill>
                  <a:srgbClr val="000000"/>
                </a:solidFill>
                <a:latin typeface="Gisha" panose="020B0502040204020203" pitchFamily="34" charset="-79"/>
                <a:cs typeface="Gisha" panose="020B0502040204020203" pitchFamily="34" charset="-79"/>
              </a:rPr>
              <a:t>ארבע חמישיות מהדירות בבית המשותף וארבע חמישיות מהרכוש המשותף היו צמודות לדירותיהם, </a:t>
            </a:r>
            <a:r>
              <a:rPr lang="he-IL" sz="1600" dirty="0">
                <a:solidFill>
                  <a:srgbClr val="000000"/>
                </a:solidFill>
                <a:latin typeface="Gisha" panose="020B0502040204020203" pitchFamily="34" charset="-79"/>
                <a:cs typeface="Gisha" panose="020B0502040204020203" pitchFamily="34" charset="-79"/>
              </a:rPr>
              <a:t>ובלבד שנתן לכל בעל דירה בבית המשותף הזדמנות לטעון את טענותיו; </a:t>
            </a:r>
          </a:p>
          <a:p>
            <a:pPr>
              <a:lnSpc>
                <a:spcPct val="160000"/>
              </a:lnSpc>
            </a:pPr>
            <a:r>
              <a:rPr lang="he-IL" sz="1600" dirty="0">
                <a:solidFill>
                  <a:srgbClr val="000000"/>
                </a:solidFill>
                <a:latin typeface="Gisha" panose="020B0502040204020203" pitchFamily="34" charset="-79"/>
                <a:cs typeface="Gisha" panose="020B0502040204020203" pitchFamily="34" charset="-79"/>
              </a:rPr>
              <a:t>5. (ב)  אישר המפקח ביצוע עבודה ברכוש המשותף שמטרתה בניית דירה חדשה כאמור בסעיף קטן (א)...רשאי המפקח </a:t>
            </a:r>
            <a:r>
              <a:rPr lang="he-IL" sz="1600" b="1" dirty="0">
                <a:solidFill>
                  <a:srgbClr val="000000"/>
                </a:solidFill>
                <a:latin typeface="Gisha" panose="020B0502040204020203" pitchFamily="34" charset="-79"/>
                <a:cs typeface="Gisha" panose="020B0502040204020203" pitchFamily="34" charset="-79"/>
              </a:rPr>
              <a:t>למנות אדם שהוא עורך דין או רואה חשבון, ושאינו בעל דירה בבית המשותף שלגביו אושר ביצוע העבודה כאמור, אשר יהיה מוסמך, בהתאם להוראות המפקח, להתקשר בשם כל בעלי הדירות בבית המשותף לשם בניית הדירה החדשה ולהעברת זכויות בה לאחר מכן.</a:t>
            </a:r>
          </a:p>
          <a:p>
            <a:endParaRPr lang="he-IL" sz="2400" dirty="0">
              <a:solidFill>
                <a:srgbClr val="000000"/>
              </a:solidFill>
            </a:endParaRPr>
          </a:p>
        </p:txBody>
      </p:sp>
      <p:sp>
        <p:nvSpPr>
          <p:cNvPr id="11" name="חץ: למעלה 10">
            <a:extLst>
              <a:ext uri="{FF2B5EF4-FFF2-40B4-BE49-F238E27FC236}">
                <a16:creationId xmlns:a16="http://schemas.microsoft.com/office/drawing/2014/main" id="{AB20493C-B113-4D21-9656-079A32A93F3A}"/>
              </a:ext>
            </a:extLst>
          </p:cNvPr>
          <p:cNvSpPr/>
          <p:nvPr/>
        </p:nvSpPr>
        <p:spPr>
          <a:xfrm rot="10800000">
            <a:off x="3574226" y="2610522"/>
            <a:ext cx="534572" cy="43584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8510822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726432" y="1741337"/>
            <a:ext cx="6739136" cy="2387918"/>
          </a:xfrm>
        </p:spPr>
        <p:txBody>
          <a:bodyPr anchor="b">
            <a:normAutofit/>
          </a:bodyPr>
          <a:lstStyle/>
          <a:p>
            <a:r>
              <a:rPr lang="he-IL" b="1" dirty="0">
                <a:solidFill>
                  <a:srgbClr val="FFFFFF"/>
                </a:solidFill>
                <a:latin typeface="Gisha" panose="020B0502040204020203" pitchFamily="34" charset="-79"/>
                <a:cs typeface="Gisha" panose="020B0502040204020203" pitchFamily="34" charset="-79"/>
              </a:rPr>
              <a:t>פרק 10 </a:t>
            </a:r>
            <a:br>
              <a:rPr lang="he-IL" sz="6600" b="1" dirty="0">
                <a:solidFill>
                  <a:srgbClr val="FFFFFF"/>
                </a:solidFill>
                <a:latin typeface="Gisha" panose="020B0502040204020203" pitchFamily="34" charset="-79"/>
                <a:cs typeface="Gisha" panose="020B0502040204020203" pitchFamily="34" charset="-79"/>
              </a:rPr>
            </a:br>
            <a:r>
              <a:rPr lang="he-IL" sz="3100" b="1" dirty="0">
                <a:solidFill>
                  <a:srgbClr val="FFFFFF"/>
                </a:solidFill>
                <a:latin typeface="Gisha" panose="020B0502040204020203" pitchFamily="34" charset="-79"/>
                <a:cs typeface="Gisha" panose="020B0502040204020203" pitchFamily="34" charset="-79"/>
              </a:rPr>
              <a:t>דייר סרבן בפינוי בינוי – הצעת משרד המשפטים ופסק דין</a:t>
            </a:r>
          </a:p>
        </p:txBody>
      </p:sp>
      <p:sp>
        <p:nvSpPr>
          <p:cNvPr id="3" name="כותרת משנה 2"/>
          <p:cNvSpPr>
            <a:spLocks noGrp="1"/>
          </p:cNvSpPr>
          <p:nvPr>
            <p:ph type="subTitle" idx="1"/>
          </p:nvPr>
        </p:nvSpPr>
        <p:spPr>
          <a:xfrm>
            <a:off x="2729559" y="4200522"/>
            <a:ext cx="6740685" cy="682079"/>
          </a:xfrm>
        </p:spPr>
        <p:txBody>
          <a:bodyPr>
            <a:normAutofit/>
          </a:bodyPr>
          <a:lstStyle/>
          <a:p>
            <a:endParaRPr lang="he-IL" sz="1500" b="1" dirty="0">
              <a:solidFill>
                <a:srgbClr val="FFFFFF"/>
              </a:solidFill>
            </a:endParaRP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419260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000"/>
                                  </p:stCondLst>
                                  <p:endCondLst>
                                    <p:cond evt="begin" delay="0">
                                      <p:tn val="5"/>
                                    </p:cond>
                                  </p:end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a:extLst>
              <a:ext uri="{FF2B5EF4-FFF2-40B4-BE49-F238E27FC236}">
                <a16:creationId xmlns:a16="http://schemas.microsoft.com/office/drawing/2014/main" id="{73214675-E2EE-4B1B-AA81-0CE2F4B3973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2766114"/>
            <a:ext cx="3661831" cy="1117989"/>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תוכן 2">
            <a:extLst>
              <a:ext uri="{FF2B5EF4-FFF2-40B4-BE49-F238E27FC236}">
                <a16:creationId xmlns:a16="http://schemas.microsoft.com/office/drawing/2014/main" id="{5F4CA2A6-CC43-4FAB-891E-8E56026C8FB1}"/>
              </a:ext>
            </a:extLst>
          </p:cNvPr>
          <p:cNvSpPr>
            <a:spLocks noGrp="1"/>
          </p:cNvSpPr>
          <p:nvPr>
            <p:ph idx="1"/>
          </p:nvPr>
        </p:nvSpPr>
        <p:spPr>
          <a:xfrm>
            <a:off x="5075853" y="738620"/>
            <a:ext cx="7044612" cy="6115654"/>
          </a:xfrm>
        </p:spPr>
        <p:txBody>
          <a:bodyPr anchor="ctr">
            <a:normAutofit fontScale="85000" lnSpcReduction="10000"/>
          </a:bodyPr>
          <a:lstStyle/>
          <a:p>
            <a:pPr algn="just" rtl="1">
              <a:lnSpc>
                <a:spcPct val="150000"/>
              </a:lnSpc>
            </a:pPr>
            <a:r>
              <a:rPr lang="he-IL" sz="2000" kern="1200" dirty="0">
                <a:solidFill>
                  <a:srgbClr val="000000"/>
                </a:solidFill>
                <a:effectLst/>
                <a:latin typeface="Gisha" panose="020B0502040204020203" pitchFamily="34" charset="-79"/>
                <a:cs typeface="Gisha" panose="020B0502040204020203" pitchFamily="34" charset="-79"/>
              </a:rPr>
              <a:t>הוצע לתקן את חוק פינוי ובינוי (עידוד מיזמי פינוי ובינוי):</a:t>
            </a:r>
          </a:p>
          <a:p>
            <a:pPr marL="0" indent="0" algn="just" rtl="1">
              <a:lnSpc>
                <a:spcPct val="150000"/>
              </a:lnSpc>
              <a:buNone/>
            </a:pPr>
            <a:r>
              <a:rPr lang="he-IL" sz="2000" kern="1200" dirty="0">
                <a:solidFill>
                  <a:srgbClr val="000000"/>
                </a:solidFill>
                <a:effectLst/>
                <a:latin typeface="Gisha" panose="020B0502040204020203" pitchFamily="34" charset="-79"/>
                <a:cs typeface="Gisha" panose="020B0502040204020203" pitchFamily="34" charset="-79"/>
              </a:rPr>
              <a:t> כך שיאפשר הגשת תביעה נגד בעל דירה שסירובו אינו סביר גם כאשר ישנו רוב של </a:t>
            </a:r>
            <a:r>
              <a:rPr lang="he-IL" sz="2000" b="1" u="sng" kern="1200" dirty="0">
                <a:solidFill>
                  <a:srgbClr val="000000"/>
                </a:solidFill>
                <a:effectLst/>
                <a:latin typeface="Gisha" panose="020B0502040204020203" pitchFamily="34" charset="-79"/>
                <a:cs typeface="Gisha" panose="020B0502040204020203" pitchFamily="34" charset="-79"/>
              </a:rPr>
              <a:t>% 66 בלבד </a:t>
            </a:r>
            <a:r>
              <a:rPr lang="he-IL" sz="2000" kern="1200" dirty="0">
                <a:solidFill>
                  <a:srgbClr val="000000"/>
                </a:solidFill>
                <a:effectLst/>
                <a:latin typeface="Gisha" panose="020B0502040204020203" pitchFamily="34" charset="-79"/>
                <a:cs typeface="Gisha" panose="020B0502040204020203" pitchFamily="34" charset="-79"/>
              </a:rPr>
              <a:t>מבעלי הדירות במקבץ ומבלי "להמתין" עד להגעה לרוב של 80% על מנת להתחיל בהליכים המשפטיים נגד בעל הדירה המסרב. </a:t>
            </a:r>
            <a:endParaRPr lang="en-US" sz="1600" dirty="0">
              <a:effectLst/>
              <a:latin typeface="Gisha" panose="020B0502040204020203" pitchFamily="34" charset="-79"/>
              <a:ea typeface="Times New Roman" panose="02020603050405020304" pitchFamily="18" charset="0"/>
              <a:cs typeface="Gisha" panose="020B0502040204020203" pitchFamily="34" charset="-79"/>
            </a:endParaRPr>
          </a:p>
          <a:p>
            <a:pPr algn="just" rtl="1">
              <a:lnSpc>
                <a:spcPct val="150000"/>
              </a:lnSpc>
            </a:pPr>
            <a:r>
              <a:rPr lang="he-IL" sz="2000" dirty="0">
                <a:solidFill>
                  <a:srgbClr val="000000"/>
                </a:solidFill>
                <a:latin typeface="Gisha" panose="020B0502040204020203" pitchFamily="34" charset="-79"/>
                <a:cs typeface="Gisha" panose="020B0502040204020203" pitchFamily="34" charset="-79"/>
              </a:rPr>
              <a:t>מטרת התיקון היא ל</a:t>
            </a:r>
            <a:r>
              <a:rPr lang="he-IL" sz="2000" kern="1200" dirty="0">
                <a:solidFill>
                  <a:srgbClr val="000000"/>
                </a:solidFill>
                <a:effectLst/>
                <a:latin typeface="Gisha" panose="020B0502040204020203" pitchFamily="34" charset="-79"/>
                <a:cs typeface="Gisha" panose="020B0502040204020203" pitchFamily="34" charset="-79"/>
              </a:rPr>
              <a:t>אפשר בירור של התביעה נגד בעלי הדירות שמסרבים מטעמים בלתי סבירים בשלב מוקדם יותר של הפרויקט, ובכך תאפשר התקדמות "במקביל" להליכי אישור התוכנית והליכים נוספים.</a:t>
            </a:r>
            <a:endParaRPr lang="en-US" sz="1600" dirty="0">
              <a:effectLst/>
              <a:latin typeface="Gisha" panose="020B0502040204020203" pitchFamily="34" charset="-79"/>
              <a:ea typeface="Times New Roman" panose="02020603050405020304" pitchFamily="18" charset="0"/>
              <a:cs typeface="Gisha" panose="020B0502040204020203" pitchFamily="34" charset="-79"/>
            </a:endParaRPr>
          </a:p>
          <a:p>
            <a:pPr algn="just" rtl="1">
              <a:lnSpc>
                <a:spcPct val="150000"/>
              </a:lnSpc>
            </a:pPr>
            <a:r>
              <a:rPr lang="he-IL" sz="2000" kern="1200" dirty="0">
                <a:solidFill>
                  <a:srgbClr val="000000"/>
                </a:solidFill>
                <a:effectLst/>
                <a:latin typeface="Gisha" panose="020B0502040204020203" pitchFamily="34" charset="-79"/>
                <a:cs typeface="Gisha" panose="020B0502040204020203" pitchFamily="34" charset="-79"/>
              </a:rPr>
              <a:t>כדי לוודא כי הפחתת הרוב תתבצע רק במקרים בהם הסירוב אינו מוצדק, הגשת התביעה ברוב של % 66 בלבד תוכל להתבצע</a:t>
            </a:r>
            <a:r>
              <a:rPr lang="he-IL" sz="2000" b="1" kern="1200" dirty="0">
                <a:solidFill>
                  <a:srgbClr val="000000"/>
                </a:solidFill>
                <a:effectLst/>
                <a:latin typeface="Gisha" panose="020B0502040204020203" pitchFamily="34" charset="-79"/>
                <a:cs typeface="Gisha" panose="020B0502040204020203" pitchFamily="34" charset="-79"/>
              </a:rPr>
              <a:t> </a:t>
            </a:r>
            <a:r>
              <a:rPr lang="he-IL" sz="2000" b="1" u="sng" kern="1200" dirty="0">
                <a:solidFill>
                  <a:srgbClr val="000000"/>
                </a:solidFill>
                <a:effectLst/>
                <a:latin typeface="Gisha" panose="020B0502040204020203" pitchFamily="34" charset="-79"/>
                <a:cs typeface="Gisha" panose="020B0502040204020203" pitchFamily="34" charset="-79"/>
              </a:rPr>
              <a:t>רק</a:t>
            </a:r>
            <a:r>
              <a:rPr lang="he-IL" sz="2000" b="1" kern="1200" dirty="0">
                <a:solidFill>
                  <a:srgbClr val="000000"/>
                </a:solidFill>
                <a:effectLst/>
                <a:latin typeface="Gisha" panose="020B0502040204020203" pitchFamily="34" charset="-79"/>
                <a:cs typeface="Gisha" panose="020B0502040204020203" pitchFamily="34" charset="-79"/>
              </a:rPr>
              <a:t> </a:t>
            </a:r>
            <a:r>
              <a:rPr lang="he-IL" sz="2000" kern="1200" dirty="0">
                <a:solidFill>
                  <a:srgbClr val="000000"/>
                </a:solidFill>
                <a:effectLst/>
                <a:latin typeface="Gisha" panose="020B0502040204020203" pitchFamily="34" charset="-79"/>
                <a:cs typeface="Gisha" panose="020B0502040204020203" pitchFamily="34" charset="-79"/>
              </a:rPr>
              <a:t>בתנאי שצורפה לה חוות דעתו של שמאי פינוי ובינוי, שמונה בידי הרשות להתחדשות עירונית, ולפיה התמורה שהוצעה לבעלי הדירות בכלל, ולבעל הדירה המסרב בפרט, היא בהתאם למפתח תמורה שוויוני וכדאית כלכלית עבורם.</a:t>
            </a:r>
            <a:endParaRPr lang="en-US" sz="1600" dirty="0">
              <a:effectLst/>
              <a:latin typeface="Gisha" panose="020B0502040204020203" pitchFamily="34" charset="-79"/>
              <a:ea typeface="Times New Roman" panose="02020603050405020304" pitchFamily="18" charset="0"/>
              <a:cs typeface="Gisha" panose="020B0502040204020203" pitchFamily="34" charset="-79"/>
            </a:endParaRPr>
          </a:p>
          <a:p>
            <a:endParaRPr lang="he-IL" sz="2000" dirty="0">
              <a:solidFill>
                <a:srgbClr val="000000"/>
              </a:solidFill>
            </a:endParaRPr>
          </a:p>
        </p:txBody>
      </p:sp>
      <p:sp>
        <p:nvSpPr>
          <p:cNvPr id="5" name="תיבת טקסט 4">
            <a:extLst>
              <a:ext uri="{FF2B5EF4-FFF2-40B4-BE49-F238E27FC236}">
                <a16:creationId xmlns:a16="http://schemas.microsoft.com/office/drawing/2014/main" id="{E5167F8D-427C-4D81-ACAB-063BB83736E0}"/>
              </a:ext>
            </a:extLst>
          </p:cNvPr>
          <p:cNvSpPr txBox="1"/>
          <p:nvPr/>
        </p:nvSpPr>
        <p:spPr>
          <a:xfrm>
            <a:off x="891459" y="2079340"/>
            <a:ext cx="3199721" cy="523220"/>
          </a:xfrm>
          <a:prstGeom prst="rect">
            <a:avLst/>
          </a:prstGeom>
          <a:noFill/>
        </p:spPr>
        <p:txBody>
          <a:bodyPr wrap="square" rtlCol="1">
            <a:spAutoFit/>
          </a:bodyPr>
          <a:lstStyle/>
          <a:p>
            <a:pPr algn="ctr"/>
            <a:r>
              <a:rPr lang="he-IL" sz="2800" b="1" dirty="0">
                <a:latin typeface="Gisha" panose="020B0502040204020203" pitchFamily="34" charset="-79"/>
                <a:cs typeface="Gisha" panose="020B0502040204020203" pitchFamily="34" charset="-79"/>
              </a:rPr>
              <a:t>הצעת:</a:t>
            </a:r>
          </a:p>
        </p:txBody>
      </p:sp>
      <p:sp>
        <p:nvSpPr>
          <p:cNvPr id="6" name="חץ: למטה 5">
            <a:extLst>
              <a:ext uri="{FF2B5EF4-FFF2-40B4-BE49-F238E27FC236}">
                <a16:creationId xmlns:a16="http://schemas.microsoft.com/office/drawing/2014/main" id="{DCF78072-E8E7-4F3D-A28A-0D252A275CC4}"/>
              </a:ext>
            </a:extLst>
          </p:cNvPr>
          <p:cNvSpPr/>
          <p:nvPr/>
        </p:nvSpPr>
        <p:spPr>
          <a:xfrm>
            <a:off x="1877639" y="3778898"/>
            <a:ext cx="513183" cy="755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EEFEC73B-C98D-49AB-99F0-C8B928D30B1B}"/>
              </a:ext>
            </a:extLst>
          </p:cNvPr>
          <p:cNvSpPr txBox="1"/>
          <p:nvPr/>
        </p:nvSpPr>
        <p:spPr>
          <a:xfrm>
            <a:off x="-71535" y="4898571"/>
            <a:ext cx="4162715" cy="646331"/>
          </a:xfrm>
          <a:prstGeom prst="rect">
            <a:avLst/>
          </a:prstGeom>
          <a:noFill/>
        </p:spPr>
        <p:txBody>
          <a:bodyPr wrap="square" rtlCol="1">
            <a:spAutoFit/>
          </a:bodyPr>
          <a:lstStyle/>
          <a:p>
            <a:r>
              <a:rPr lang="he-IL" b="1" dirty="0">
                <a:latin typeface="Gisha" panose="020B0502040204020203" pitchFamily="34" charset="-79"/>
                <a:cs typeface="Gisha" panose="020B0502040204020203" pitchFamily="34" charset="-79"/>
              </a:rPr>
              <a:t>הפחתת הרוב הדרוש להגשת תביעת דייר סרבן בפרויקט פינוי בינוי</a:t>
            </a:r>
          </a:p>
        </p:txBody>
      </p:sp>
    </p:spTree>
    <p:extLst>
      <p:ext uri="{BB962C8B-B14F-4D97-AF65-F5344CB8AC3E}">
        <p14:creationId xmlns:p14="http://schemas.microsoft.com/office/powerpoint/2010/main" val="419822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4D4D99EB-C4F3-4F0C-91F7-AB4DC2A08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ctrTitle"/>
          </p:nvPr>
        </p:nvSpPr>
        <p:spPr>
          <a:xfrm>
            <a:off x="362251" y="-858504"/>
            <a:ext cx="7335062" cy="1728228"/>
          </a:xfrm>
        </p:spPr>
        <p:txBody>
          <a:bodyPr anchor="b">
            <a:normAutofit fontScale="90000"/>
          </a:bodyPr>
          <a:lstStyle/>
          <a:p>
            <a:pPr algn="l"/>
            <a:br>
              <a:rPr lang="he-IL" sz="4100" b="1" dirty="0"/>
            </a:br>
            <a:r>
              <a:rPr lang="he-IL" sz="4100" b="1" dirty="0"/>
              <a:t> </a:t>
            </a:r>
            <a:br>
              <a:rPr lang="he-IL" sz="4100" b="1" dirty="0">
                <a:latin typeface="Gisha" panose="020B0502040204020203" pitchFamily="34" charset="-79"/>
                <a:cs typeface="Gisha" panose="020B0502040204020203" pitchFamily="34" charset="-79"/>
              </a:rPr>
            </a:br>
            <a:r>
              <a:rPr lang="he-IL" sz="4100" b="1" dirty="0">
                <a:latin typeface="Gisha" panose="020B0502040204020203" pitchFamily="34" charset="-79"/>
                <a:cs typeface="Gisha" panose="020B0502040204020203" pitchFamily="34" charset="-79"/>
              </a:rPr>
              <a:t> </a:t>
            </a:r>
            <a:br>
              <a:rPr lang="he-IL" sz="4100" b="1" dirty="0">
                <a:latin typeface="Gisha" panose="020B0502040204020203" pitchFamily="34" charset="-79"/>
                <a:cs typeface="Gisha" panose="020B0502040204020203" pitchFamily="34" charset="-79"/>
              </a:rPr>
            </a:br>
            <a:r>
              <a:rPr lang="he-IL" sz="4100" b="1" dirty="0">
                <a:latin typeface="Gisha" panose="020B0502040204020203" pitchFamily="34" charset="-79"/>
                <a:cs typeface="Gisha" panose="020B0502040204020203" pitchFamily="34" charset="-79"/>
              </a:rPr>
              <a:t>אהובה כהן ואח' נ' משה גיבלי</a:t>
            </a:r>
          </a:p>
        </p:txBody>
      </p:sp>
      <p:sp>
        <p:nvSpPr>
          <p:cNvPr id="16" name="Rectangle 15">
            <a:extLst>
              <a:ext uri="{FF2B5EF4-FFF2-40B4-BE49-F238E27FC236}">
                <a16:creationId xmlns:a16="http://schemas.microsoft.com/office/drawing/2014/main" id="{04B69146-C1C0-4B58-86FC-34F3390EBA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226" y="695607"/>
            <a:ext cx="825248" cy="542239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תמונה 4">
            <a:extLst>
              <a:ext uri="{FF2B5EF4-FFF2-40B4-BE49-F238E27FC236}">
                <a16:creationId xmlns:a16="http://schemas.microsoft.com/office/drawing/2014/main" id="{A5BFA08A-B0BB-43D4-9E42-83BB7CD2B590}"/>
              </a:ext>
            </a:extLst>
          </p:cNvPr>
          <p:cNvPicPr>
            <a:picLocks noChangeAspect="1"/>
          </p:cNvPicPr>
          <p:nvPr/>
        </p:nvPicPr>
        <p:blipFill>
          <a:blip r:embed="rId2"/>
          <a:stretch>
            <a:fillRect/>
          </a:stretch>
        </p:blipFill>
        <p:spPr>
          <a:xfrm>
            <a:off x="7506249" y="1236015"/>
            <a:ext cx="4685751" cy="3645970"/>
          </a:xfrm>
          <a:prstGeom prst="rect">
            <a:avLst/>
          </a:prstGeom>
        </p:spPr>
      </p:pic>
      <p:cxnSp>
        <p:nvCxnSpPr>
          <p:cNvPr id="18" name="Straight Connector 17">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
        <p:nvSpPr>
          <p:cNvPr id="7" name="כותרת משנה 6">
            <a:extLst>
              <a:ext uri="{FF2B5EF4-FFF2-40B4-BE49-F238E27FC236}">
                <a16:creationId xmlns:a16="http://schemas.microsoft.com/office/drawing/2014/main" id="{70BB7B0B-6A86-4E6C-9B1C-E4FA6536A539}"/>
              </a:ext>
            </a:extLst>
          </p:cNvPr>
          <p:cNvSpPr>
            <a:spLocks noGrp="1"/>
          </p:cNvSpPr>
          <p:nvPr>
            <p:ph type="subTitle" idx="1"/>
          </p:nvPr>
        </p:nvSpPr>
        <p:spPr>
          <a:xfrm>
            <a:off x="107792" y="998380"/>
            <a:ext cx="7335062" cy="3405669"/>
          </a:xfrm>
        </p:spPr>
        <p:txBody>
          <a:bodyPr>
            <a:normAutofit fontScale="25000" lnSpcReduction="20000"/>
          </a:bodyPr>
          <a:lstStyle/>
          <a:p>
            <a:pPr algn="just">
              <a:lnSpc>
                <a:spcPct val="170000"/>
              </a:lnSpc>
            </a:pPr>
            <a:r>
              <a:rPr lang="he-IL" sz="6400" dirty="0">
                <a:latin typeface="Gisha" panose="020B0502040204020203" pitchFamily="34" charset="-79"/>
                <a:cs typeface="Gisha" panose="020B0502040204020203" pitchFamily="34" charset="-79"/>
              </a:rPr>
              <a:t>ענייננו בשבעה בניינים טוריים בשכונת יד אליהו שבתל-אביב (106 דירות). במסגרת הסכם פינוי-בינוי שערכו דיירי הבניינים עם חברה יזמית.</a:t>
            </a:r>
          </a:p>
          <a:p>
            <a:pPr marL="342900" indent="-342900" algn="just">
              <a:lnSpc>
                <a:spcPct val="170000"/>
              </a:lnSpc>
              <a:buFont typeface="Arial" panose="020B0604020202020204" pitchFamily="34" charset="0"/>
              <a:buChar char="•"/>
            </a:pPr>
            <a:r>
              <a:rPr lang="he-IL" sz="6400" dirty="0">
                <a:latin typeface="Gisha" panose="020B0502040204020203" pitchFamily="34" charset="-79"/>
                <a:cs typeface="Gisha" panose="020B0502040204020203" pitchFamily="34" charset="-79"/>
              </a:rPr>
              <a:t>אושרה תוכנית שאפשרה את ביצוע הפרויקט במקרקעין ובנוסף, </a:t>
            </a:r>
            <a:r>
              <a:rPr lang="he-IL" sz="6400" b="1" dirty="0">
                <a:latin typeface="Gisha" panose="020B0502040204020203" pitchFamily="34" charset="-79"/>
                <a:cs typeface="Gisha" panose="020B0502040204020203" pitchFamily="34" charset="-79"/>
              </a:rPr>
              <a:t>החברה קיבלה את הסכמתם של כלל בעלי הדירות במתחם</a:t>
            </a:r>
            <a:r>
              <a:rPr lang="he-IL" sz="6400" dirty="0">
                <a:latin typeface="Gisha" panose="020B0502040204020203" pitchFamily="34" charset="-79"/>
                <a:cs typeface="Gisha" panose="020B0502040204020203" pitchFamily="34" charset="-79"/>
              </a:rPr>
              <a:t>, </a:t>
            </a:r>
            <a:r>
              <a:rPr lang="he-IL" sz="6400" b="1" dirty="0">
                <a:latin typeface="Gisha" panose="020B0502040204020203" pitchFamily="34" charset="-79"/>
                <a:cs typeface="Gisha" panose="020B0502040204020203" pitchFamily="34" charset="-79"/>
              </a:rPr>
              <a:t>פרט לבעל זכויות בודד</a:t>
            </a:r>
            <a:r>
              <a:rPr lang="he-IL" sz="6400" dirty="0">
                <a:latin typeface="Gisha" panose="020B0502040204020203" pitchFamily="34" charset="-79"/>
                <a:cs typeface="Gisha" panose="020B0502040204020203" pitchFamily="34" charset="-79"/>
              </a:rPr>
              <a:t>, </a:t>
            </a:r>
            <a:r>
              <a:rPr lang="he-IL" sz="6400" b="1" dirty="0">
                <a:latin typeface="Gisha" panose="020B0502040204020203" pitchFamily="34" charset="-79"/>
                <a:cs typeface="Gisha" panose="020B0502040204020203" pitchFamily="34" charset="-79"/>
              </a:rPr>
              <a:t>שאינו מתגורר במתחם ומחזיק ב-1/7 מהזכויות בדירה בלבד</a:t>
            </a:r>
            <a:r>
              <a:rPr lang="he-IL" sz="6400" dirty="0">
                <a:latin typeface="Gisha" panose="020B0502040204020203" pitchFamily="34" charset="-79"/>
                <a:cs typeface="Gisha" panose="020B0502040204020203" pitchFamily="34" charset="-79"/>
              </a:rPr>
              <a:t>, אשר סירב לחתום על הסכם הפינוי-בינוי ולהעניק את הסכמתו לביצוע הפרויקט ואף ניהל הליכים תכנוניים ומשפטיים כנגד הפרויקט ונדחה בכל הערכאות.</a:t>
            </a:r>
          </a:p>
          <a:p>
            <a:pPr marL="342900" indent="-342900" algn="just">
              <a:lnSpc>
                <a:spcPct val="170000"/>
              </a:lnSpc>
              <a:buFont typeface="Arial" panose="020B0604020202020204" pitchFamily="34" charset="0"/>
              <a:buChar char="•"/>
            </a:pPr>
            <a:r>
              <a:rPr lang="he-IL" sz="6400" dirty="0">
                <a:latin typeface="Gisha" panose="020B0502040204020203" pitchFamily="34" charset="-79"/>
                <a:cs typeface="Gisha" panose="020B0502040204020203" pitchFamily="34" charset="-79"/>
              </a:rPr>
              <a:t>על כן, </a:t>
            </a:r>
            <a:r>
              <a:rPr lang="he-IL" sz="6400" b="1" dirty="0">
                <a:latin typeface="Gisha" panose="020B0502040204020203" pitchFamily="34" charset="-79"/>
                <a:cs typeface="Gisha" panose="020B0502040204020203" pitchFamily="34" charset="-79"/>
              </a:rPr>
              <a:t>הגישו יתר בעלי הזכויות תביעה לבית המשפט המחוזי כנגד הסרבן </a:t>
            </a:r>
            <a:r>
              <a:rPr lang="he-IL" sz="6400" dirty="0">
                <a:latin typeface="Gisha" panose="020B0502040204020203" pitchFamily="34" charset="-79"/>
                <a:cs typeface="Gisha" panose="020B0502040204020203" pitchFamily="34" charset="-79"/>
              </a:rPr>
              <a:t>בטענה כי בעל הזכויות </a:t>
            </a:r>
            <a:r>
              <a:rPr lang="he-IL" sz="6400" b="1" dirty="0">
                <a:latin typeface="Gisha" panose="020B0502040204020203" pitchFamily="34" charset="-79"/>
                <a:cs typeface="Gisha" panose="020B0502040204020203" pitchFamily="34" charset="-79"/>
              </a:rPr>
              <a:t>לא הציג כל סירוב סביר</a:t>
            </a:r>
            <a:r>
              <a:rPr lang="he-IL" sz="6400" dirty="0">
                <a:latin typeface="Gisha" panose="020B0502040204020203" pitchFamily="34" charset="-79"/>
                <a:cs typeface="Gisha" panose="020B0502040204020203" pitchFamily="34" charset="-79"/>
              </a:rPr>
              <a:t> המצדיק את הימנעותו מלחתום על ההסכם. במסגרת התביעה, </a:t>
            </a:r>
            <a:r>
              <a:rPr lang="he-IL" sz="6400" b="1" dirty="0">
                <a:latin typeface="Gisha" panose="020B0502040204020203" pitchFamily="34" charset="-79"/>
                <a:cs typeface="Gisha" panose="020B0502040204020203" pitchFamily="34" charset="-79"/>
              </a:rPr>
              <a:t>ביקשו בעלי הזכויות להורות על מינוי עו"ד מטעמם ולהסמיכו לחתום על הסכם הפינוי-בינוי בשמו ובמקומו של הסרבן ולאפשר את הקמת הפרויקט. לחלופין, ביקשו בעלי הזכויות לחייב את הסרבן בפיצויים בסך של 20 מיליון שקלים</a:t>
            </a:r>
            <a:r>
              <a:rPr lang="he-IL" sz="6400" dirty="0">
                <a:latin typeface="Gisha" panose="020B0502040204020203" pitchFamily="34" charset="-79"/>
                <a:cs typeface="Gisha" panose="020B0502040204020203" pitchFamily="34" charset="-79"/>
              </a:rPr>
              <a:t>.</a:t>
            </a:r>
          </a:p>
          <a:p>
            <a:endParaRPr lang="he-IL" dirty="0"/>
          </a:p>
        </p:txBody>
      </p:sp>
    </p:spTree>
    <p:extLst>
      <p:ext uri="{BB962C8B-B14F-4D97-AF65-F5344CB8AC3E}">
        <p14:creationId xmlns:p14="http://schemas.microsoft.com/office/powerpoint/2010/main" val="2164542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432248" y="125519"/>
            <a:ext cx="9144000" cy="1692067"/>
          </a:xfrm>
        </p:spPr>
        <p:txBody>
          <a:bodyPr>
            <a:normAutofit fontScale="90000"/>
          </a:bodyPr>
          <a:lstStyle/>
          <a:p>
            <a:br>
              <a:rPr lang="he-IL" b="1" dirty="0"/>
            </a:br>
            <a:r>
              <a:rPr lang="he-IL" sz="4100" b="1" dirty="0"/>
              <a:t> </a:t>
            </a:r>
            <a:r>
              <a:rPr lang="he-IL" sz="4100" b="1" dirty="0">
                <a:latin typeface="Gisha" panose="020B0502040204020203" pitchFamily="34" charset="-79"/>
                <a:cs typeface="Gisha" panose="020B0502040204020203" pitchFamily="34" charset="-79"/>
              </a:rPr>
              <a:t>בית המשפט המחוזי קיבל את התביעה וקבע:</a:t>
            </a:r>
            <a:br>
              <a:rPr lang="he-IL" sz="4100" b="1" dirty="0">
                <a:latin typeface="Gisha" panose="020B0502040204020203" pitchFamily="34" charset="-79"/>
                <a:cs typeface="Gisha" panose="020B0502040204020203" pitchFamily="34" charset="-79"/>
              </a:rPr>
            </a:br>
            <a:endParaRPr lang="he-IL" sz="4100" b="1" dirty="0">
              <a:latin typeface="Gisha" panose="020B0502040204020203" pitchFamily="34" charset="-79"/>
              <a:cs typeface="Gisha" panose="020B0502040204020203" pitchFamily="34" charset="-79"/>
            </a:endParaRPr>
          </a:p>
        </p:txBody>
      </p:sp>
      <p:sp>
        <p:nvSpPr>
          <p:cNvPr id="3" name="כותרת משנה 2"/>
          <p:cNvSpPr>
            <a:spLocks noGrp="1"/>
          </p:cNvSpPr>
          <p:nvPr>
            <p:ph type="subTitle" idx="1"/>
          </p:nvPr>
        </p:nvSpPr>
        <p:spPr>
          <a:xfrm>
            <a:off x="186046" y="1252600"/>
            <a:ext cx="11897096" cy="5605400"/>
          </a:xfrm>
        </p:spPr>
        <p:txBody>
          <a:bodyPr>
            <a:noAutofit/>
          </a:bodyPr>
          <a:lstStyle/>
          <a:p>
            <a:pPr marL="457200" indent="-457200" algn="just">
              <a:lnSpc>
                <a:spcPct val="17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לא ניתן לקבל מצב דברים בו בעל זכויות בשביעית דירה מונע את יציאתו אל הפועל של פרויקט בעל </a:t>
            </a:r>
            <a:r>
              <a:rPr lang="he-IL" sz="1600" b="1" dirty="0">
                <a:latin typeface="Gisha" panose="020B0502040204020203" pitchFamily="34" charset="-79"/>
                <a:cs typeface="Gisha" panose="020B0502040204020203" pitchFamily="34" charset="-79"/>
              </a:rPr>
              <a:t>השלכות משמעותיות על חייהם של כל יתר בעלי הזכויות במתחם</a:t>
            </a:r>
            <a:r>
              <a:rPr lang="he-IL" sz="1600" dirty="0">
                <a:latin typeface="Gisha" panose="020B0502040204020203" pitchFamily="34" charset="-79"/>
                <a:cs typeface="Gisha" panose="020B0502040204020203" pitchFamily="34" charset="-79"/>
              </a:rPr>
              <a:t>. </a:t>
            </a:r>
          </a:p>
          <a:p>
            <a:pPr marL="457200" indent="-457200" algn="just">
              <a:lnSpc>
                <a:spcPct val="17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התמורה שהובטחה לבעלי הזכויות במתחם הינה גבוהה מאוד. </a:t>
            </a:r>
          </a:p>
          <a:p>
            <a:pPr marL="457200" indent="-457200" algn="just">
              <a:lnSpc>
                <a:spcPct val="17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התוכניות שאושרו במסגרת הליכי התכנון, צפויות לשדרג את פני השכונה וסביבתה בצורה משמעותית </a:t>
            </a:r>
          </a:p>
          <a:p>
            <a:pPr marL="457200" indent="-457200" algn="just">
              <a:lnSpc>
                <a:spcPct val="17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יש להעדיף את האינטרס הציבורי והאינטרס של יתר בעלי הזכויות אל מול האינטרס  האישי של הדייר הסרבן, שאינם סבירים. כמו כן, ציין בית המשפט כי לא נמצא נימוק סביר המצדיק את הפגיעה באינטרס.</a:t>
            </a:r>
          </a:p>
          <a:p>
            <a:pPr marL="457200" indent="-457200" algn="just">
              <a:lnSpc>
                <a:spcPct val="170000"/>
              </a:lnSpc>
              <a:buFont typeface="Arial" panose="020B0604020202020204" pitchFamily="34" charset="0"/>
              <a:buChar char="•"/>
            </a:pPr>
            <a:r>
              <a:rPr lang="he-IL" sz="1600" dirty="0">
                <a:latin typeface="Gisha" panose="020B0502040204020203" pitchFamily="34" charset="-79"/>
                <a:cs typeface="Gisha" panose="020B0502040204020203" pitchFamily="34" charset="-79"/>
              </a:rPr>
              <a:t>עוד ציין ביהמ"ש כי "הגיעה העת לשים קץ לניסיונותיו החוזרים ונשנים של הנתבע לחזור על אותן התנגדויות ולחזור ולהטריד שוב ושוב את הערכאות השונות"... "נשגב מבינתי מדוע הוא עושה כן, כאשר כל חלקו בפרויקט זה הוא זכויות ב-1/7 (שביעית)!! דירה מתוך 106 ! דירות והוא עצמו אינו מתגורר באחת מדירות אלו".</a:t>
            </a:r>
          </a:p>
          <a:p>
            <a:pPr marL="457200" indent="-457200" algn="just">
              <a:lnSpc>
                <a:spcPct val="170000"/>
              </a:lnSpc>
              <a:buFont typeface="Arial" panose="020B0604020202020204" pitchFamily="34" charset="0"/>
              <a:buChar char="•"/>
            </a:pPr>
            <a:r>
              <a:rPr lang="he-IL" sz="1600" b="1" dirty="0">
                <a:latin typeface="Gisha" panose="020B0502040204020203" pitchFamily="34" charset="-79"/>
                <a:cs typeface="Gisha" panose="020B0502040204020203" pitchFamily="34" charset="-79"/>
              </a:rPr>
              <a:t>בית המשפט המחוזי קיבל את התביעה והסמיך עו"ד מטעם בעלי הזכויות לחתום בשמו ובמקומו של הסרבן על הסכם ה"פינוי-בינוי", או על כל מסמך אחר שיידרש לצורך קיום ההסכם. </a:t>
            </a:r>
            <a:r>
              <a:rPr lang="he-IL" sz="1600" dirty="0">
                <a:latin typeface="Gisha" panose="020B0502040204020203" pitchFamily="34" charset="-79"/>
                <a:cs typeface="Gisha" panose="020B0502040204020203" pitchFamily="34" charset="-79"/>
              </a:rPr>
              <a:t>בנוסף, ביהמ"ש חייב את הסרבן בהוצאת משפט בסך של 25,000 ₪.</a:t>
            </a:r>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569932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633126" y="1567542"/>
            <a:ext cx="6739136" cy="2365769"/>
          </a:xfrm>
        </p:spPr>
        <p:txBody>
          <a:bodyPr anchor="b">
            <a:normAutofit/>
          </a:bodyPr>
          <a:lstStyle/>
          <a:p>
            <a:r>
              <a:rPr lang="he-IL" b="1" dirty="0">
                <a:solidFill>
                  <a:srgbClr val="FFFFFF"/>
                </a:solidFill>
                <a:latin typeface="Gisha" panose="020B0502040204020203" pitchFamily="34" charset="-79"/>
                <a:cs typeface="Gisha" panose="020B0502040204020203" pitchFamily="34" charset="-79"/>
              </a:rPr>
              <a:t>פרק 11 </a:t>
            </a:r>
            <a:br>
              <a:rPr lang="he-IL" sz="6600" b="1" dirty="0">
                <a:solidFill>
                  <a:srgbClr val="FFFFFF"/>
                </a:solidFill>
                <a:latin typeface="Gisha" panose="020B0502040204020203" pitchFamily="34" charset="-79"/>
                <a:cs typeface="Gisha" panose="020B0502040204020203" pitchFamily="34" charset="-79"/>
              </a:rPr>
            </a:br>
            <a:r>
              <a:rPr lang="he-IL" sz="2800" b="1" dirty="0">
                <a:solidFill>
                  <a:srgbClr val="FFFFFF"/>
                </a:solidFill>
                <a:latin typeface="Gisha" panose="020B0502040204020203" pitchFamily="34" charset="-79"/>
                <a:cs typeface="Gisha" panose="020B0502040204020203" pitchFamily="34" charset="-79"/>
              </a:rPr>
              <a:t>חוק המאכערים</a:t>
            </a:r>
          </a:p>
        </p:txBody>
      </p:sp>
      <p:sp>
        <p:nvSpPr>
          <p:cNvPr id="3" name="כותרת משנה 2"/>
          <p:cNvSpPr>
            <a:spLocks noGrp="1"/>
          </p:cNvSpPr>
          <p:nvPr>
            <p:ph type="subTitle" idx="1"/>
          </p:nvPr>
        </p:nvSpPr>
        <p:spPr>
          <a:xfrm>
            <a:off x="2729559" y="4049486"/>
            <a:ext cx="6740685" cy="833115"/>
          </a:xfrm>
        </p:spPr>
        <p:txBody>
          <a:bodyPr>
            <a:normAutofit/>
          </a:bodyPr>
          <a:lstStyle/>
          <a:p>
            <a:r>
              <a:rPr lang="he-IL" sz="2000" b="1" dirty="0">
                <a:solidFill>
                  <a:srgbClr val="FFFFFF"/>
                </a:solidFill>
                <a:latin typeface="Gisha" panose="020B0502040204020203" pitchFamily="34" charset="-79"/>
                <a:cs typeface="Gisha" panose="020B0502040204020203" pitchFamily="34" charset="-79"/>
              </a:rPr>
              <a:t>חוק התחדשות עירונית (הסכמים לארגון עסקאות), תשע"ז-2017</a:t>
            </a:r>
          </a:p>
          <a:p>
            <a:endParaRPr lang="he-IL" sz="2000" b="1" dirty="0">
              <a:solidFill>
                <a:srgbClr val="FFFFFF"/>
              </a:solidFill>
            </a:endParaRP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38080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כותרת 1"/>
          <p:cNvSpPr>
            <a:spLocks noGrp="1"/>
          </p:cNvSpPr>
          <p:nvPr>
            <p:ph type="title"/>
          </p:nvPr>
        </p:nvSpPr>
        <p:spPr>
          <a:xfrm>
            <a:off x="308009" y="798445"/>
            <a:ext cx="5426376" cy="1311664"/>
          </a:xfrm>
        </p:spPr>
        <p:txBody>
          <a:bodyPr>
            <a:normAutofit/>
          </a:bodyPr>
          <a:lstStyle/>
          <a:p>
            <a:br>
              <a:rPr lang="he-IL" sz="2800" b="1" dirty="0">
                <a:solidFill>
                  <a:srgbClr val="000000"/>
                </a:solidFill>
              </a:rPr>
            </a:br>
            <a:r>
              <a:rPr lang="he-IL" sz="2800" b="1" dirty="0">
                <a:solidFill>
                  <a:srgbClr val="000000"/>
                </a:solidFill>
                <a:latin typeface="Gisha" panose="020B0502040204020203" pitchFamily="34" charset="-79"/>
                <a:cs typeface="Gisha" panose="020B0502040204020203" pitchFamily="34" charset="-79"/>
              </a:rPr>
              <a:t> הגנה על בעלי הדירות:</a:t>
            </a:r>
            <a:br>
              <a:rPr lang="he-IL" sz="2800" dirty="0">
                <a:solidFill>
                  <a:srgbClr val="000000"/>
                </a:solidFill>
              </a:rPr>
            </a:br>
            <a:endParaRPr lang="he-IL" sz="2800" dirty="0">
              <a:solidFill>
                <a:srgbClr val="000000"/>
              </a:solidFill>
            </a:endParaRPr>
          </a:p>
        </p:txBody>
      </p:sp>
      <p:sp>
        <p:nvSpPr>
          <p:cNvPr id="3" name="מציין מיקום תוכן 2"/>
          <p:cNvSpPr>
            <a:spLocks noGrp="1"/>
          </p:cNvSpPr>
          <p:nvPr>
            <p:ph idx="1"/>
          </p:nvPr>
        </p:nvSpPr>
        <p:spPr>
          <a:xfrm>
            <a:off x="-163629" y="2272143"/>
            <a:ext cx="6084059" cy="3788830"/>
          </a:xfrm>
        </p:spPr>
        <p:txBody>
          <a:bodyPr anchor="ctr">
            <a:normAutofit/>
          </a:bodyPr>
          <a:lstStyle/>
          <a:p>
            <a:r>
              <a:rPr lang="he-IL" sz="1700" dirty="0">
                <a:solidFill>
                  <a:srgbClr val="000000"/>
                </a:solidFill>
                <a:effectLst/>
                <a:latin typeface="Gisha" panose="020B0502040204020203" pitchFamily="34" charset="-79"/>
                <a:cs typeface="Gisha" panose="020B0502040204020203" pitchFamily="34" charset="-79"/>
              </a:rPr>
              <a:t>כינוס בעלי הדירות בבית המשותף לשם הסבר על הסכם הארגון לעסקת התחדשות עירונית  בטרם החתימה על ההסכם </a:t>
            </a:r>
          </a:p>
          <a:p>
            <a:r>
              <a:rPr lang="he-IL" sz="1700" dirty="0">
                <a:solidFill>
                  <a:srgbClr val="000000"/>
                </a:solidFill>
                <a:effectLst/>
                <a:latin typeface="Gisha" panose="020B0502040204020203" pitchFamily="34" charset="-79"/>
                <a:cs typeface="Gisha" panose="020B0502040204020203" pitchFamily="34" charset="-79"/>
              </a:rPr>
              <a:t>צורתו ותוכנו של הסכם לארגון עסקת התחדשות עירונית</a:t>
            </a:r>
          </a:p>
          <a:p>
            <a:r>
              <a:rPr lang="he-IL" sz="1700" dirty="0">
                <a:solidFill>
                  <a:srgbClr val="000000"/>
                </a:solidFill>
                <a:effectLst/>
                <a:latin typeface="Gisha" panose="020B0502040204020203" pitchFamily="34" charset="-79"/>
                <a:cs typeface="Gisha" panose="020B0502040204020203" pitchFamily="34" charset="-79"/>
              </a:rPr>
              <a:t>תוקפו של הסכם לארגון עסקת פינוי ובינוי </a:t>
            </a:r>
          </a:p>
          <a:p>
            <a:r>
              <a:rPr lang="he-IL" sz="1700" dirty="0">
                <a:solidFill>
                  <a:srgbClr val="000000"/>
                </a:solidFill>
                <a:effectLst/>
                <a:latin typeface="Gisha" panose="020B0502040204020203" pitchFamily="34" charset="-79"/>
                <a:cs typeface="Gisha" panose="020B0502040204020203" pitchFamily="34" charset="-79"/>
              </a:rPr>
              <a:t>תוקפו של הסכם לארגון עסקה לפי תכנית החיזוק </a:t>
            </a:r>
          </a:p>
          <a:p>
            <a:r>
              <a:rPr lang="he-IL" sz="1700" dirty="0">
                <a:solidFill>
                  <a:srgbClr val="000000"/>
                </a:solidFill>
                <a:effectLst/>
                <a:latin typeface="Gisha" panose="020B0502040204020203" pitchFamily="34" charset="-79"/>
                <a:cs typeface="Gisha" panose="020B0502040204020203" pitchFamily="34" charset="-79"/>
              </a:rPr>
              <a:t>תוקפה של עסקת התחדשות עירונית</a:t>
            </a:r>
            <a:endParaRPr lang="en-US" sz="1700" dirty="0">
              <a:solidFill>
                <a:srgbClr val="000000"/>
              </a:solidFill>
              <a:effectLst/>
              <a:latin typeface="Gisha" panose="020B0502040204020203" pitchFamily="34" charset="-79"/>
              <a:cs typeface="Gisha" panose="020B0502040204020203" pitchFamily="34" charset="-79"/>
            </a:endParaRPr>
          </a:p>
          <a:p>
            <a:endParaRPr lang="he-IL" sz="1700" b="1" dirty="0">
              <a:solidFill>
                <a:srgbClr val="000000"/>
              </a:solidFill>
              <a:effectLst/>
              <a:latin typeface="Gisha" panose="020B0502040204020203" pitchFamily="34" charset="-79"/>
              <a:cs typeface="Gisha" panose="020B0502040204020203" pitchFamily="34" charset="-79"/>
            </a:endParaRPr>
          </a:p>
          <a:p>
            <a:r>
              <a:rPr lang="he-IL" sz="1700" b="1" dirty="0">
                <a:solidFill>
                  <a:srgbClr val="000000"/>
                </a:solidFill>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חוק התחדשות עירונית (הסכמים לארגון עסקאות), תשע"ז-2017</a:t>
            </a:r>
            <a:endParaRPr lang="en-US" sz="1700" b="1" dirty="0">
              <a:solidFill>
                <a:srgbClr val="000000"/>
              </a:solidFill>
              <a:latin typeface="Gisha" panose="020B0502040204020203" pitchFamily="34" charset="-79"/>
              <a:cs typeface="Gisha" panose="020B0502040204020203" pitchFamily="34" charset="-79"/>
            </a:endParaRPr>
          </a:p>
          <a:p>
            <a:pPr marL="0" indent="0">
              <a:buNone/>
            </a:pPr>
            <a:endParaRPr lang="en-US" sz="1700" dirty="0">
              <a:solidFill>
                <a:srgbClr val="000000"/>
              </a:solidFill>
            </a:endParaRPr>
          </a:p>
          <a:p>
            <a:pPr marL="0" indent="0">
              <a:buNone/>
            </a:pPr>
            <a:endParaRPr lang="he-IL" sz="1700" dirty="0">
              <a:solidFill>
                <a:srgbClr val="000000"/>
              </a:solidFill>
            </a:endParaRPr>
          </a:p>
        </p:txBody>
      </p:sp>
      <p:sp>
        <p:nvSpPr>
          <p:cNvPr id="14"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תמונה 4">
            <a:extLst>
              <a:ext uri="{FF2B5EF4-FFF2-40B4-BE49-F238E27FC236}">
                <a16:creationId xmlns:a16="http://schemas.microsoft.com/office/drawing/2014/main" id="{A48EF226-DCEA-4074-963B-3B080A9AE607}"/>
              </a:ext>
            </a:extLst>
          </p:cNvPr>
          <p:cNvPicPr>
            <a:picLocks noChangeAspect="1"/>
          </p:cNvPicPr>
          <p:nvPr/>
        </p:nvPicPr>
        <p:blipFill rotWithShape="1">
          <a:blip r:embed="rId4"/>
          <a:srcRect l="22128" r="35290"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pic>
        <p:nvPicPr>
          <p:cNvPr id="4" name="תמונה 3"/>
          <p:cNvPicPr>
            <a:picLocks noChangeAspect="1"/>
          </p:cNvPicPr>
          <p:nvPr/>
        </p:nvPicPr>
        <p:blipFill>
          <a:blip r:embed="rId5"/>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388978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3045368" y="2080727"/>
            <a:ext cx="6105194" cy="1993991"/>
          </a:xfrm>
        </p:spPr>
        <p:txBody>
          <a:bodyPr>
            <a:normAutofit/>
          </a:bodyPr>
          <a:lstStyle/>
          <a:p>
            <a:r>
              <a:rPr lang="he-IL" sz="6700" b="1" dirty="0">
                <a:solidFill>
                  <a:srgbClr val="FFFFFF"/>
                </a:solidFill>
                <a:latin typeface="Gisha" panose="020B0502040204020203" pitchFamily="34" charset="-79"/>
                <a:cs typeface="Gisha" panose="020B0502040204020203" pitchFamily="34" charset="-79"/>
              </a:rPr>
              <a:t>פרק 12</a:t>
            </a:r>
            <a:br>
              <a:rPr lang="he-IL" b="1" dirty="0">
                <a:solidFill>
                  <a:srgbClr val="FFFFFF"/>
                </a:solidFill>
                <a:latin typeface="Gisha" panose="020B0502040204020203" pitchFamily="34" charset="-79"/>
                <a:cs typeface="Gisha" panose="020B0502040204020203" pitchFamily="34" charset="-79"/>
              </a:rPr>
            </a:br>
            <a:r>
              <a:rPr lang="he-IL" sz="3100" b="1" dirty="0">
                <a:solidFill>
                  <a:srgbClr val="FFFFFF"/>
                </a:solidFill>
                <a:latin typeface="Gisha" panose="020B0502040204020203" pitchFamily="34" charset="-79"/>
                <a:cs typeface="Gisha" panose="020B0502040204020203" pitchFamily="34" charset="-79"/>
              </a:rPr>
              <a:t> תיקון מס' 6 לחוק פינוי בינוי</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336436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a:extLst>
              <a:ext uri="{FF2B5EF4-FFF2-40B4-BE49-F238E27FC236}">
                <a16:creationId xmlns:a16="http://schemas.microsoft.com/office/drawing/2014/main" id="{C0C320E6-DD52-4187-A0DB-74C883B08AE8}"/>
              </a:ext>
            </a:extLst>
          </p:cNvPr>
          <p:cNvSpPr>
            <a:spLocks noGrp="1"/>
          </p:cNvSpPr>
          <p:nvPr>
            <p:ph type="title"/>
          </p:nvPr>
        </p:nvSpPr>
        <p:spPr>
          <a:xfrm>
            <a:off x="1179226" y="826680"/>
            <a:ext cx="9833548" cy="1325563"/>
          </a:xfrm>
        </p:spPr>
        <p:txBody>
          <a:bodyPr>
            <a:normAutofit fontScale="90000"/>
          </a:bodyPr>
          <a:lstStyle/>
          <a:p>
            <a:pPr algn="ctr"/>
            <a:r>
              <a:rPr lang="he-IL" sz="4000" b="1" dirty="0">
                <a:solidFill>
                  <a:schemeClr val="bg1"/>
                </a:solidFill>
                <a:latin typeface="Gisha" panose="020B0502040204020203" pitchFamily="34" charset="-79"/>
                <a:cs typeface="Gisha" panose="020B0502040204020203" pitchFamily="34" charset="-79"/>
              </a:rPr>
              <a:t>(תיקון מס' 6) תשע"ח- 2018 לחוק פינוי בינוי (עידוד מיזמי פינוי ובינוי), תשס"ו- </a:t>
            </a:r>
            <a:r>
              <a:rPr lang="he-IL" sz="3600" b="1" dirty="0">
                <a:solidFill>
                  <a:schemeClr val="bg1"/>
                </a:solidFill>
                <a:latin typeface="Gisha" panose="020B0502040204020203" pitchFamily="34" charset="-79"/>
                <a:cs typeface="Gisha" panose="020B0502040204020203" pitchFamily="34" charset="-79"/>
              </a:rPr>
              <a:t>2006</a:t>
            </a:r>
            <a:endParaRPr lang="he-IL" sz="4000" dirty="0">
              <a:solidFill>
                <a:schemeClr val="bg1"/>
              </a:solidFill>
            </a:endParaRPr>
          </a:p>
        </p:txBody>
      </p:sp>
      <p:sp>
        <p:nvSpPr>
          <p:cNvPr id="3" name="מציין מיקום תוכן 2">
            <a:extLst>
              <a:ext uri="{FF2B5EF4-FFF2-40B4-BE49-F238E27FC236}">
                <a16:creationId xmlns:a16="http://schemas.microsoft.com/office/drawing/2014/main" id="{C0A42F1A-B346-4315-BA50-B95672E04503}"/>
              </a:ext>
            </a:extLst>
          </p:cNvPr>
          <p:cNvSpPr>
            <a:spLocks noGrp="1"/>
          </p:cNvSpPr>
          <p:nvPr>
            <p:ph idx="1"/>
          </p:nvPr>
        </p:nvSpPr>
        <p:spPr>
          <a:xfrm>
            <a:off x="1179225" y="2835478"/>
            <a:ext cx="10120745" cy="3397541"/>
          </a:xfrm>
        </p:spPr>
        <p:txBody>
          <a:bodyPr>
            <a:normAutofit fontScale="92500" lnSpcReduction="20000"/>
          </a:bodyPr>
          <a:lstStyle/>
          <a:p>
            <a:pPr algn="just"/>
            <a:endParaRPr lang="he-IL" sz="1800" b="1" dirty="0">
              <a:latin typeface="Gisha" panose="020B0502040204020203" pitchFamily="34" charset="-79"/>
              <a:cs typeface="Gisha" panose="020B0502040204020203" pitchFamily="34" charset="-79"/>
            </a:endParaRPr>
          </a:p>
          <a:p>
            <a:pPr marL="342900" indent="-342900" algn="just">
              <a:buFont typeface="Arial" panose="020B0604020202020204" pitchFamily="34" charset="0"/>
              <a:buChar char="•"/>
            </a:pPr>
            <a:r>
              <a:rPr lang="he-IL" sz="1800" dirty="0">
                <a:latin typeface="Gisha" panose="020B0502040204020203" pitchFamily="34" charset="-79"/>
                <a:cs typeface="Gisha" panose="020B0502040204020203" pitchFamily="34" charset="-79"/>
              </a:rPr>
              <a:t>הרוב הנדרש בפינוי בינוי (סעיף 1)</a:t>
            </a:r>
          </a:p>
          <a:p>
            <a:pPr marL="342900" indent="-342900" algn="just">
              <a:buFont typeface="Arial" panose="020B0604020202020204" pitchFamily="34" charset="0"/>
              <a:buChar char="•"/>
            </a:pPr>
            <a:r>
              <a:rPr lang="he-IL" sz="1800" dirty="0">
                <a:latin typeface="Gisha" panose="020B0502040204020203" pitchFamily="34" charset="-79"/>
                <a:cs typeface="Gisha" panose="020B0502040204020203" pitchFamily="34" charset="-79"/>
              </a:rPr>
              <a:t>כינוס בעלי הדירות בבית המשותף ומסירת מסמך עיקרי הצעה (סעיף 1א)</a:t>
            </a:r>
          </a:p>
          <a:p>
            <a:pPr marL="342900" indent="-342900" algn="just">
              <a:buFont typeface="Arial" panose="020B0604020202020204" pitchFamily="34" charset="0"/>
              <a:buChar char="•"/>
            </a:pPr>
            <a:r>
              <a:rPr lang="he-IL" sz="1800" dirty="0">
                <a:latin typeface="Gisha" panose="020B0502040204020203" pitchFamily="34" charset="-79"/>
                <a:cs typeface="Gisha" panose="020B0502040204020203" pitchFamily="34" charset="-79"/>
              </a:rPr>
              <a:t>ביטול עסקת פינוי ובינוי בהחלטת רוב בעלי הדירות (סעיף 1ג)</a:t>
            </a:r>
          </a:p>
          <a:p>
            <a:pPr marL="342900" indent="-342900" algn="just">
              <a:buFont typeface="Arial" panose="020B0604020202020204" pitchFamily="34" charset="0"/>
              <a:buChar char="•"/>
            </a:pPr>
            <a:r>
              <a:rPr lang="he-IL" sz="1800" dirty="0">
                <a:latin typeface="Gisha" panose="020B0502040204020203" pitchFamily="34" charset="-79"/>
                <a:cs typeface="Gisha" panose="020B0502040204020203" pitchFamily="34" charset="-79"/>
              </a:rPr>
              <a:t>פנייה לממונה לעניין פניות דיירים בהתחדשות עירונית (סעיף 5ב)</a:t>
            </a:r>
          </a:p>
          <a:p>
            <a:pPr marL="342900" indent="-342900" algn="just">
              <a:buFont typeface="Arial" panose="020B0604020202020204" pitchFamily="34" charset="0"/>
              <a:buChar char="•"/>
            </a:pPr>
            <a:r>
              <a:rPr lang="he-IL" sz="1800" dirty="0">
                <a:latin typeface="Gisha" panose="020B0502040204020203" pitchFamily="34" charset="-79"/>
                <a:cs typeface="Gisha" panose="020B0502040204020203" pitchFamily="34" charset="-79"/>
              </a:rPr>
              <a:t>סעדים בשל סירוב בלתי סביר לביצוע עסקת פינוי ובינוי (סעיף 2)</a:t>
            </a:r>
          </a:p>
          <a:p>
            <a:pPr marL="342900" indent="-342900" algn="just">
              <a:buFont typeface="Arial" panose="020B0604020202020204" pitchFamily="34" charset="0"/>
              <a:buChar char="•"/>
            </a:pPr>
            <a:r>
              <a:rPr lang="he-IL" sz="1800" dirty="0">
                <a:latin typeface="Gisha" panose="020B0502040204020203" pitchFamily="34" charset="-79"/>
                <a:cs typeface="Gisha" panose="020B0502040204020203" pitchFamily="34" charset="-79"/>
              </a:rPr>
              <a:t>התניה לטובת בעל דירה (סעיף 6א) </a:t>
            </a:r>
          </a:p>
          <a:p>
            <a:pPr marL="342900" indent="-342900" algn="just">
              <a:buFont typeface="Arial" panose="020B0604020202020204" pitchFamily="34" charset="0"/>
              <a:buChar char="•"/>
            </a:pPr>
            <a:endParaRPr lang="he-IL" sz="1800" dirty="0">
              <a:latin typeface="Gisha" panose="020B0502040204020203" pitchFamily="34" charset="-79"/>
              <a:cs typeface="Gisha" panose="020B0502040204020203" pitchFamily="34" charset="-79"/>
            </a:endParaRPr>
          </a:p>
          <a:p>
            <a:pPr algn="r"/>
            <a:r>
              <a:rPr lang="he-IL" sz="1800" b="1" dirty="0">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חוק פינוי ובינוי (עידוד מיזמי פינוי ובינוי), תשס"ו-2006</a:t>
            </a:r>
            <a:endParaRPr lang="he-IL" sz="1800" b="1" dirty="0">
              <a:latin typeface="Gisha" panose="020B0502040204020203" pitchFamily="34" charset="-79"/>
              <a:cs typeface="Gisha" panose="020B0502040204020203" pitchFamily="34" charset="-79"/>
            </a:endParaRPr>
          </a:p>
          <a:p>
            <a:pPr algn="r"/>
            <a:endParaRPr lang="he-IL" sz="1800" b="1" dirty="0">
              <a:latin typeface="Gisha" panose="020B0502040204020203" pitchFamily="34" charset="-79"/>
              <a:cs typeface="Gisha" panose="020B0502040204020203" pitchFamily="34" charset="-79"/>
            </a:endParaRPr>
          </a:p>
          <a:p>
            <a:pPr algn="r"/>
            <a:r>
              <a:rPr lang="he-IL" sz="1800" b="1" dirty="0">
                <a:latin typeface="Gisha" panose="020B0502040204020203" pitchFamily="34" charset="-79"/>
                <a:cs typeface="Gisha" panose="020B0502040204020203" pitchFamily="34" charset="-79"/>
                <a:hlinkClick r:id="rId4">
                  <a:extLst>
                    <a:ext uri="{A12FA001-AC4F-418D-AE19-62706E023703}">
                      <ahyp:hlinkClr xmlns:ahyp="http://schemas.microsoft.com/office/drawing/2018/hyperlinkcolor" val="tx"/>
                    </a:ext>
                  </a:extLst>
                </a:hlinkClick>
              </a:rPr>
              <a:t>הממונה על פניות הדיירים</a:t>
            </a:r>
            <a:endParaRPr lang="he-IL" sz="1800" b="1" dirty="0">
              <a:latin typeface="Gisha" panose="020B0502040204020203" pitchFamily="34" charset="-79"/>
              <a:cs typeface="Gisha" panose="020B0502040204020203" pitchFamily="34" charset="-79"/>
            </a:endParaRPr>
          </a:p>
          <a:p>
            <a:endParaRPr lang="he-IL" sz="2000" dirty="0">
              <a:solidFill>
                <a:srgbClr val="000000"/>
              </a:solidFill>
            </a:endParaRPr>
          </a:p>
        </p:txBody>
      </p:sp>
    </p:spTree>
    <p:extLst>
      <p:ext uri="{BB962C8B-B14F-4D97-AF65-F5344CB8AC3E}">
        <p14:creationId xmlns:p14="http://schemas.microsoft.com/office/powerpoint/2010/main" val="232252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491273" y="1380931"/>
            <a:ext cx="6555107" cy="2612571"/>
          </a:xfrm>
        </p:spPr>
        <p:txBody>
          <a:bodyPr>
            <a:normAutofit fontScale="90000"/>
          </a:bodyPr>
          <a:lstStyle/>
          <a:p>
            <a:pPr lvl="0">
              <a:spcBef>
                <a:spcPts val="1000"/>
              </a:spcBef>
            </a:pPr>
            <a:br>
              <a:rPr lang="he-IL" sz="2000" b="1" dirty="0">
                <a:solidFill>
                  <a:schemeClr val="bg2"/>
                </a:solidFill>
                <a:latin typeface="Gisha" panose="020B0502040204020203" pitchFamily="34" charset="-79"/>
                <a:cs typeface="Gisha" panose="020B0502040204020203" pitchFamily="34" charset="-79"/>
              </a:rPr>
            </a:br>
            <a:br>
              <a:rPr lang="he-IL" sz="2000" b="1" dirty="0">
                <a:solidFill>
                  <a:schemeClr val="bg2"/>
                </a:solidFill>
                <a:latin typeface="Gisha" panose="020B0502040204020203" pitchFamily="34" charset="-79"/>
                <a:cs typeface="Gisha" panose="020B0502040204020203" pitchFamily="34" charset="-79"/>
              </a:rPr>
            </a:br>
            <a:r>
              <a:rPr lang="he-IL" sz="6700" b="1" dirty="0">
                <a:solidFill>
                  <a:schemeClr val="bg2"/>
                </a:solidFill>
                <a:latin typeface="Gisha" panose="020B0502040204020203" pitchFamily="34" charset="-79"/>
                <a:cs typeface="Gisha" panose="020B0502040204020203" pitchFamily="34" charset="-79"/>
              </a:rPr>
              <a:t>פרק 13 </a:t>
            </a:r>
            <a:br>
              <a:rPr lang="he-IL" sz="3600" b="1" dirty="0">
                <a:solidFill>
                  <a:schemeClr val="bg2"/>
                </a:solidFill>
                <a:latin typeface="Gisha" panose="020B0502040204020203" pitchFamily="34" charset="-79"/>
                <a:cs typeface="Gisha" panose="020B0502040204020203" pitchFamily="34" charset="-79"/>
              </a:rPr>
            </a:br>
            <a:r>
              <a:rPr lang="he-IL" sz="3100" b="1" dirty="0">
                <a:solidFill>
                  <a:schemeClr val="bg2"/>
                </a:solidFill>
                <a:latin typeface="Gisha" panose="020B0502040204020203" pitchFamily="34" charset="-79"/>
                <a:cs typeface="Gisha" panose="020B0502040204020203" pitchFamily="34" charset="-79"/>
              </a:rPr>
              <a:t> תמ"א 38 הסוף !?</a:t>
            </a:r>
            <a:br>
              <a:rPr lang="he-IL" sz="3100" b="1" dirty="0">
                <a:solidFill>
                  <a:schemeClr val="bg2"/>
                </a:solidFill>
                <a:latin typeface="Gisha" panose="020B0502040204020203" pitchFamily="34" charset="-79"/>
                <a:cs typeface="Gisha" panose="020B0502040204020203" pitchFamily="34" charset="-79"/>
              </a:rPr>
            </a:br>
            <a:r>
              <a:rPr lang="he-IL" sz="3100" b="1" dirty="0">
                <a:solidFill>
                  <a:schemeClr val="bg2"/>
                </a:solidFill>
                <a:latin typeface="Gisha" panose="020B0502040204020203" pitchFamily="34" charset="-79"/>
                <a:cs typeface="Gisha" panose="020B0502040204020203" pitchFamily="34" charset="-79"/>
              </a:rPr>
              <a:t>החלטת המועצה הארצית לתכנון ולבניה (מס' 634) מתאריך 5.11.19</a:t>
            </a:r>
          </a:p>
        </p:txBody>
      </p:sp>
      <p:sp>
        <p:nvSpPr>
          <p:cNvPr id="3" name="כותרת משנה 2"/>
          <p:cNvSpPr>
            <a:spLocks noGrp="1"/>
          </p:cNvSpPr>
          <p:nvPr>
            <p:ph type="subTitle" idx="1"/>
          </p:nvPr>
        </p:nvSpPr>
        <p:spPr>
          <a:xfrm>
            <a:off x="3045368" y="4074718"/>
            <a:ext cx="6105194" cy="682079"/>
          </a:xfrm>
        </p:spPr>
        <p:txBody>
          <a:bodyPr>
            <a:normAutofit/>
          </a:bodyPr>
          <a:lstStyle/>
          <a:p>
            <a:pPr algn="r"/>
            <a:r>
              <a:rPr lang="he-IL" sz="1100" dirty="0">
                <a:solidFill>
                  <a:srgbClr val="FFFFFF"/>
                </a:solidFill>
                <a:latin typeface="Gisha" panose="020B0502040204020203" pitchFamily="34" charset="-79"/>
                <a:cs typeface="Gisha" panose="020B0502040204020203" pitchFamily="34" charset="-79"/>
              </a:rPr>
              <a:t>החליטה המועצה להאריך את תוקפה של התמ"א, לתקופה אחרונה נוספת - עד לתאריך </a:t>
            </a:r>
            <a:r>
              <a:rPr lang="he-IL" sz="1100" b="1" dirty="0">
                <a:solidFill>
                  <a:srgbClr val="FFFFFF"/>
                </a:solidFill>
                <a:latin typeface="Gisha" panose="020B0502040204020203" pitchFamily="34" charset="-79"/>
                <a:cs typeface="Gisha" panose="020B0502040204020203" pitchFamily="34" charset="-79"/>
              </a:rPr>
              <a:t>1.10.2022</a:t>
            </a:r>
            <a:r>
              <a:rPr lang="he-IL" sz="1100" dirty="0">
                <a:solidFill>
                  <a:srgbClr val="FFFFFF"/>
                </a:solidFill>
                <a:latin typeface="Gisha" panose="020B0502040204020203" pitchFamily="34" charset="-79"/>
                <a:cs typeface="Gisha" panose="020B0502040204020203" pitchFamily="34" charset="-79"/>
              </a:rPr>
              <a:t> ,כך שלאחר מועד זה, יפקעו באופן סופי הוראותיה של התמ"א, זאת בכפוף לחריג</a:t>
            </a:r>
          </a:p>
          <a:p>
            <a:r>
              <a:rPr lang="he-IL" sz="1100" b="1" dirty="0">
                <a:solidFill>
                  <a:srgbClr val="FFFFFF"/>
                </a:solidFill>
                <a:latin typeface="Gisha" panose="020B0502040204020203" pitchFamily="34" charset="-79"/>
                <a:cs typeface="Gisha" panose="020B0502040204020203" pitchFamily="34" charset="-79"/>
                <a:hlinkClick r:id="rId3">
                  <a:extLst>
                    <a:ext uri="{A12FA001-AC4F-418D-AE19-62706E023703}">
                      <ahyp:hlinkClr xmlns:ahyp="http://schemas.microsoft.com/office/drawing/2018/hyperlinkcolor" val="tx"/>
                    </a:ext>
                  </a:extLst>
                </a:hlinkClick>
              </a:rPr>
              <a:t>החלטת המועצה הארצית לתכנון ובניה (634) מיום 5.11.19</a:t>
            </a:r>
            <a:endParaRPr lang="he-IL" sz="1100" b="1" dirty="0">
              <a:solidFill>
                <a:srgbClr val="FFFFFF"/>
              </a:solidFill>
              <a:latin typeface="Gisha" panose="020B0502040204020203" pitchFamily="34" charset="-79"/>
              <a:cs typeface="Gisha" panose="020B0502040204020203" pitchFamily="34" charset="-79"/>
            </a:endParaRPr>
          </a:p>
          <a:p>
            <a:endParaRPr lang="he-IL" sz="1100" dirty="0">
              <a:solidFill>
                <a:srgbClr val="FFFFFF"/>
              </a:solidFill>
            </a:endParaRPr>
          </a:p>
        </p:txBody>
      </p:sp>
      <p:pic>
        <p:nvPicPr>
          <p:cNvPr id="4" name="תמונה 3"/>
          <p:cNvPicPr>
            <a:picLocks noChangeAspect="1"/>
          </p:cNvPicPr>
          <p:nvPr/>
        </p:nvPicPr>
        <p:blipFill>
          <a:blip r:embed="rId4"/>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3861979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354745"/>
          </a:xfrm>
        </p:spPr>
        <p:txBody>
          <a:bodyPr>
            <a:normAutofit fontScale="90000"/>
          </a:bodyPr>
          <a:lstStyle/>
          <a:p>
            <a:r>
              <a:rPr lang="he-IL" sz="4800" b="1" dirty="0">
                <a:latin typeface="Gisha" panose="020B0502040204020203" pitchFamily="34" charset="-79"/>
                <a:cs typeface="Gisha" panose="020B0502040204020203" pitchFamily="34" charset="-79"/>
              </a:rPr>
              <a:t>השוואה בין פינוי בינוי </a:t>
            </a:r>
            <a:r>
              <a:rPr lang="he-IL" sz="4800" b="1" dirty="0" err="1">
                <a:latin typeface="Gisha" panose="020B0502040204020203" pitchFamily="34" charset="-79"/>
                <a:cs typeface="Gisha" panose="020B0502040204020203" pitchFamily="34" charset="-79"/>
              </a:rPr>
              <a:t>לתמ"א</a:t>
            </a:r>
            <a:r>
              <a:rPr lang="he-IL" sz="4800" b="1" dirty="0">
                <a:latin typeface="Gisha" panose="020B0502040204020203" pitchFamily="34" charset="-79"/>
                <a:cs typeface="Gisha" panose="020B0502040204020203" pitchFamily="34" charset="-79"/>
              </a:rPr>
              <a:t> 38</a:t>
            </a:r>
          </a:p>
        </p:txBody>
      </p:sp>
      <p:sp>
        <p:nvSpPr>
          <p:cNvPr id="3" name="כותרת משנה 2"/>
          <p:cNvSpPr>
            <a:spLocks noGrp="1"/>
          </p:cNvSpPr>
          <p:nvPr>
            <p:ph type="subTitle" idx="1"/>
          </p:nvPr>
        </p:nvSpPr>
        <p:spPr/>
        <p:txBody>
          <a:bodyPr/>
          <a:lstStyle/>
          <a:p>
            <a:endParaRPr lang="he-IL" b="1" dirty="0">
              <a:solidFill>
                <a:srgbClr val="FF0000"/>
              </a:solidFill>
            </a:endParaRPr>
          </a:p>
        </p:txBody>
      </p:sp>
      <p:pic>
        <p:nvPicPr>
          <p:cNvPr id="4" name="תמונה 3"/>
          <p:cNvPicPr>
            <a:picLocks noChangeAspect="1"/>
          </p:cNvPicPr>
          <p:nvPr/>
        </p:nvPicPr>
        <p:blipFill>
          <a:blip r:embed="rId2"/>
          <a:stretch>
            <a:fillRect/>
          </a:stretch>
        </p:blipFill>
        <p:spPr>
          <a:xfrm>
            <a:off x="10668000" y="125519"/>
            <a:ext cx="1337954" cy="1127081"/>
          </a:xfrm>
          <a:prstGeom prst="rect">
            <a:avLst/>
          </a:prstGeom>
        </p:spPr>
      </p:pic>
      <p:graphicFrame>
        <p:nvGraphicFramePr>
          <p:cNvPr id="7" name="תרשים 6">
            <a:extLst>
              <a:ext uri="{FF2B5EF4-FFF2-40B4-BE49-F238E27FC236}">
                <a16:creationId xmlns:a16="http://schemas.microsoft.com/office/drawing/2014/main" id="{353FDFBF-F1FB-4E1E-A996-FBF9DF128D9B}"/>
              </a:ext>
            </a:extLst>
          </p:cNvPr>
          <p:cNvGraphicFramePr/>
          <p:nvPr/>
        </p:nvGraphicFramePr>
        <p:xfrm>
          <a:off x="1523999" y="2011680"/>
          <a:ext cx="9143999" cy="4126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9628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2726432" y="1741337"/>
            <a:ext cx="6739136" cy="2387918"/>
          </a:xfrm>
        </p:spPr>
        <p:txBody>
          <a:bodyPr anchor="b">
            <a:normAutofit/>
          </a:bodyPr>
          <a:lstStyle/>
          <a:p>
            <a:r>
              <a:rPr lang="he-IL" b="1" dirty="0">
                <a:solidFill>
                  <a:srgbClr val="FFFFFF"/>
                </a:solidFill>
                <a:latin typeface="Gisha" panose="020B0502040204020203" pitchFamily="34" charset="-79"/>
                <a:cs typeface="Gisha" panose="020B0502040204020203" pitchFamily="34" charset="-79"/>
              </a:rPr>
              <a:t>פרק 14</a:t>
            </a:r>
            <a:br>
              <a:rPr lang="he-IL" sz="2800" b="1" dirty="0">
                <a:solidFill>
                  <a:srgbClr val="FFFFFF"/>
                </a:solidFill>
                <a:latin typeface="Gisha" panose="020B0502040204020203" pitchFamily="34" charset="-79"/>
                <a:cs typeface="Gisha" panose="020B0502040204020203" pitchFamily="34" charset="-79"/>
              </a:rPr>
            </a:br>
            <a:r>
              <a:rPr lang="he-IL" sz="2800" b="1" dirty="0">
                <a:solidFill>
                  <a:srgbClr val="FFFFFF"/>
                </a:solidFill>
                <a:latin typeface="Gisha" panose="020B0502040204020203" pitchFamily="34" charset="-79"/>
                <a:cs typeface="Gisha" panose="020B0502040204020203" pitchFamily="34" charset="-79"/>
              </a:rPr>
              <a:t>סיכום והסכם לדוגמא</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07579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3127232" y="906627"/>
            <a:ext cx="6105194" cy="735561"/>
          </a:xfrm>
        </p:spPr>
        <p:txBody>
          <a:bodyPr>
            <a:normAutofit fontScale="90000"/>
          </a:bodyPr>
          <a:lstStyle/>
          <a:p>
            <a:r>
              <a:rPr lang="he-IL" b="1" dirty="0">
                <a:solidFill>
                  <a:srgbClr val="FFFFFF"/>
                </a:solidFill>
                <a:latin typeface="Gisha" panose="020B0502040204020203" pitchFamily="34" charset="-79"/>
                <a:cs typeface="Gisha" panose="020B0502040204020203" pitchFamily="34" charset="-79"/>
              </a:rPr>
              <a:t>תוכן עניינים</a:t>
            </a:r>
          </a:p>
        </p:txBody>
      </p:sp>
      <p:sp>
        <p:nvSpPr>
          <p:cNvPr id="3" name="כותרת משנה 2"/>
          <p:cNvSpPr>
            <a:spLocks noGrp="1"/>
          </p:cNvSpPr>
          <p:nvPr>
            <p:ph type="subTitle" idx="1"/>
          </p:nvPr>
        </p:nvSpPr>
        <p:spPr>
          <a:xfrm>
            <a:off x="3043402" y="1530220"/>
            <a:ext cx="5279503" cy="4480965"/>
          </a:xfrm>
        </p:spPr>
        <p:txBody>
          <a:bodyPr>
            <a:noAutofit/>
          </a:bodyPr>
          <a:lstStyle/>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1. מודלים למימוש פרויקטים ופעולות טרום חתימה</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2. תנאים מתלים ומפסיקים</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3. קניין וסוגי ייפוי </a:t>
            </a:r>
            <a:r>
              <a:rPr lang="he-IL" sz="1400" b="1" dirty="0" err="1">
                <a:solidFill>
                  <a:srgbClr val="FFFFFF"/>
                </a:solidFill>
                <a:latin typeface="Gisha" panose="020B0502040204020203" pitchFamily="34" charset="-79"/>
                <a:cs typeface="Gisha" panose="020B0502040204020203" pitchFamily="34" charset="-79"/>
              </a:rPr>
              <a:t>כח</a:t>
            </a:r>
            <a:endParaRPr lang="he-IL" sz="1400" b="1" dirty="0">
              <a:solidFill>
                <a:srgbClr val="FFFFFF"/>
              </a:solidFill>
              <a:latin typeface="Gisha" panose="020B0502040204020203" pitchFamily="34" charset="-79"/>
              <a:cs typeface="Gisha" panose="020B0502040204020203" pitchFamily="34" charset="-79"/>
            </a:endParaRP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4. בטוחות</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5. תמורות ותחזוקה</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6 מנגנונים מיוחדים</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7. תכנון</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8. מיסוי</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9. מפקחת </a:t>
            </a:r>
            <a:r>
              <a:rPr lang="en-US" sz="1400" b="1" dirty="0">
                <a:solidFill>
                  <a:srgbClr val="FFFFFF"/>
                </a:solidFill>
                <a:latin typeface="Gisha" panose="020B0502040204020203" pitchFamily="34" charset="-79"/>
                <a:cs typeface="Gisha" panose="020B0502040204020203" pitchFamily="34" charset="-79"/>
              </a:rPr>
              <a:t> VS </a:t>
            </a:r>
            <a:r>
              <a:rPr lang="he-IL" sz="1400" b="1" dirty="0">
                <a:solidFill>
                  <a:srgbClr val="FFFFFF"/>
                </a:solidFill>
                <a:latin typeface="Gisha" panose="020B0502040204020203" pitchFamily="34" charset="-79"/>
                <a:cs typeface="Gisha" panose="020B0502040204020203" pitchFamily="34" charset="-79"/>
              </a:rPr>
              <a:t>ביהמ"ש</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10. הצעת משרד המשפטים ודייר סרבן בפינוי בינוי</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11. חוק </a:t>
            </a:r>
            <a:r>
              <a:rPr lang="he-IL" sz="1400" b="1" dirty="0" err="1">
                <a:solidFill>
                  <a:srgbClr val="FFFFFF"/>
                </a:solidFill>
                <a:latin typeface="Gisha" panose="020B0502040204020203" pitchFamily="34" charset="-79"/>
                <a:cs typeface="Gisha" panose="020B0502040204020203" pitchFamily="34" charset="-79"/>
              </a:rPr>
              <a:t>המעאכרים</a:t>
            </a:r>
            <a:r>
              <a:rPr lang="he-IL" sz="1400" b="1" dirty="0">
                <a:solidFill>
                  <a:srgbClr val="FFFFFF"/>
                </a:solidFill>
                <a:latin typeface="Gisha" panose="020B0502040204020203" pitchFamily="34" charset="-79"/>
                <a:cs typeface="Gisha" panose="020B0502040204020203" pitchFamily="34" charset="-79"/>
              </a:rPr>
              <a:t> </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12. תיקון מס' 6 לחוק פינוי בינוי</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13. תמ"א 38 הסוף?!</a:t>
            </a:r>
          </a:p>
          <a:p>
            <a:pPr marL="285750" indent="-285750" algn="r">
              <a:buFont typeface="Arial" panose="020B0604020202020204" pitchFamily="34" charset="0"/>
              <a:buChar char="•"/>
            </a:pPr>
            <a:r>
              <a:rPr lang="he-IL" sz="1400" b="1" dirty="0">
                <a:solidFill>
                  <a:srgbClr val="FFFFFF"/>
                </a:solidFill>
                <a:latin typeface="Gisha" panose="020B0502040204020203" pitchFamily="34" charset="-79"/>
                <a:cs typeface="Gisha" panose="020B0502040204020203" pitchFamily="34" charset="-79"/>
              </a:rPr>
              <a:t>פרק 14. סיכום והסכם לדוגמה</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3105617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3127232" y="906627"/>
            <a:ext cx="6105194" cy="2031055"/>
          </a:xfrm>
        </p:spPr>
        <p:txBody>
          <a:bodyPr>
            <a:normAutofit/>
          </a:bodyPr>
          <a:lstStyle/>
          <a:p>
            <a:r>
              <a:rPr lang="he-IL" b="1" dirty="0">
                <a:solidFill>
                  <a:srgbClr val="FFFFFF"/>
                </a:solidFill>
                <a:latin typeface="Gisha" panose="020B0502040204020203" pitchFamily="34" charset="-79"/>
                <a:cs typeface="Gisha" panose="020B0502040204020203" pitchFamily="34" charset="-79"/>
              </a:rPr>
              <a:t>פרק 1</a:t>
            </a:r>
          </a:p>
        </p:txBody>
      </p:sp>
      <p:sp>
        <p:nvSpPr>
          <p:cNvPr id="3" name="כותרת משנה 2"/>
          <p:cNvSpPr>
            <a:spLocks noGrp="1"/>
          </p:cNvSpPr>
          <p:nvPr>
            <p:ph type="subTitle" idx="1"/>
          </p:nvPr>
        </p:nvSpPr>
        <p:spPr>
          <a:xfrm>
            <a:off x="3043403" y="3128512"/>
            <a:ext cx="6105194" cy="2882673"/>
          </a:xfrm>
        </p:spPr>
        <p:txBody>
          <a:bodyPr>
            <a:normAutofit/>
          </a:bodyPr>
          <a:lstStyle/>
          <a:p>
            <a:r>
              <a:rPr lang="he-IL" sz="2800" b="1" dirty="0">
                <a:solidFill>
                  <a:srgbClr val="FFFFFF"/>
                </a:solidFill>
                <a:latin typeface="Gisha" panose="020B0502040204020203" pitchFamily="34" charset="-79"/>
                <a:cs typeface="Gisha" panose="020B0502040204020203" pitchFamily="34" charset="-79"/>
              </a:rPr>
              <a:t>מודלים למימוש פרויקטים ופעולות טרום חתימה</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3124067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90B4BBA6-707C-412A-8A91-D4ECB8EEE54D}" type="slidenum">
              <a:rPr kumimoji="0" lang="he-I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panose="020B0604020202020204" pitchFamily="34" charset="0"/>
            </a:endParaRPr>
          </a:p>
        </p:txBody>
      </p:sp>
      <p:sp>
        <p:nvSpPr>
          <p:cNvPr id="3" name="Title 2"/>
          <p:cNvSpPr>
            <a:spLocks noGrp="1"/>
          </p:cNvSpPr>
          <p:nvPr>
            <p:ph type="title"/>
          </p:nvPr>
        </p:nvSpPr>
        <p:spPr>
          <a:xfrm>
            <a:off x="1955032" y="980729"/>
            <a:ext cx="8712968" cy="630729"/>
          </a:xfrm>
        </p:spPr>
        <p:txBody>
          <a:bodyPr/>
          <a:lstStyle/>
          <a:p>
            <a:pPr algn="ctr"/>
            <a:r>
              <a:rPr lang="he-IL" dirty="0"/>
              <a:t>מודלים מנחים לניהול פרויקט תמ"א </a:t>
            </a:r>
          </a:p>
        </p:txBody>
      </p:sp>
      <p:sp>
        <p:nvSpPr>
          <p:cNvPr id="4" name="Content Placeholder 3"/>
          <p:cNvSpPr>
            <a:spLocks noGrp="1"/>
          </p:cNvSpPr>
          <p:nvPr>
            <p:ph idx="1"/>
          </p:nvPr>
        </p:nvSpPr>
        <p:spPr>
          <a:xfrm>
            <a:off x="1703513" y="1484785"/>
            <a:ext cx="8856983" cy="4572777"/>
          </a:xfrm>
        </p:spPr>
        <p:txBody>
          <a:bodyPr/>
          <a:lstStyle/>
          <a:p>
            <a:pPr algn="just">
              <a:lnSpc>
                <a:spcPts val="2000"/>
              </a:lnSpc>
            </a:pPr>
            <a:endParaRPr lang="he-IL" sz="3200" dirty="0"/>
          </a:p>
        </p:txBody>
      </p:sp>
      <p:graphicFrame>
        <p:nvGraphicFramePr>
          <p:cNvPr id="5" name="דיאגרמה 24"/>
          <p:cNvGraphicFramePr/>
          <p:nvPr/>
        </p:nvGraphicFramePr>
        <p:xfrm>
          <a:off x="1703513" y="2038420"/>
          <a:ext cx="8856983"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תמונה 6"/>
          <p:cNvPicPr>
            <a:picLocks noChangeAspect="1"/>
          </p:cNvPicPr>
          <p:nvPr/>
        </p:nvPicPr>
        <p:blipFill>
          <a:blip r:embed="rId7"/>
          <a:stretch>
            <a:fillRect/>
          </a:stretch>
        </p:blipFill>
        <p:spPr>
          <a:xfrm>
            <a:off x="8904313" y="58024"/>
            <a:ext cx="1121761" cy="944962"/>
          </a:xfrm>
          <a:prstGeom prst="rect">
            <a:avLst/>
          </a:prstGeom>
        </p:spPr>
      </p:pic>
    </p:spTree>
    <p:extLst>
      <p:ext uri="{BB962C8B-B14F-4D97-AF65-F5344CB8AC3E}">
        <p14:creationId xmlns:p14="http://schemas.microsoft.com/office/powerpoint/2010/main" val="26184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60FF0DC-075C-4AAB-9DCF-D6891D223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כותרת משנה 2"/>
          <p:cNvSpPr>
            <a:spLocks noGrp="1"/>
          </p:cNvSpPr>
          <p:nvPr>
            <p:ph type="subTitle" idx="1"/>
          </p:nvPr>
        </p:nvSpPr>
        <p:spPr>
          <a:xfrm>
            <a:off x="0" y="4270756"/>
            <a:ext cx="12075203" cy="640609"/>
          </a:xfrm>
        </p:spPr>
        <p:txBody>
          <a:bodyPr>
            <a:normAutofit/>
          </a:bodyPr>
          <a:lstStyle/>
          <a:p>
            <a:r>
              <a:rPr lang="he-IL" sz="1200" b="1" dirty="0">
                <a:latin typeface="Gisha" panose="020B0502040204020203" pitchFamily="34" charset="-79"/>
                <a:cs typeface="Gisha" panose="020B0502040204020203" pitchFamily="34" charset="-79"/>
              </a:rPr>
              <a:t>      כנס בעלי הדירות                                                                            העברת הצעה ומסמכים עיקריים                                            הודעה לבעלי הדירות-חתימת ראשון הבעלים </a:t>
            </a:r>
          </a:p>
          <a:p>
            <a:pPr algn="r"/>
            <a:r>
              <a:rPr lang="he-IL" sz="1200" dirty="0">
                <a:latin typeface="Gisha" panose="020B0502040204020203" pitchFamily="34" charset="-79"/>
                <a:cs typeface="Gisha" panose="020B0502040204020203" pitchFamily="34" charset="-79"/>
              </a:rPr>
              <a:t>                                                                                                                                                                             </a:t>
            </a:r>
            <a:endParaRPr lang="he-IL" sz="1200" dirty="0"/>
          </a:p>
        </p:txBody>
      </p:sp>
      <p:pic>
        <p:nvPicPr>
          <p:cNvPr id="1030" name="Picture 6" descr="זיוף עצמי לחתימה">
            <a:extLst>
              <a:ext uri="{FF2B5EF4-FFF2-40B4-BE49-F238E27FC236}">
                <a16:creationId xmlns:a16="http://schemas.microsoft.com/office/drawing/2014/main" id="{F3C64793-A693-40D8-8C49-490918C937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02" r="11004" b="1"/>
          <a:stretch/>
        </p:blipFill>
        <p:spPr bwMode="auto">
          <a:xfrm>
            <a:off x="320040" y="320040"/>
            <a:ext cx="3630168" cy="384048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D9F6DA4C-FF64-4F34-9D58-FC2ED8095D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העברת מניות בחברה אונליין | Ettorney">
            <a:extLst>
              <a:ext uri="{FF2B5EF4-FFF2-40B4-BE49-F238E27FC236}">
                <a16:creationId xmlns:a16="http://schemas.microsoft.com/office/drawing/2014/main" id="{19CAEE6C-2DD8-492D-B54E-AB76E20E9D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429" r="14667" b="1"/>
          <a:stretch/>
        </p:blipFill>
        <p:spPr bwMode="auto">
          <a:xfrm>
            <a:off x="4270248" y="320040"/>
            <a:ext cx="3648456" cy="384048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06FA45BD-42C5-4C6B-AFAF-745ABE6421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10" name="תמונה 9">
            <a:extLst>
              <a:ext uri="{FF2B5EF4-FFF2-40B4-BE49-F238E27FC236}">
                <a16:creationId xmlns:a16="http://schemas.microsoft.com/office/drawing/2014/main" id="{24211FCD-B08B-4529-9B8D-3C22FA7C76E7}"/>
              </a:ext>
            </a:extLst>
          </p:cNvPr>
          <p:cNvPicPr>
            <a:picLocks noChangeAspect="1"/>
          </p:cNvPicPr>
          <p:nvPr/>
        </p:nvPicPr>
        <p:blipFill rotWithShape="1">
          <a:blip r:embed="rId4"/>
          <a:srcRect l="19804" r="26759" b="1"/>
          <a:stretch/>
        </p:blipFill>
        <p:spPr>
          <a:xfrm>
            <a:off x="8220456" y="320040"/>
            <a:ext cx="3648456" cy="3840480"/>
          </a:xfrm>
          <a:prstGeom prst="rect">
            <a:avLst/>
          </a:prstGeom>
        </p:spPr>
      </p:pic>
      <p:pic>
        <p:nvPicPr>
          <p:cNvPr id="4" name="תמונה 3"/>
          <p:cNvPicPr>
            <a:picLocks noChangeAspect="1"/>
          </p:cNvPicPr>
          <p:nvPr/>
        </p:nvPicPr>
        <p:blipFill>
          <a:blip r:embed="rId5"/>
          <a:stretch>
            <a:fillRect/>
          </a:stretch>
        </p:blipFill>
        <p:spPr>
          <a:xfrm>
            <a:off x="10668000" y="125519"/>
            <a:ext cx="1337954" cy="1127081"/>
          </a:xfrm>
          <a:prstGeom prst="rect">
            <a:avLst/>
          </a:prstGeom>
        </p:spPr>
      </p:pic>
      <p:sp>
        <p:nvSpPr>
          <p:cNvPr id="8" name="תיבת טקסט 7">
            <a:extLst>
              <a:ext uri="{FF2B5EF4-FFF2-40B4-BE49-F238E27FC236}">
                <a16:creationId xmlns:a16="http://schemas.microsoft.com/office/drawing/2014/main" id="{5C24677C-B9C8-41A8-9B7C-F2364BF2D73C}"/>
              </a:ext>
            </a:extLst>
          </p:cNvPr>
          <p:cNvSpPr txBox="1"/>
          <p:nvPr/>
        </p:nvSpPr>
        <p:spPr>
          <a:xfrm>
            <a:off x="1325136" y="5953432"/>
            <a:ext cx="7690674" cy="1659118"/>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259901696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כותרת 1"/>
          <p:cNvSpPr>
            <a:spLocks noGrp="1"/>
          </p:cNvSpPr>
          <p:nvPr>
            <p:ph type="ctrTitle"/>
          </p:nvPr>
        </p:nvSpPr>
        <p:spPr>
          <a:xfrm>
            <a:off x="3127232" y="1904214"/>
            <a:ext cx="5507721" cy="1033467"/>
          </a:xfrm>
        </p:spPr>
        <p:txBody>
          <a:bodyPr>
            <a:normAutofit/>
          </a:bodyPr>
          <a:lstStyle/>
          <a:p>
            <a:r>
              <a:rPr lang="he-IL" b="1" dirty="0">
                <a:solidFill>
                  <a:srgbClr val="FFFFFF"/>
                </a:solidFill>
                <a:latin typeface="Gisha" panose="020B0502040204020203" pitchFamily="34" charset="-79"/>
                <a:cs typeface="Gisha" panose="020B0502040204020203" pitchFamily="34" charset="-79"/>
              </a:rPr>
              <a:t>פרק 2</a:t>
            </a:r>
          </a:p>
        </p:txBody>
      </p:sp>
      <p:sp>
        <p:nvSpPr>
          <p:cNvPr id="3" name="כותרת משנה 2"/>
          <p:cNvSpPr>
            <a:spLocks noGrp="1"/>
          </p:cNvSpPr>
          <p:nvPr>
            <p:ph type="subTitle" idx="1"/>
          </p:nvPr>
        </p:nvSpPr>
        <p:spPr>
          <a:xfrm>
            <a:off x="2919369" y="3308808"/>
            <a:ext cx="6229228" cy="2702377"/>
          </a:xfrm>
        </p:spPr>
        <p:txBody>
          <a:bodyPr>
            <a:normAutofit/>
          </a:bodyPr>
          <a:lstStyle/>
          <a:p>
            <a:r>
              <a:rPr lang="he-IL" sz="2800" b="1" dirty="0">
                <a:solidFill>
                  <a:srgbClr val="FFFFFF"/>
                </a:solidFill>
                <a:latin typeface="Gisha" panose="020B0502040204020203" pitchFamily="34" charset="-79"/>
                <a:cs typeface="Gisha" panose="020B0502040204020203" pitchFamily="34" charset="-79"/>
              </a:rPr>
              <a:t>תנאים מתלים ומפסיקים</a:t>
            </a:r>
          </a:p>
        </p:txBody>
      </p:sp>
      <p:pic>
        <p:nvPicPr>
          <p:cNvPr id="4" name="תמונה 3"/>
          <p:cNvPicPr>
            <a:picLocks noChangeAspect="1"/>
          </p:cNvPicPr>
          <p:nvPr/>
        </p:nvPicPr>
        <p:blipFill>
          <a:blip r:embed="rId3"/>
          <a:stretch>
            <a:fillRect/>
          </a:stretch>
        </p:blipFill>
        <p:spPr>
          <a:xfrm>
            <a:off x="10668000" y="125519"/>
            <a:ext cx="1337954" cy="1127081"/>
          </a:xfrm>
          <a:prstGeom prst="rect">
            <a:avLst/>
          </a:prstGeom>
        </p:spPr>
      </p:pic>
    </p:spTree>
    <p:extLst>
      <p:ext uri="{BB962C8B-B14F-4D97-AF65-F5344CB8AC3E}">
        <p14:creationId xmlns:p14="http://schemas.microsoft.com/office/powerpoint/2010/main" val="170850022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2682</Words>
  <Application>Microsoft Office PowerPoint</Application>
  <PresentationFormat>מסך רחב</PresentationFormat>
  <Paragraphs>205</Paragraphs>
  <Slides>40</Slides>
  <Notes>0</Notes>
  <HiddenSlides>0</HiddenSlides>
  <MMClips>0</MMClips>
  <ScaleCrop>false</ScaleCrop>
  <HeadingPairs>
    <vt:vector size="6" baseType="variant">
      <vt:variant>
        <vt:lpstr>גופנים בשימוש</vt:lpstr>
      </vt:variant>
      <vt:variant>
        <vt:i4>11</vt:i4>
      </vt:variant>
      <vt:variant>
        <vt:lpstr>ערכת נושא</vt:lpstr>
      </vt:variant>
      <vt:variant>
        <vt:i4>2</vt:i4>
      </vt:variant>
      <vt:variant>
        <vt:lpstr>כותרות שקופיות</vt:lpstr>
      </vt:variant>
      <vt:variant>
        <vt:i4>40</vt:i4>
      </vt:variant>
    </vt:vector>
  </HeadingPairs>
  <TitlesOfParts>
    <vt:vector size="53" baseType="lpstr">
      <vt:lpstr>Arial</vt:lpstr>
      <vt:lpstr>Arial</vt:lpstr>
      <vt:lpstr>Calibri</vt:lpstr>
      <vt:lpstr>Calibri Light</vt:lpstr>
      <vt:lpstr>Courier New</vt:lpstr>
      <vt:lpstr>Gisha</vt:lpstr>
      <vt:lpstr>Gotham-Light</vt:lpstr>
      <vt:lpstr>Guttman Hatzvi</vt:lpstr>
      <vt:lpstr>Helvetica Neue Medium</vt:lpstr>
      <vt:lpstr>Narkisim</vt:lpstr>
      <vt:lpstr>Wingdings</vt:lpstr>
      <vt:lpstr>ערכת נושא Office</vt:lpstr>
      <vt:lpstr>1_ערכת נושא Office</vt:lpstr>
      <vt:lpstr>בין תאוריה ופרקטיקה התחדשות עירונית 2021</vt:lpstr>
      <vt:lpstr>מצגת של PowerPoint‏</vt:lpstr>
      <vt:lpstr>מצגת של PowerPoint‏</vt:lpstr>
      <vt:lpstr>השוואה בין פינוי בינוי לתמ"א 38</vt:lpstr>
      <vt:lpstr>תוכן עניינים</vt:lpstr>
      <vt:lpstr>פרק 1</vt:lpstr>
      <vt:lpstr>מודלים מנחים לניהול פרויקט תמ"א </vt:lpstr>
      <vt:lpstr>מצגת של PowerPoint‏</vt:lpstr>
      <vt:lpstr>פרק 2</vt:lpstr>
      <vt:lpstr>תנאים מתלים להסכם</vt:lpstr>
      <vt:lpstr>תנאים מפסיקים להסכם</vt:lpstr>
      <vt:lpstr>פרק  3  קניין וסוגי ייפוי כח</vt:lpstr>
      <vt:lpstr> מושגים והגדרות לפינוי בינוי</vt:lpstr>
      <vt:lpstr>  מושגים והגדרות (הרוב הנדרש)</vt:lpstr>
      <vt:lpstr>מצגת של PowerPoint‏</vt:lpstr>
      <vt:lpstr>  פרק 4  בטוחות</vt:lpstr>
      <vt:lpstr>מצגת של PowerPoint‏</vt:lpstr>
      <vt:lpstr>פרק 5  תמורות ותחזוקה</vt:lpstr>
      <vt:lpstr>מצגת של PowerPoint‏</vt:lpstr>
      <vt:lpstr>פרק 6  מנגנונים מיוחדים</vt:lpstr>
      <vt:lpstr> מתן מענה לאוכלוסיות מיוחדות</vt:lpstr>
      <vt:lpstr>   הטבות לבעלים המוגדרים כקשישים בפינוי בינוי</vt:lpstr>
      <vt:lpstr>פרק 7  תכנון</vt:lpstr>
      <vt:lpstr> שלבים תכנוניים ומועדים</vt:lpstr>
      <vt:lpstr>פרק 8  מיסוי</vt:lpstr>
      <vt:lpstr>מיסוי תמ"א 38- סעיף 49לג1 (חוק מיסוי מקרקעין (שבח ורכישה), תשכ"ג-1963 (להלן: "החוק")</vt:lpstr>
      <vt:lpstr>מיסוי פינוי בינוי- סעיף 49כב (חוק מיסוי מקרקעין (שבח ורכישה), תשכ"ג-1963 (להלן: "החוק")</vt:lpstr>
      <vt:lpstr>פרק 9 מפקחת VS ביהמ"ש</vt:lpstr>
      <vt:lpstr> מפקחת VS ביהמ"ש</vt:lpstr>
      <vt:lpstr> מפקחת VS ביהמ"ש</vt:lpstr>
      <vt:lpstr>פרק 10  דייר סרבן בפינוי בינוי – הצעת משרד המשפטים ופסק דין</vt:lpstr>
      <vt:lpstr>מצגת של PowerPoint‏</vt:lpstr>
      <vt:lpstr>     אהובה כהן ואח' נ' משה גיבלי</vt:lpstr>
      <vt:lpstr>  בית המשפט המחוזי קיבל את התביעה וקבע: </vt:lpstr>
      <vt:lpstr>פרק 11  חוק המאכערים</vt:lpstr>
      <vt:lpstr>  הגנה על בעלי הדירות: </vt:lpstr>
      <vt:lpstr>פרק 12  תיקון מס' 6 לחוק פינוי בינוי</vt:lpstr>
      <vt:lpstr>(תיקון מס' 6) תשע"ח- 2018 לחוק פינוי בינוי (עידוד מיזמי פינוי ובינוי), תשס"ו- 2006</vt:lpstr>
      <vt:lpstr>  פרק 13   תמ"א 38 הסוף !? החלטת המועצה הארצית לתכנון ולבניה (מס' 634) מתאריך 5.11.19</vt:lpstr>
      <vt:lpstr>פרק 14 סיכום והסכם לדוגמא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בין תאוריה ופרקטיקה התחדשות עירונית 2021</dc:title>
  <dc:creator>Avraham Lalum</dc:creator>
  <cp:lastModifiedBy>ארי פינקלשטיין</cp:lastModifiedBy>
  <cp:revision>55</cp:revision>
  <dcterms:created xsi:type="dcterms:W3CDTF">2021-04-21T14:13:02Z</dcterms:created>
  <dcterms:modified xsi:type="dcterms:W3CDTF">2021-05-23T18:59:38Z</dcterms:modified>
</cp:coreProperties>
</file>