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2">
  <p:sldMasterIdLst>
    <p:sldMasterId id="2147483690" r:id="rId4"/>
  </p:sldMasterIdLst>
  <p:sldIdLst>
    <p:sldId id="256" r:id="rId5"/>
    <p:sldId id="257" r:id="rId6"/>
    <p:sldId id="259" r:id="rId7"/>
    <p:sldId id="258" r:id="rId8"/>
    <p:sldId id="260" r:id="rId9"/>
    <p:sldId id="261" r:id="rId10"/>
    <p:sldId id="323" r:id="rId11"/>
    <p:sldId id="263" r:id="rId12"/>
    <p:sldId id="279" r:id="rId13"/>
    <p:sldId id="320" r:id="rId14"/>
    <p:sldId id="324" r:id="rId15"/>
    <p:sldId id="321" r:id="rId16"/>
    <p:sldId id="322" r:id="rId17"/>
    <p:sldId id="301" r:id="rId18"/>
    <p:sldId id="292" r:id="rId19"/>
    <p:sldId id="262" r:id="rId20"/>
    <p:sldId id="307" r:id="rId21"/>
    <p:sldId id="281" r:id="rId22"/>
    <p:sldId id="308" r:id="rId23"/>
    <p:sldId id="313" r:id="rId24"/>
    <p:sldId id="312" r:id="rId25"/>
    <p:sldId id="299" r:id="rId26"/>
    <p:sldId id="265" r:id="rId27"/>
    <p:sldId id="290" r:id="rId28"/>
    <p:sldId id="264" r:id="rId29"/>
    <p:sldId id="266" r:id="rId30"/>
    <p:sldId id="282" r:id="rId31"/>
    <p:sldId id="317" r:id="rId32"/>
    <p:sldId id="318" r:id="rId33"/>
    <p:sldId id="267" r:id="rId34"/>
    <p:sldId id="268" r:id="rId35"/>
    <p:sldId id="314" r:id="rId36"/>
    <p:sldId id="319" r:id="rId37"/>
    <p:sldId id="269" r:id="rId38"/>
    <p:sldId id="315" r:id="rId39"/>
    <p:sldId id="271" r:id="rId40"/>
    <p:sldId id="273" r:id="rId41"/>
    <p:sldId id="316" r:id="rId42"/>
    <p:sldId id="275" r:id="rId43"/>
    <p:sldId id="294" r:id="rId44"/>
    <p:sldId id="302" r:id="rId45"/>
    <p:sldId id="276" r:id="rId46"/>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5" autoAdjust="0"/>
    <p:restoredTop sz="94660"/>
  </p:normalViewPr>
  <p:slideViewPr>
    <p:cSldViewPr snapToGrid="0">
      <p:cViewPr varScale="1">
        <p:scale>
          <a:sx n="112" d="100"/>
          <a:sy n="112" d="100"/>
        </p:scale>
        <p:origin x="43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s>
</file>

<file path=ppt/diagrams/_rels/data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4" Type="http://schemas.openxmlformats.org/officeDocument/2006/relationships/image" Target="../media/image1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FA3E01-2C96-42CC-B523-9CE4BD25E1C7}" type="doc">
      <dgm:prSet loTypeId="urn:microsoft.com/office/officeart/2018/5/layout/IconCircleLabelList" loCatId="icon" qsTypeId="urn:microsoft.com/office/officeart/2005/8/quickstyle/simple1" qsCatId="simple" csTypeId="urn:microsoft.com/office/officeart/2005/8/colors/accent1_2" csCatId="accent1" phldr="1"/>
      <dgm:spPr/>
      <dgm:t>
        <a:bodyPr/>
        <a:lstStyle/>
        <a:p>
          <a:endParaRPr lang="en-US"/>
        </a:p>
      </dgm:t>
    </dgm:pt>
    <dgm:pt modelId="{4B387C12-F3EC-4C4D-83E5-CEE642C05C2E}">
      <dgm:prSet custT="1"/>
      <dgm:spPr/>
      <dgm:t>
        <a:bodyPr/>
        <a:lstStyle/>
        <a:p>
          <a:pPr algn="r">
            <a:lnSpc>
              <a:spcPct val="100000"/>
            </a:lnSpc>
            <a:defRPr cap="all"/>
          </a:pPr>
          <a:r>
            <a:rPr lang="he-IL" sz="1400" b="1" i="0" baseline="0" dirty="0">
              <a:latin typeface="Gisha" panose="020B0502040204020203" pitchFamily="34" charset="-79"/>
              <a:cs typeface="Gisha" panose="020B0502040204020203" pitchFamily="34" charset="-79"/>
            </a:rPr>
            <a:t>בדיקה של מהות העסקה יזמות או קבוצת רכישה במעטפת?!</a:t>
          </a:r>
          <a:endParaRPr lang="en-US" sz="1400" dirty="0">
            <a:latin typeface="Gisha" panose="020B0502040204020203" pitchFamily="34" charset="-79"/>
            <a:cs typeface="Gisha" panose="020B0502040204020203" pitchFamily="34" charset="-79"/>
          </a:endParaRPr>
        </a:p>
      </dgm:t>
    </dgm:pt>
    <dgm:pt modelId="{56498AA3-AC77-49CE-94CB-A3100E9F8D64}" type="parTrans" cxnId="{B63030AC-740E-426C-B311-6D033AEED656}">
      <dgm:prSet/>
      <dgm:spPr/>
      <dgm:t>
        <a:bodyPr/>
        <a:lstStyle/>
        <a:p>
          <a:endParaRPr lang="en-US"/>
        </a:p>
      </dgm:t>
    </dgm:pt>
    <dgm:pt modelId="{8B30CBAC-0395-4499-A30F-104000839028}" type="sibTrans" cxnId="{B63030AC-740E-426C-B311-6D033AEED656}">
      <dgm:prSet/>
      <dgm:spPr/>
      <dgm:t>
        <a:bodyPr/>
        <a:lstStyle/>
        <a:p>
          <a:endParaRPr lang="en-US"/>
        </a:p>
      </dgm:t>
    </dgm:pt>
    <dgm:pt modelId="{5E0ACCD3-A98F-4F33-A06F-340F4E816926}">
      <dgm:prSet custT="1"/>
      <dgm:spPr/>
      <dgm:t>
        <a:bodyPr/>
        <a:lstStyle/>
        <a:p>
          <a:pPr algn="r">
            <a:lnSpc>
              <a:spcPct val="100000"/>
            </a:lnSpc>
            <a:defRPr cap="all"/>
          </a:pPr>
          <a:r>
            <a:rPr lang="he-IL" sz="1400" b="1" dirty="0">
              <a:solidFill>
                <a:srgbClr val="000000"/>
              </a:solidFill>
              <a:effectLst/>
              <a:latin typeface="Times New Roman" panose="02020603050405020304" pitchFamily="18" charset="0"/>
              <a:ea typeface="+mn-ea"/>
              <a:cs typeface="Gisha" panose="020B0502040204020203" pitchFamily="34" charset="-79"/>
            </a:rPr>
            <a:t>קבוצות רכישה  - קיימת משמעות קריטית גם לזהות הגורם המארגן, עו"ד, שמאי מנהל הפרויקט, מפקח ההנדסי מטעם הקבוצה </a:t>
          </a:r>
          <a:r>
            <a:rPr lang="he-IL" sz="1400" b="1" dirty="0" err="1">
              <a:solidFill>
                <a:srgbClr val="000000"/>
              </a:solidFill>
              <a:effectLst/>
              <a:latin typeface="Times New Roman" panose="02020603050405020304" pitchFamily="18" charset="0"/>
              <a:ea typeface="+mn-ea"/>
              <a:cs typeface="Gisha" panose="020B0502040204020203" pitchFamily="34" charset="-79"/>
            </a:rPr>
            <a:t>וכו</a:t>
          </a:r>
          <a:r>
            <a:rPr lang="he-IL" sz="1400" b="1" dirty="0">
              <a:solidFill>
                <a:srgbClr val="000000"/>
              </a:solidFill>
              <a:effectLst/>
              <a:latin typeface="Times New Roman" panose="02020603050405020304" pitchFamily="18" charset="0"/>
              <a:ea typeface="+mn-ea"/>
              <a:cs typeface="Gisha" panose="020B0502040204020203" pitchFamily="34" charset="-79"/>
            </a:rPr>
            <a:t>'.</a:t>
          </a:r>
          <a:endParaRPr lang="en-US" sz="1400" dirty="0">
            <a:effectLst/>
            <a:latin typeface="Times New Roman" panose="02020603050405020304" pitchFamily="18" charset="0"/>
            <a:ea typeface="Times New Roman" panose="02020603050405020304" pitchFamily="18" charset="0"/>
          </a:endParaRPr>
        </a:p>
        <a:p>
          <a:pPr algn="r">
            <a:lnSpc>
              <a:spcPct val="100000"/>
            </a:lnSpc>
            <a:defRPr cap="all"/>
          </a:pPr>
          <a:endParaRPr lang="en-US" sz="1100" dirty="0">
            <a:latin typeface="Gisha" panose="020B0502040204020203" pitchFamily="34" charset="-79"/>
            <a:cs typeface="Gisha" panose="020B0502040204020203" pitchFamily="34" charset="-79"/>
          </a:endParaRPr>
        </a:p>
      </dgm:t>
    </dgm:pt>
    <dgm:pt modelId="{2C76220C-4257-4B2C-B54A-4C20706997F1}" type="parTrans" cxnId="{A335526E-148B-4C91-8D71-76CD73F30B01}">
      <dgm:prSet/>
      <dgm:spPr/>
      <dgm:t>
        <a:bodyPr/>
        <a:lstStyle/>
        <a:p>
          <a:endParaRPr lang="en-US"/>
        </a:p>
      </dgm:t>
    </dgm:pt>
    <dgm:pt modelId="{D6F198D2-834B-4740-BA72-1AEC363BCEDB}" type="sibTrans" cxnId="{A335526E-148B-4C91-8D71-76CD73F30B01}">
      <dgm:prSet/>
      <dgm:spPr/>
      <dgm:t>
        <a:bodyPr/>
        <a:lstStyle/>
        <a:p>
          <a:endParaRPr lang="en-US"/>
        </a:p>
      </dgm:t>
    </dgm:pt>
    <dgm:pt modelId="{F0DF15AC-09F0-46DC-8CCA-313972E9C4CF}" type="pres">
      <dgm:prSet presAssocID="{B1FA3E01-2C96-42CC-B523-9CE4BD25E1C7}" presName="root" presStyleCnt="0">
        <dgm:presLayoutVars>
          <dgm:dir/>
          <dgm:resizeHandles val="exact"/>
        </dgm:presLayoutVars>
      </dgm:prSet>
      <dgm:spPr/>
    </dgm:pt>
    <dgm:pt modelId="{FBFDFE22-FDE7-485C-AC33-5265092C9CB4}" type="pres">
      <dgm:prSet presAssocID="{4B387C12-F3EC-4C4D-83E5-CEE642C05C2E}" presName="compNode" presStyleCnt="0"/>
      <dgm:spPr/>
    </dgm:pt>
    <dgm:pt modelId="{0DF873C2-2AE2-4588-8485-51E21BA1D0F7}" type="pres">
      <dgm:prSet presAssocID="{4B387C12-F3EC-4C4D-83E5-CEE642C05C2E}" presName="iconBgRect" presStyleLbl="bgShp" presStyleIdx="0" presStyleCnt="2"/>
      <dgm:spPr/>
    </dgm:pt>
    <dgm:pt modelId="{F6FB6D3D-7901-4632-8F04-E5C3F8F0A1C6}" type="pres">
      <dgm:prSet presAssocID="{4B387C12-F3EC-4C4D-83E5-CEE642C05C2E}"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קיוסק"/>
        </a:ext>
      </dgm:extLst>
    </dgm:pt>
    <dgm:pt modelId="{333D3778-5225-403E-A193-3AA216E6521A}" type="pres">
      <dgm:prSet presAssocID="{4B387C12-F3EC-4C4D-83E5-CEE642C05C2E}" presName="spaceRect" presStyleCnt="0"/>
      <dgm:spPr/>
    </dgm:pt>
    <dgm:pt modelId="{35C561F7-08E5-45BB-85FD-C3A4FA3238BB}" type="pres">
      <dgm:prSet presAssocID="{4B387C12-F3EC-4C4D-83E5-CEE642C05C2E}" presName="textRect" presStyleLbl="revTx" presStyleIdx="0" presStyleCnt="2">
        <dgm:presLayoutVars>
          <dgm:chMax val="1"/>
          <dgm:chPref val="1"/>
        </dgm:presLayoutVars>
      </dgm:prSet>
      <dgm:spPr/>
    </dgm:pt>
    <dgm:pt modelId="{C4AD8047-29B2-41D3-8FA8-C6A4E9755A77}" type="pres">
      <dgm:prSet presAssocID="{8B30CBAC-0395-4499-A30F-104000839028}" presName="sibTrans" presStyleCnt="0"/>
      <dgm:spPr/>
    </dgm:pt>
    <dgm:pt modelId="{C82BAAAE-2924-4D4F-9398-7BCAC3444123}" type="pres">
      <dgm:prSet presAssocID="{5E0ACCD3-A98F-4F33-A06F-340F4E816926}" presName="compNode" presStyleCnt="0"/>
      <dgm:spPr/>
    </dgm:pt>
    <dgm:pt modelId="{22A2B4C2-B0D8-4AF8-BD89-03698962B18B}" type="pres">
      <dgm:prSet presAssocID="{5E0ACCD3-A98F-4F33-A06F-340F4E816926}" presName="iconBgRect" presStyleLbl="bgShp" presStyleIdx="1" presStyleCnt="2"/>
      <dgm:spPr/>
    </dgm:pt>
    <dgm:pt modelId="{1D011FEE-B099-43D6-8C6C-AAD28C1AEC16}" type="pres">
      <dgm:prSet presAssocID="{5E0ACCD3-A98F-4F33-A06F-340F4E816926}"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Office Worker"/>
        </a:ext>
      </dgm:extLst>
    </dgm:pt>
    <dgm:pt modelId="{F4961D7E-B607-46C8-909E-EB41CF374BA3}" type="pres">
      <dgm:prSet presAssocID="{5E0ACCD3-A98F-4F33-A06F-340F4E816926}" presName="spaceRect" presStyleCnt="0"/>
      <dgm:spPr/>
    </dgm:pt>
    <dgm:pt modelId="{0C19AAC7-EE92-40DB-9327-A42C94C2133F}" type="pres">
      <dgm:prSet presAssocID="{5E0ACCD3-A98F-4F33-A06F-340F4E816926}" presName="textRect" presStyleLbl="revTx" presStyleIdx="1" presStyleCnt="2">
        <dgm:presLayoutVars>
          <dgm:chMax val="1"/>
          <dgm:chPref val="1"/>
        </dgm:presLayoutVars>
      </dgm:prSet>
      <dgm:spPr/>
    </dgm:pt>
  </dgm:ptLst>
  <dgm:cxnLst>
    <dgm:cxn modelId="{A335526E-148B-4C91-8D71-76CD73F30B01}" srcId="{B1FA3E01-2C96-42CC-B523-9CE4BD25E1C7}" destId="{5E0ACCD3-A98F-4F33-A06F-340F4E816926}" srcOrd="1" destOrd="0" parTransId="{2C76220C-4257-4B2C-B54A-4C20706997F1}" sibTransId="{D6F198D2-834B-4740-BA72-1AEC363BCEDB}"/>
    <dgm:cxn modelId="{FBEBCC81-57A5-4CEF-87B9-9B689A1997D2}" type="presOf" srcId="{B1FA3E01-2C96-42CC-B523-9CE4BD25E1C7}" destId="{F0DF15AC-09F0-46DC-8CCA-313972E9C4CF}" srcOrd="0" destOrd="0" presId="urn:microsoft.com/office/officeart/2018/5/layout/IconCircleLabelList"/>
    <dgm:cxn modelId="{B63030AC-740E-426C-B311-6D033AEED656}" srcId="{B1FA3E01-2C96-42CC-B523-9CE4BD25E1C7}" destId="{4B387C12-F3EC-4C4D-83E5-CEE642C05C2E}" srcOrd="0" destOrd="0" parTransId="{56498AA3-AC77-49CE-94CB-A3100E9F8D64}" sibTransId="{8B30CBAC-0395-4499-A30F-104000839028}"/>
    <dgm:cxn modelId="{3D46E8C0-67A7-4157-B7A6-B0DEBD92AD8E}" type="presOf" srcId="{4B387C12-F3EC-4C4D-83E5-CEE642C05C2E}" destId="{35C561F7-08E5-45BB-85FD-C3A4FA3238BB}" srcOrd="0" destOrd="0" presId="urn:microsoft.com/office/officeart/2018/5/layout/IconCircleLabelList"/>
    <dgm:cxn modelId="{469672D8-C548-45BB-A81E-246D5D50C09A}" type="presOf" srcId="{5E0ACCD3-A98F-4F33-A06F-340F4E816926}" destId="{0C19AAC7-EE92-40DB-9327-A42C94C2133F}" srcOrd="0" destOrd="0" presId="urn:microsoft.com/office/officeart/2018/5/layout/IconCircleLabelList"/>
    <dgm:cxn modelId="{F3BA3C94-551C-4F3B-95A6-DA240E8889CD}" type="presParOf" srcId="{F0DF15AC-09F0-46DC-8CCA-313972E9C4CF}" destId="{FBFDFE22-FDE7-485C-AC33-5265092C9CB4}" srcOrd="0" destOrd="0" presId="urn:microsoft.com/office/officeart/2018/5/layout/IconCircleLabelList"/>
    <dgm:cxn modelId="{AE6B4C33-4A39-4EFE-9B46-E2A208035ED9}" type="presParOf" srcId="{FBFDFE22-FDE7-485C-AC33-5265092C9CB4}" destId="{0DF873C2-2AE2-4588-8485-51E21BA1D0F7}" srcOrd="0" destOrd="0" presId="urn:microsoft.com/office/officeart/2018/5/layout/IconCircleLabelList"/>
    <dgm:cxn modelId="{950B1B62-BE4E-4266-B2D7-2C5C6B04548D}" type="presParOf" srcId="{FBFDFE22-FDE7-485C-AC33-5265092C9CB4}" destId="{F6FB6D3D-7901-4632-8F04-E5C3F8F0A1C6}" srcOrd="1" destOrd="0" presId="urn:microsoft.com/office/officeart/2018/5/layout/IconCircleLabelList"/>
    <dgm:cxn modelId="{B8553385-ED30-419A-90DC-778D12D58416}" type="presParOf" srcId="{FBFDFE22-FDE7-485C-AC33-5265092C9CB4}" destId="{333D3778-5225-403E-A193-3AA216E6521A}" srcOrd="2" destOrd="0" presId="urn:microsoft.com/office/officeart/2018/5/layout/IconCircleLabelList"/>
    <dgm:cxn modelId="{608363F9-AC08-4F98-9E50-0FA7899F0E79}" type="presParOf" srcId="{FBFDFE22-FDE7-485C-AC33-5265092C9CB4}" destId="{35C561F7-08E5-45BB-85FD-C3A4FA3238BB}" srcOrd="3" destOrd="0" presId="urn:microsoft.com/office/officeart/2018/5/layout/IconCircleLabelList"/>
    <dgm:cxn modelId="{5894463C-4C93-46FE-855C-9D60600B6EA3}" type="presParOf" srcId="{F0DF15AC-09F0-46DC-8CCA-313972E9C4CF}" destId="{C4AD8047-29B2-41D3-8FA8-C6A4E9755A77}" srcOrd="1" destOrd="0" presId="urn:microsoft.com/office/officeart/2018/5/layout/IconCircleLabelList"/>
    <dgm:cxn modelId="{8FD1EBFA-6DC1-49E3-85C4-7D8E40BCB1A0}" type="presParOf" srcId="{F0DF15AC-09F0-46DC-8CCA-313972E9C4CF}" destId="{C82BAAAE-2924-4D4F-9398-7BCAC3444123}" srcOrd="2" destOrd="0" presId="urn:microsoft.com/office/officeart/2018/5/layout/IconCircleLabelList"/>
    <dgm:cxn modelId="{E080FD0A-520D-4BA5-9C68-F260D45E7620}" type="presParOf" srcId="{C82BAAAE-2924-4D4F-9398-7BCAC3444123}" destId="{22A2B4C2-B0D8-4AF8-BD89-03698962B18B}" srcOrd="0" destOrd="0" presId="urn:microsoft.com/office/officeart/2018/5/layout/IconCircleLabelList"/>
    <dgm:cxn modelId="{2EF81DDB-7133-4842-94B7-9918E52DACFA}" type="presParOf" srcId="{C82BAAAE-2924-4D4F-9398-7BCAC3444123}" destId="{1D011FEE-B099-43D6-8C6C-AAD28C1AEC16}" srcOrd="1" destOrd="0" presId="urn:microsoft.com/office/officeart/2018/5/layout/IconCircleLabelList"/>
    <dgm:cxn modelId="{CD5EF12B-82E3-4B0B-B000-0ED43A3E341D}" type="presParOf" srcId="{C82BAAAE-2924-4D4F-9398-7BCAC3444123}" destId="{F4961D7E-B607-46C8-909E-EB41CF374BA3}" srcOrd="2" destOrd="0" presId="urn:microsoft.com/office/officeart/2018/5/layout/IconCircleLabelList"/>
    <dgm:cxn modelId="{45F71A87-B206-4093-B353-A366F9F18332}" type="presParOf" srcId="{C82BAAAE-2924-4D4F-9398-7BCAC3444123}" destId="{0C19AAC7-EE92-40DB-9327-A42C94C2133F}"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F873C2-2AE2-4588-8485-51E21BA1D0F7}">
      <dsp:nvSpPr>
        <dsp:cNvPr id="0" name=""/>
        <dsp:cNvSpPr/>
      </dsp:nvSpPr>
      <dsp:spPr>
        <a:xfrm>
          <a:off x="1107480" y="162182"/>
          <a:ext cx="2196000" cy="219600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FB6D3D-7901-4632-8F04-E5C3F8F0A1C6}">
      <dsp:nvSpPr>
        <dsp:cNvPr id="0" name=""/>
        <dsp:cNvSpPr/>
      </dsp:nvSpPr>
      <dsp:spPr>
        <a:xfrm>
          <a:off x="1575480" y="630182"/>
          <a:ext cx="1260000" cy="126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C561F7-08E5-45BB-85FD-C3A4FA3238BB}">
      <dsp:nvSpPr>
        <dsp:cNvPr id="0" name=""/>
        <dsp:cNvSpPr/>
      </dsp:nvSpPr>
      <dsp:spPr>
        <a:xfrm>
          <a:off x="405480" y="3042183"/>
          <a:ext cx="3600000" cy="87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r" defTabSz="622300">
            <a:lnSpc>
              <a:spcPct val="100000"/>
            </a:lnSpc>
            <a:spcBef>
              <a:spcPct val="0"/>
            </a:spcBef>
            <a:spcAft>
              <a:spcPct val="35000"/>
            </a:spcAft>
            <a:buNone/>
            <a:defRPr cap="all"/>
          </a:pPr>
          <a:r>
            <a:rPr lang="he-IL" sz="1400" b="1" i="0" kern="1200" baseline="0" dirty="0">
              <a:latin typeface="Gisha" panose="020B0502040204020203" pitchFamily="34" charset="-79"/>
              <a:cs typeface="Gisha" panose="020B0502040204020203" pitchFamily="34" charset="-79"/>
            </a:rPr>
            <a:t>בדיקה של מהות העסקה יזמות או קבוצת רכישה במעטפת?!</a:t>
          </a:r>
          <a:endParaRPr lang="en-US" sz="1400" kern="1200" dirty="0">
            <a:latin typeface="Gisha" panose="020B0502040204020203" pitchFamily="34" charset="-79"/>
            <a:cs typeface="Gisha" panose="020B0502040204020203" pitchFamily="34" charset="-79"/>
          </a:endParaRPr>
        </a:p>
      </dsp:txBody>
      <dsp:txXfrm>
        <a:off x="405480" y="3042183"/>
        <a:ext cx="3600000" cy="877500"/>
      </dsp:txXfrm>
    </dsp:sp>
    <dsp:sp modelId="{22A2B4C2-B0D8-4AF8-BD89-03698962B18B}">
      <dsp:nvSpPr>
        <dsp:cNvPr id="0" name=""/>
        <dsp:cNvSpPr/>
      </dsp:nvSpPr>
      <dsp:spPr>
        <a:xfrm>
          <a:off x="5337479" y="162182"/>
          <a:ext cx="2196000" cy="219600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D011FEE-B099-43D6-8C6C-AAD28C1AEC16}">
      <dsp:nvSpPr>
        <dsp:cNvPr id="0" name=""/>
        <dsp:cNvSpPr/>
      </dsp:nvSpPr>
      <dsp:spPr>
        <a:xfrm>
          <a:off x="5805479" y="630182"/>
          <a:ext cx="1260000" cy="126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19AAC7-EE92-40DB-9327-A42C94C2133F}">
      <dsp:nvSpPr>
        <dsp:cNvPr id="0" name=""/>
        <dsp:cNvSpPr/>
      </dsp:nvSpPr>
      <dsp:spPr>
        <a:xfrm>
          <a:off x="4635479" y="3042183"/>
          <a:ext cx="3600000" cy="87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r" defTabSz="622300">
            <a:lnSpc>
              <a:spcPct val="100000"/>
            </a:lnSpc>
            <a:spcBef>
              <a:spcPct val="0"/>
            </a:spcBef>
            <a:spcAft>
              <a:spcPct val="35000"/>
            </a:spcAft>
            <a:buNone/>
            <a:defRPr cap="all"/>
          </a:pPr>
          <a:r>
            <a:rPr lang="he-IL" sz="1400" b="1" kern="1200" dirty="0">
              <a:solidFill>
                <a:srgbClr val="000000"/>
              </a:solidFill>
              <a:effectLst/>
              <a:latin typeface="Times New Roman" panose="02020603050405020304" pitchFamily="18" charset="0"/>
              <a:ea typeface="+mn-ea"/>
              <a:cs typeface="Gisha" panose="020B0502040204020203" pitchFamily="34" charset="-79"/>
            </a:rPr>
            <a:t>קבוצות רכישה  - קיימת משמעות קריטית גם לזהות הגורם המארגן, עו"ד, שמאי מנהל הפרויקט, מפקח ההנדסי מטעם הקבוצה </a:t>
          </a:r>
          <a:r>
            <a:rPr lang="he-IL" sz="1400" b="1" kern="1200" dirty="0" err="1">
              <a:solidFill>
                <a:srgbClr val="000000"/>
              </a:solidFill>
              <a:effectLst/>
              <a:latin typeface="Times New Roman" panose="02020603050405020304" pitchFamily="18" charset="0"/>
              <a:ea typeface="+mn-ea"/>
              <a:cs typeface="Gisha" panose="020B0502040204020203" pitchFamily="34" charset="-79"/>
            </a:rPr>
            <a:t>וכו</a:t>
          </a:r>
          <a:r>
            <a:rPr lang="he-IL" sz="1400" b="1" kern="1200" dirty="0">
              <a:solidFill>
                <a:srgbClr val="000000"/>
              </a:solidFill>
              <a:effectLst/>
              <a:latin typeface="Times New Roman" panose="02020603050405020304" pitchFamily="18" charset="0"/>
              <a:ea typeface="+mn-ea"/>
              <a:cs typeface="Gisha" panose="020B0502040204020203" pitchFamily="34" charset="-79"/>
            </a:rPr>
            <a:t>'.</a:t>
          </a:r>
          <a:endParaRPr lang="en-US" sz="1400" kern="1200" dirty="0">
            <a:effectLst/>
            <a:latin typeface="Times New Roman" panose="02020603050405020304" pitchFamily="18" charset="0"/>
            <a:ea typeface="Times New Roman" panose="02020603050405020304" pitchFamily="18" charset="0"/>
          </a:endParaRPr>
        </a:p>
        <a:p>
          <a:pPr marL="0" lvl="0" indent="0" algn="r" defTabSz="622300">
            <a:lnSpc>
              <a:spcPct val="100000"/>
            </a:lnSpc>
            <a:spcBef>
              <a:spcPct val="0"/>
            </a:spcBef>
            <a:spcAft>
              <a:spcPct val="35000"/>
            </a:spcAft>
            <a:buNone/>
            <a:defRPr cap="all"/>
          </a:pPr>
          <a:endParaRPr lang="en-US" sz="1100" kern="1200" dirty="0">
            <a:latin typeface="Gisha" panose="020B0502040204020203" pitchFamily="34" charset="-79"/>
            <a:cs typeface="Gisha" panose="020B0502040204020203" pitchFamily="34" charset="-79"/>
          </a:endParaRPr>
        </a:p>
      </dsp:txBody>
      <dsp:txXfrm>
        <a:off x="4635479" y="3042183"/>
        <a:ext cx="3600000" cy="8775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800AEB0-A438-4DE7-8307-A91A6EB99E52}"/>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290E2664-627F-438D-8F34-203000B77A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CD93482B-7F48-43A8-85E2-0B1C68F41236}"/>
              </a:ext>
            </a:extLst>
          </p:cNvPr>
          <p:cNvSpPr>
            <a:spLocks noGrp="1"/>
          </p:cNvSpPr>
          <p:nvPr>
            <p:ph type="dt" sz="half" idx="10"/>
          </p:nvPr>
        </p:nvSpPr>
        <p:spPr/>
        <p:txBody>
          <a:bodyPr/>
          <a:lstStyle/>
          <a:p>
            <a:fld id="{0FBE76C1-B878-4D04-AA69-0131836C7CD8}" type="datetimeFigureOut">
              <a:rPr lang="he-IL" smtClean="0"/>
              <a:t>י"ב/סיון/תשפ"א</a:t>
            </a:fld>
            <a:endParaRPr lang="he-IL"/>
          </a:p>
        </p:txBody>
      </p:sp>
      <p:sp>
        <p:nvSpPr>
          <p:cNvPr id="5" name="מציין מיקום של כותרת תחתונה 4">
            <a:extLst>
              <a:ext uri="{FF2B5EF4-FFF2-40B4-BE49-F238E27FC236}">
                <a16:creationId xmlns:a16="http://schemas.microsoft.com/office/drawing/2014/main" id="{4F26703B-C1EE-465D-B4B3-E6424DC053E8}"/>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6C961134-21E5-45CB-A279-FA6CF72F3D91}"/>
              </a:ext>
            </a:extLst>
          </p:cNvPr>
          <p:cNvSpPr>
            <a:spLocks noGrp="1"/>
          </p:cNvSpPr>
          <p:nvPr>
            <p:ph type="sldNum" sz="quarter" idx="12"/>
          </p:nvPr>
        </p:nvSpPr>
        <p:spPr/>
        <p:txBody>
          <a:bodyPr/>
          <a:lstStyle/>
          <a:p>
            <a:fld id="{E7E39E16-59EC-4DF6-8EF4-6524E7564EA1}" type="slidenum">
              <a:rPr lang="he-IL" smtClean="0"/>
              <a:t>‹#›</a:t>
            </a:fld>
            <a:endParaRPr lang="he-IL"/>
          </a:p>
        </p:txBody>
      </p:sp>
    </p:spTree>
    <p:extLst>
      <p:ext uri="{BB962C8B-B14F-4D97-AF65-F5344CB8AC3E}">
        <p14:creationId xmlns:p14="http://schemas.microsoft.com/office/powerpoint/2010/main" val="3599755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F68FBB3-BD6E-41CD-8888-D37A61E81A8A}"/>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DCF5D052-F309-48BE-9005-367946A8DDB8}"/>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1D8CE95C-9E33-44E3-8A9F-F57B5F51B071}"/>
              </a:ext>
            </a:extLst>
          </p:cNvPr>
          <p:cNvSpPr>
            <a:spLocks noGrp="1"/>
          </p:cNvSpPr>
          <p:nvPr>
            <p:ph type="dt" sz="half" idx="10"/>
          </p:nvPr>
        </p:nvSpPr>
        <p:spPr/>
        <p:txBody>
          <a:bodyPr/>
          <a:lstStyle/>
          <a:p>
            <a:fld id="{0FBE76C1-B878-4D04-AA69-0131836C7CD8}" type="datetimeFigureOut">
              <a:rPr lang="he-IL" smtClean="0"/>
              <a:t>י"ב/סיון/תשפ"א</a:t>
            </a:fld>
            <a:endParaRPr lang="he-IL"/>
          </a:p>
        </p:txBody>
      </p:sp>
      <p:sp>
        <p:nvSpPr>
          <p:cNvPr id="5" name="מציין מיקום של כותרת תחתונה 4">
            <a:extLst>
              <a:ext uri="{FF2B5EF4-FFF2-40B4-BE49-F238E27FC236}">
                <a16:creationId xmlns:a16="http://schemas.microsoft.com/office/drawing/2014/main" id="{6307F2F5-3EC0-4F7D-AEC9-707D303E093F}"/>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DC740324-8AE8-44C3-B19B-51075369899A}"/>
              </a:ext>
            </a:extLst>
          </p:cNvPr>
          <p:cNvSpPr>
            <a:spLocks noGrp="1"/>
          </p:cNvSpPr>
          <p:nvPr>
            <p:ph type="sldNum" sz="quarter" idx="12"/>
          </p:nvPr>
        </p:nvSpPr>
        <p:spPr/>
        <p:txBody>
          <a:bodyPr/>
          <a:lstStyle/>
          <a:p>
            <a:fld id="{E7E39E16-59EC-4DF6-8EF4-6524E7564EA1}" type="slidenum">
              <a:rPr lang="he-IL" smtClean="0"/>
              <a:t>‹#›</a:t>
            </a:fld>
            <a:endParaRPr lang="he-IL"/>
          </a:p>
        </p:txBody>
      </p:sp>
    </p:spTree>
    <p:extLst>
      <p:ext uri="{BB962C8B-B14F-4D97-AF65-F5344CB8AC3E}">
        <p14:creationId xmlns:p14="http://schemas.microsoft.com/office/powerpoint/2010/main" val="1884006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54B08935-BC34-4AA5-8AE1-112EF2B3731C}"/>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19FBA7BD-B6F3-426F-ADB9-59A8B404B225}"/>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F3D99A9B-A000-4531-B493-F3DC4BF456A8}"/>
              </a:ext>
            </a:extLst>
          </p:cNvPr>
          <p:cNvSpPr>
            <a:spLocks noGrp="1"/>
          </p:cNvSpPr>
          <p:nvPr>
            <p:ph type="dt" sz="half" idx="10"/>
          </p:nvPr>
        </p:nvSpPr>
        <p:spPr/>
        <p:txBody>
          <a:bodyPr/>
          <a:lstStyle/>
          <a:p>
            <a:fld id="{0FBE76C1-B878-4D04-AA69-0131836C7CD8}" type="datetimeFigureOut">
              <a:rPr lang="he-IL" smtClean="0"/>
              <a:t>י"ב/סיון/תשפ"א</a:t>
            </a:fld>
            <a:endParaRPr lang="he-IL"/>
          </a:p>
        </p:txBody>
      </p:sp>
      <p:sp>
        <p:nvSpPr>
          <p:cNvPr id="5" name="מציין מיקום של כותרת תחתונה 4">
            <a:extLst>
              <a:ext uri="{FF2B5EF4-FFF2-40B4-BE49-F238E27FC236}">
                <a16:creationId xmlns:a16="http://schemas.microsoft.com/office/drawing/2014/main" id="{A2782010-00B8-40BF-9C1C-1E85E9E9316A}"/>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ED93785D-8E7B-486E-BDD9-4280C7176991}"/>
              </a:ext>
            </a:extLst>
          </p:cNvPr>
          <p:cNvSpPr>
            <a:spLocks noGrp="1"/>
          </p:cNvSpPr>
          <p:nvPr>
            <p:ph type="sldNum" sz="quarter" idx="12"/>
          </p:nvPr>
        </p:nvSpPr>
        <p:spPr/>
        <p:txBody>
          <a:bodyPr/>
          <a:lstStyle/>
          <a:p>
            <a:fld id="{E7E39E16-59EC-4DF6-8EF4-6524E7564EA1}" type="slidenum">
              <a:rPr lang="he-IL" smtClean="0"/>
              <a:t>‹#›</a:t>
            </a:fld>
            <a:endParaRPr lang="he-IL"/>
          </a:p>
        </p:txBody>
      </p:sp>
    </p:spTree>
    <p:extLst>
      <p:ext uri="{BB962C8B-B14F-4D97-AF65-F5344CB8AC3E}">
        <p14:creationId xmlns:p14="http://schemas.microsoft.com/office/powerpoint/2010/main" val="2408021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08E3D33-992B-494A-B777-A8AB3E0B65E0}"/>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A0EB83CA-8A9A-42C5-92A1-33BD27583811}"/>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B9998C9E-088C-43A3-9EF7-4DF732C63E41}"/>
              </a:ext>
            </a:extLst>
          </p:cNvPr>
          <p:cNvSpPr>
            <a:spLocks noGrp="1"/>
          </p:cNvSpPr>
          <p:nvPr>
            <p:ph type="dt" sz="half" idx="10"/>
          </p:nvPr>
        </p:nvSpPr>
        <p:spPr/>
        <p:txBody>
          <a:bodyPr/>
          <a:lstStyle/>
          <a:p>
            <a:fld id="{0FBE76C1-B878-4D04-AA69-0131836C7CD8}" type="datetimeFigureOut">
              <a:rPr lang="he-IL" smtClean="0"/>
              <a:t>י"ב/סיון/תשפ"א</a:t>
            </a:fld>
            <a:endParaRPr lang="he-IL"/>
          </a:p>
        </p:txBody>
      </p:sp>
      <p:sp>
        <p:nvSpPr>
          <p:cNvPr id="5" name="מציין מיקום של כותרת תחתונה 4">
            <a:extLst>
              <a:ext uri="{FF2B5EF4-FFF2-40B4-BE49-F238E27FC236}">
                <a16:creationId xmlns:a16="http://schemas.microsoft.com/office/drawing/2014/main" id="{CBE8FDAF-6A85-4264-8CC3-9719C15F6636}"/>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1082C3B3-6A04-4449-938B-64C2463A153A}"/>
              </a:ext>
            </a:extLst>
          </p:cNvPr>
          <p:cNvSpPr>
            <a:spLocks noGrp="1"/>
          </p:cNvSpPr>
          <p:nvPr>
            <p:ph type="sldNum" sz="quarter" idx="12"/>
          </p:nvPr>
        </p:nvSpPr>
        <p:spPr/>
        <p:txBody>
          <a:bodyPr/>
          <a:lstStyle/>
          <a:p>
            <a:fld id="{E7E39E16-59EC-4DF6-8EF4-6524E7564EA1}" type="slidenum">
              <a:rPr lang="he-IL" smtClean="0"/>
              <a:t>‹#›</a:t>
            </a:fld>
            <a:endParaRPr lang="he-IL"/>
          </a:p>
        </p:txBody>
      </p:sp>
    </p:spTree>
    <p:extLst>
      <p:ext uri="{BB962C8B-B14F-4D97-AF65-F5344CB8AC3E}">
        <p14:creationId xmlns:p14="http://schemas.microsoft.com/office/powerpoint/2010/main" val="2329803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F0F30D2-3B5B-4B0B-81ED-4B807C476F91}"/>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B5DF13E4-0A22-4574-B3AC-1824A14EF0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5F9C1739-632C-4B7D-A7AF-8265D7215D52}"/>
              </a:ext>
            </a:extLst>
          </p:cNvPr>
          <p:cNvSpPr>
            <a:spLocks noGrp="1"/>
          </p:cNvSpPr>
          <p:nvPr>
            <p:ph type="dt" sz="half" idx="10"/>
          </p:nvPr>
        </p:nvSpPr>
        <p:spPr/>
        <p:txBody>
          <a:bodyPr/>
          <a:lstStyle/>
          <a:p>
            <a:fld id="{0FBE76C1-B878-4D04-AA69-0131836C7CD8}" type="datetimeFigureOut">
              <a:rPr lang="he-IL" smtClean="0"/>
              <a:t>י"ב/סיון/תשפ"א</a:t>
            </a:fld>
            <a:endParaRPr lang="he-IL"/>
          </a:p>
        </p:txBody>
      </p:sp>
      <p:sp>
        <p:nvSpPr>
          <p:cNvPr id="5" name="מציין מיקום של כותרת תחתונה 4">
            <a:extLst>
              <a:ext uri="{FF2B5EF4-FFF2-40B4-BE49-F238E27FC236}">
                <a16:creationId xmlns:a16="http://schemas.microsoft.com/office/drawing/2014/main" id="{7925AEA4-B94A-497A-BB8B-1AB4A4451683}"/>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FDE45E82-CB00-40C8-867C-ECD91DAC7C57}"/>
              </a:ext>
            </a:extLst>
          </p:cNvPr>
          <p:cNvSpPr>
            <a:spLocks noGrp="1"/>
          </p:cNvSpPr>
          <p:nvPr>
            <p:ph type="sldNum" sz="quarter" idx="12"/>
          </p:nvPr>
        </p:nvSpPr>
        <p:spPr/>
        <p:txBody>
          <a:bodyPr/>
          <a:lstStyle/>
          <a:p>
            <a:fld id="{E7E39E16-59EC-4DF6-8EF4-6524E7564EA1}" type="slidenum">
              <a:rPr lang="he-IL" smtClean="0"/>
              <a:t>‹#›</a:t>
            </a:fld>
            <a:endParaRPr lang="he-IL"/>
          </a:p>
        </p:txBody>
      </p:sp>
    </p:spTree>
    <p:extLst>
      <p:ext uri="{BB962C8B-B14F-4D97-AF65-F5344CB8AC3E}">
        <p14:creationId xmlns:p14="http://schemas.microsoft.com/office/powerpoint/2010/main" val="1940990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0D024C0-B402-4E17-9158-E0855252BFF9}"/>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0EC72421-389E-40A0-A263-E3C0EC82AC3C}"/>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68C910FE-DCD8-4D57-A21E-54DF0F3A904D}"/>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64578BAE-6F23-4102-A761-0B61DAC031AA}"/>
              </a:ext>
            </a:extLst>
          </p:cNvPr>
          <p:cNvSpPr>
            <a:spLocks noGrp="1"/>
          </p:cNvSpPr>
          <p:nvPr>
            <p:ph type="dt" sz="half" idx="10"/>
          </p:nvPr>
        </p:nvSpPr>
        <p:spPr/>
        <p:txBody>
          <a:bodyPr/>
          <a:lstStyle/>
          <a:p>
            <a:fld id="{0FBE76C1-B878-4D04-AA69-0131836C7CD8}" type="datetimeFigureOut">
              <a:rPr lang="he-IL" smtClean="0"/>
              <a:t>י"ב/סיון/תשפ"א</a:t>
            </a:fld>
            <a:endParaRPr lang="he-IL"/>
          </a:p>
        </p:txBody>
      </p:sp>
      <p:sp>
        <p:nvSpPr>
          <p:cNvPr id="6" name="מציין מיקום של כותרת תחתונה 5">
            <a:extLst>
              <a:ext uri="{FF2B5EF4-FFF2-40B4-BE49-F238E27FC236}">
                <a16:creationId xmlns:a16="http://schemas.microsoft.com/office/drawing/2014/main" id="{B85651A4-F7C2-4A9E-8B63-2889C9951BB7}"/>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8B8B4839-E8B6-4FEE-9C80-28FBF2660126}"/>
              </a:ext>
            </a:extLst>
          </p:cNvPr>
          <p:cNvSpPr>
            <a:spLocks noGrp="1"/>
          </p:cNvSpPr>
          <p:nvPr>
            <p:ph type="sldNum" sz="quarter" idx="12"/>
          </p:nvPr>
        </p:nvSpPr>
        <p:spPr/>
        <p:txBody>
          <a:bodyPr/>
          <a:lstStyle/>
          <a:p>
            <a:fld id="{E7E39E16-59EC-4DF6-8EF4-6524E7564EA1}" type="slidenum">
              <a:rPr lang="he-IL" smtClean="0"/>
              <a:t>‹#›</a:t>
            </a:fld>
            <a:endParaRPr lang="he-IL"/>
          </a:p>
        </p:txBody>
      </p:sp>
    </p:spTree>
    <p:extLst>
      <p:ext uri="{BB962C8B-B14F-4D97-AF65-F5344CB8AC3E}">
        <p14:creationId xmlns:p14="http://schemas.microsoft.com/office/powerpoint/2010/main" val="1633388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BEED005-B531-4900-AE77-59951560F90F}"/>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DD206D7D-C2F3-4D93-ADE8-BF5C521E52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15455EC4-75D8-4F6C-A444-978841C05128}"/>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EA88F675-C845-48EC-B599-B069ABF6EB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9262A91C-F57F-4119-B4E9-90DF27FA6674}"/>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AECBBA95-E72C-4CBD-B1CA-B60D8768EAFD}"/>
              </a:ext>
            </a:extLst>
          </p:cNvPr>
          <p:cNvSpPr>
            <a:spLocks noGrp="1"/>
          </p:cNvSpPr>
          <p:nvPr>
            <p:ph type="dt" sz="half" idx="10"/>
          </p:nvPr>
        </p:nvSpPr>
        <p:spPr/>
        <p:txBody>
          <a:bodyPr/>
          <a:lstStyle/>
          <a:p>
            <a:fld id="{0FBE76C1-B878-4D04-AA69-0131836C7CD8}" type="datetimeFigureOut">
              <a:rPr lang="he-IL" smtClean="0"/>
              <a:t>י"ב/סיון/תשפ"א</a:t>
            </a:fld>
            <a:endParaRPr lang="he-IL"/>
          </a:p>
        </p:txBody>
      </p:sp>
      <p:sp>
        <p:nvSpPr>
          <p:cNvPr id="8" name="מציין מיקום של כותרת תחתונה 7">
            <a:extLst>
              <a:ext uri="{FF2B5EF4-FFF2-40B4-BE49-F238E27FC236}">
                <a16:creationId xmlns:a16="http://schemas.microsoft.com/office/drawing/2014/main" id="{5D1FDB07-6207-4019-B37C-D7C837E3292E}"/>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7C6DFBD8-E0C9-4361-9E89-03702CB1EB20}"/>
              </a:ext>
            </a:extLst>
          </p:cNvPr>
          <p:cNvSpPr>
            <a:spLocks noGrp="1"/>
          </p:cNvSpPr>
          <p:nvPr>
            <p:ph type="sldNum" sz="quarter" idx="12"/>
          </p:nvPr>
        </p:nvSpPr>
        <p:spPr/>
        <p:txBody>
          <a:bodyPr/>
          <a:lstStyle/>
          <a:p>
            <a:fld id="{E7E39E16-59EC-4DF6-8EF4-6524E7564EA1}" type="slidenum">
              <a:rPr lang="he-IL" smtClean="0"/>
              <a:t>‹#›</a:t>
            </a:fld>
            <a:endParaRPr lang="he-IL"/>
          </a:p>
        </p:txBody>
      </p:sp>
    </p:spTree>
    <p:extLst>
      <p:ext uri="{BB962C8B-B14F-4D97-AF65-F5344CB8AC3E}">
        <p14:creationId xmlns:p14="http://schemas.microsoft.com/office/powerpoint/2010/main" val="1187531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3E55445-DF31-42C6-A008-D232F36227DE}"/>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A98E5569-A398-4A93-8D11-D364FECF1300}"/>
              </a:ext>
            </a:extLst>
          </p:cNvPr>
          <p:cNvSpPr>
            <a:spLocks noGrp="1"/>
          </p:cNvSpPr>
          <p:nvPr>
            <p:ph type="dt" sz="half" idx="10"/>
          </p:nvPr>
        </p:nvSpPr>
        <p:spPr/>
        <p:txBody>
          <a:bodyPr/>
          <a:lstStyle/>
          <a:p>
            <a:fld id="{0FBE76C1-B878-4D04-AA69-0131836C7CD8}" type="datetimeFigureOut">
              <a:rPr lang="he-IL" smtClean="0"/>
              <a:t>י"ב/סיון/תשפ"א</a:t>
            </a:fld>
            <a:endParaRPr lang="he-IL"/>
          </a:p>
        </p:txBody>
      </p:sp>
      <p:sp>
        <p:nvSpPr>
          <p:cNvPr id="4" name="מציין מיקום של כותרת תחתונה 3">
            <a:extLst>
              <a:ext uri="{FF2B5EF4-FFF2-40B4-BE49-F238E27FC236}">
                <a16:creationId xmlns:a16="http://schemas.microsoft.com/office/drawing/2014/main" id="{C5562015-3C87-4C5F-935D-7267444BA8BD}"/>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E6B91CA8-C803-42F1-97E7-3BC6D6E21137}"/>
              </a:ext>
            </a:extLst>
          </p:cNvPr>
          <p:cNvSpPr>
            <a:spLocks noGrp="1"/>
          </p:cNvSpPr>
          <p:nvPr>
            <p:ph type="sldNum" sz="quarter" idx="12"/>
          </p:nvPr>
        </p:nvSpPr>
        <p:spPr/>
        <p:txBody>
          <a:bodyPr/>
          <a:lstStyle/>
          <a:p>
            <a:fld id="{E7E39E16-59EC-4DF6-8EF4-6524E7564EA1}" type="slidenum">
              <a:rPr lang="he-IL" smtClean="0"/>
              <a:t>‹#›</a:t>
            </a:fld>
            <a:endParaRPr lang="he-IL"/>
          </a:p>
        </p:txBody>
      </p:sp>
    </p:spTree>
    <p:extLst>
      <p:ext uri="{BB962C8B-B14F-4D97-AF65-F5344CB8AC3E}">
        <p14:creationId xmlns:p14="http://schemas.microsoft.com/office/powerpoint/2010/main" val="382331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373AC454-2FD2-4AD8-BCE9-FDD14224D4AF}"/>
              </a:ext>
            </a:extLst>
          </p:cNvPr>
          <p:cNvSpPr>
            <a:spLocks noGrp="1"/>
          </p:cNvSpPr>
          <p:nvPr>
            <p:ph type="dt" sz="half" idx="10"/>
          </p:nvPr>
        </p:nvSpPr>
        <p:spPr/>
        <p:txBody>
          <a:bodyPr/>
          <a:lstStyle/>
          <a:p>
            <a:fld id="{0FBE76C1-B878-4D04-AA69-0131836C7CD8}" type="datetimeFigureOut">
              <a:rPr lang="he-IL" smtClean="0"/>
              <a:t>י"ב/סיון/תשפ"א</a:t>
            </a:fld>
            <a:endParaRPr lang="he-IL"/>
          </a:p>
        </p:txBody>
      </p:sp>
      <p:sp>
        <p:nvSpPr>
          <p:cNvPr id="3" name="מציין מיקום של כותרת תחתונה 2">
            <a:extLst>
              <a:ext uri="{FF2B5EF4-FFF2-40B4-BE49-F238E27FC236}">
                <a16:creationId xmlns:a16="http://schemas.microsoft.com/office/drawing/2014/main" id="{0A18E0E8-DC86-4836-8564-B2716FD32C83}"/>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06F58880-B7AE-40B9-8C0E-2997570D1A53}"/>
              </a:ext>
            </a:extLst>
          </p:cNvPr>
          <p:cNvSpPr>
            <a:spLocks noGrp="1"/>
          </p:cNvSpPr>
          <p:nvPr>
            <p:ph type="sldNum" sz="quarter" idx="12"/>
          </p:nvPr>
        </p:nvSpPr>
        <p:spPr/>
        <p:txBody>
          <a:bodyPr/>
          <a:lstStyle/>
          <a:p>
            <a:fld id="{E7E39E16-59EC-4DF6-8EF4-6524E7564EA1}" type="slidenum">
              <a:rPr lang="he-IL" smtClean="0"/>
              <a:t>‹#›</a:t>
            </a:fld>
            <a:endParaRPr lang="he-IL"/>
          </a:p>
        </p:txBody>
      </p:sp>
    </p:spTree>
    <p:extLst>
      <p:ext uri="{BB962C8B-B14F-4D97-AF65-F5344CB8AC3E}">
        <p14:creationId xmlns:p14="http://schemas.microsoft.com/office/powerpoint/2010/main" val="3435628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B079636-7C79-494F-AB22-9A450454B2F3}"/>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AEE91EBF-C320-4D3D-8ECC-709DF0F8AE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37B1D069-595D-4876-A8FC-FFE03F9D88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CE419D41-4C8D-4CF3-9713-55D912783B55}"/>
              </a:ext>
            </a:extLst>
          </p:cNvPr>
          <p:cNvSpPr>
            <a:spLocks noGrp="1"/>
          </p:cNvSpPr>
          <p:nvPr>
            <p:ph type="dt" sz="half" idx="10"/>
          </p:nvPr>
        </p:nvSpPr>
        <p:spPr/>
        <p:txBody>
          <a:bodyPr/>
          <a:lstStyle/>
          <a:p>
            <a:fld id="{0FBE76C1-B878-4D04-AA69-0131836C7CD8}" type="datetimeFigureOut">
              <a:rPr lang="he-IL" smtClean="0"/>
              <a:t>י"ב/סיון/תשפ"א</a:t>
            </a:fld>
            <a:endParaRPr lang="he-IL"/>
          </a:p>
        </p:txBody>
      </p:sp>
      <p:sp>
        <p:nvSpPr>
          <p:cNvPr id="6" name="מציין מיקום של כותרת תחתונה 5">
            <a:extLst>
              <a:ext uri="{FF2B5EF4-FFF2-40B4-BE49-F238E27FC236}">
                <a16:creationId xmlns:a16="http://schemas.microsoft.com/office/drawing/2014/main" id="{A55547E7-3478-482D-9F2E-BCB125AEC742}"/>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09B772A2-6AA2-4CA1-8F86-2C389A3E5484}"/>
              </a:ext>
            </a:extLst>
          </p:cNvPr>
          <p:cNvSpPr>
            <a:spLocks noGrp="1"/>
          </p:cNvSpPr>
          <p:nvPr>
            <p:ph type="sldNum" sz="quarter" idx="12"/>
          </p:nvPr>
        </p:nvSpPr>
        <p:spPr/>
        <p:txBody>
          <a:bodyPr/>
          <a:lstStyle/>
          <a:p>
            <a:fld id="{E7E39E16-59EC-4DF6-8EF4-6524E7564EA1}" type="slidenum">
              <a:rPr lang="he-IL" smtClean="0"/>
              <a:t>‹#›</a:t>
            </a:fld>
            <a:endParaRPr lang="he-IL"/>
          </a:p>
        </p:txBody>
      </p:sp>
    </p:spTree>
    <p:extLst>
      <p:ext uri="{BB962C8B-B14F-4D97-AF65-F5344CB8AC3E}">
        <p14:creationId xmlns:p14="http://schemas.microsoft.com/office/powerpoint/2010/main" val="1636573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019CA39-8209-4D5B-8997-F1AB32C3713B}"/>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6D0EDE4D-D42B-4DC7-B87D-C9257B5D2C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C87E2245-997F-4CD4-8E0C-43D3CA5E7A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A584B801-A45A-41DA-B5B7-8181CBAFE3BD}"/>
              </a:ext>
            </a:extLst>
          </p:cNvPr>
          <p:cNvSpPr>
            <a:spLocks noGrp="1"/>
          </p:cNvSpPr>
          <p:nvPr>
            <p:ph type="dt" sz="half" idx="10"/>
          </p:nvPr>
        </p:nvSpPr>
        <p:spPr/>
        <p:txBody>
          <a:bodyPr/>
          <a:lstStyle/>
          <a:p>
            <a:fld id="{0FBE76C1-B878-4D04-AA69-0131836C7CD8}" type="datetimeFigureOut">
              <a:rPr lang="he-IL" smtClean="0"/>
              <a:t>י"ב/סיון/תשפ"א</a:t>
            </a:fld>
            <a:endParaRPr lang="he-IL"/>
          </a:p>
        </p:txBody>
      </p:sp>
      <p:sp>
        <p:nvSpPr>
          <p:cNvPr id="6" name="מציין מיקום של כותרת תחתונה 5">
            <a:extLst>
              <a:ext uri="{FF2B5EF4-FFF2-40B4-BE49-F238E27FC236}">
                <a16:creationId xmlns:a16="http://schemas.microsoft.com/office/drawing/2014/main" id="{1F0DEA65-6E55-46BB-99C7-BF8EA63C4F87}"/>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CF0F65F1-146F-4588-B03C-6918615EF4F6}"/>
              </a:ext>
            </a:extLst>
          </p:cNvPr>
          <p:cNvSpPr>
            <a:spLocks noGrp="1"/>
          </p:cNvSpPr>
          <p:nvPr>
            <p:ph type="sldNum" sz="quarter" idx="12"/>
          </p:nvPr>
        </p:nvSpPr>
        <p:spPr/>
        <p:txBody>
          <a:bodyPr/>
          <a:lstStyle/>
          <a:p>
            <a:fld id="{E7E39E16-59EC-4DF6-8EF4-6524E7564EA1}" type="slidenum">
              <a:rPr lang="he-IL" smtClean="0"/>
              <a:t>‹#›</a:t>
            </a:fld>
            <a:endParaRPr lang="he-IL"/>
          </a:p>
        </p:txBody>
      </p:sp>
    </p:spTree>
    <p:extLst>
      <p:ext uri="{BB962C8B-B14F-4D97-AF65-F5344CB8AC3E}">
        <p14:creationId xmlns:p14="http://schemas.microsoft.com/office/powerpoint/2010/main" val="3419730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D4A833EF-97E8-480D-8CF5-8B9031DD1705}"/>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3ABCFC81-7413-477A-999C-363A72AF5D00}"/>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915A657E-DD80-44AC-8C0D-296FD2B4C275}"/>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FBE76C1-B878-4D04-AA69-0131836C7CD8}" type="datetimeFigureOut">
              <a:rPr lang="he-IL" smtClean="0"/>
              <a:t>י"ב/סיון/תשפ"א</a:t>
            </a:fld>
            <a:endParaRPr lang="he-IL"/>
          </a:p>
        </p:txBody>
      </p:sp>
      <p:sp>
        <p:nvSpPr>
          <p:cNvPr id="5" name="מציין מיקום של כותרת תחתונה 4">
            <a:extLst>
              <a:ext uri="{FF2B5EF4-FFF2-40B4-BE49-F238E27FC236}">
                <a16:creationId xmlns:a16="http://schemas.microsoft.com/office/drawing/2014/main" id="{90E7829F-D1DF-428B-9A25-67335A6C7E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A4C9A631-9EDF-4A52-BB3C-C8CAE49394CF}"/>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7E39E16-59EC-4DF6-8EF4-6524E7564EA1}" type="slidenum">
              <a:rPr lang="he-IL" smtClean="0"/>
              <a:t>‹#›</a:t>
            </a:fld>
            <a:endParaRPr lang="he-IL"/>
          </a:p>
        </p:txBody>
      </p:sp>
    </p:spTree>
    <p:extLst>
      <p:ext uri="{BB962C8B-B14F-4D97-AF65-F5344CB8AC3E}">
        <p14:creationId xmlns:p14="http://schemas.microsoft.com/office/powerpoint/2010/main" val="922896514"/>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jpeg"/><Relationship Id="rId1" Type="http://schemas.openxmlformats.org/officeDocument/2006/relationships/slideLayout" Target="../slideLayouts/slideLayout1.xml"/><Relationship Id="rId5" Type="http://schemas.openxmlformats.org/officeDocument/2006/relationships/image" Target="../media/image90.png"/><Relationship Id="rId4" Type="http://schemas.openxmlformats.org/officeDocument/2006/relationships/slide" Target="slide27.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hyperlink" Target="https://www.nadlancenter.co.il/urban-innovation" TargetMode="External"/><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212" y="0"/>
            <a:ext cx="12103788" cy="6858000"/>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
        <p:nvSpPr>
          <p:cNvPr id="4" name="תיבת טקסט 3">
            <a:extLst>
              <a:ext uri="{FF2B5EF4-FFF2-40B4-BE49-F238E27FC236}">
                <a16:creationId xmlns:a16="http://schemas.microsoft.com/office/drawing/2014/main" id="{76106D93-F764-4FC4-8BC8-EA5D7C0F4898}"/>
              </a:ext>
            </a:extLst>
          </p:cNvPr>
          <p:cNvSpPr txBox="1"/>
          <p:nvPr/>
        </p:nvSpPr>
        <p:spPr>
          <a:xfrm>
            <a:off x="1513491" y="1837188"/>
            <a:ext cx="6850334" cy="2948499"/>
          </a:xfrm>
          <a:prstGeom prst="rect">
            <a:avLst/>
          </a:prstGeom>
          <a:noFill/>
        </p:spPr>
        <p:txBody>
          <a:bodyPr wrap="square" rtlCol="1">
            <a:spAutoFit/>
          </a:bodyPr>
          <a:lstStyle/>
          <a:p>
            <a:pPr marL="0" marR="0" lvl="0" indent="0" algn="ctr" defTabSz="914400" rtl="1"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he-IL" sz="3200" b="1" i="0" u="none" strike="noStrike" kern="1800" cap="none" spc="300" normalizeH="0" baseline="0" noProof="0" dirty="0">
              <a:ln>
                <a:noFill/>
              </a:ln>
              <a:solidFill>
                <a:srgbClr val="C0504D">
                  <a:lumMod val="20000"/>
                  <a:lumOff val="80000"/>
                </a:srgbClr>
              </a:solidFill>
              <a:effectLst/>
              <a:uLnTx/>
              <a:uFillTx/>
              <a:latin typeface="Narkisim" panose="020E0502050101010101" pitchFamily="34" charset="-79"/>
              <a:ea typeface="+mn-ea"/>
              <a:cs typeface="Monotype Hadassah" pitchFamily="2" charset="-79"/>
            </a:endParaRPr>
          </a:p>
          <a:p>
            <a:pPr algn="ctr">
              <a:spcBef>
                <a:spcPct val="20000"/>
              </a:spcBef>
              <a:defRPr/>
            </a:pPr>
            <a:r>
              <a:rPr lang="he-IL" sz="3200" b="1" dirty="0">
                <a:solidFill>
                  <a:schemeClr val="accent2">
                    <a:lumMod val="20000"/>
                    <a:lumOff val="80000"/>
                  </a:schemeClr>
                </a:solidFill>
                <a:latin typeface="Gisha" panose="020B0502040204020203" pitchFamily="34" charset="-79"/>
                <a:cs typeface="Gisha" panose="020B0502040204020203" pitchFamily="34" charset="-79"/>
              </a:rPr>
              <a:t>דגשים משפטיים מימון וליווי פרויקטים</a:t>
            </a:r>
            <a:endParaRPr lang="en-US" sz="6000" b="1" dirty="0">
              <a:latin typeface="Gisha" panose="020B0502040204020203" pitchFamily="34" charset="-79"/>
              <a:cs typeface="Gisha" panose="020B0502040204020203" pitchFamily="34" charset="-79"/>
            </a:endParaRPr>
          </a:p>
          <a:p>
            <a:pPr marL="0" marR="0" lvl="0" indent="0" algn="ctr" defTabSz="914400" rtl="1" eaLnBrk="1" fontAlgn="auto" latinLnBrk="0" hangingPunct="1">
              <a:lnSpc>
                <a:spcPct val="100000"/>
              </a:lnSpc>
              <a:spcBef>
                <a:spcPct val="20000"/>
              </a:spcBef>
              <a:spcAft>
                <a:spcPts val="0"/>
              </a:spcAft>
              <a:buClrTx/>
              <a:buSzTx/>
              <a:buFont typeface="Arial" panose="020B0604020202020204" pitchFamily="34" charset="0"/>
              <a:buNone/>
              <a:tabLst/>
              <a:defRPr/>
            </a:pPr>
            <a:endParaRPr lang="he-IL" sz="3200" b="1" kern="1800" spc="300" dirty="0">
              <a:solidFill>
                <a:srgbClr val="C0504D">
                  <a:lumMod val="20000"/>
                  <a:lumOff val="80000"/>
                </a:srgbClr>
              </a:solidFill>
              <a:latin typeface="Gisha" panose="020B0502040204020203" pitchFamily="34" charset="-79"/>
              <a:cs typeface="Gisha" panose="020B0502040204020203" pitchFamily="34" charset="-79"/>
            </a:endParaRPr>
          </a:p>
          <a:p>
            <a:pPr algn="ctr">
              <a:spcBef>
                <a:spcPct val="20000"/>
              </a:spcBef>
              <a:defRPr/>
            </a:pPr>
            <a:r>
              <a:rPr lang="he-IL" sz="3200" b="1" dirty="0">
                <a:solidFill>
                  <a:schemeClr val="accent2">
                    <a:lumMod val="20000"/>
                    <a:lumOff val="80000"/>
                  </a:schemeClr>
                </a:solidFill>
                <a:latin typeface="Gisha" panose="020B0502040204020203" pitchFamily="34" charset="-79"/>
                <a:cs typeface="Gisha" panose="020B0502040204020203" pitchFamily="34" charset="-79"/>
              </a:rPr>
              <a:t>עו"ד אברהם ללום</a:t>
            </a:r>
          </a:p>
          <a:p>
            <a:pPr marL="0" marR="0" lvl="0" indent="0" algn="ctr" defTabSz="914400" rtl="1"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he-IL" sz="3200" b="1" i="0" u="none" strike="noStrike" kern="1800" cap="none" spc="300" normalizeH="0" baseline="0" noProof="0" dirty="0">
              <a:ln>
                <a:noFill/>
              </a:ln>
              <a:solidFill>
                <a:srgbClr val="C0504D">
                  <a:lumMod val="20000"/>
                  <a:lumOff val="80000"/>
                </a:srgbClr>
              </a:solidFill>
              <a:effectLst/>
              <a:uLnTx/>
              <a:uFillTx/>
              <a:latin typeface="Narkisim" panose="020E0502050101010101" pitchFamily="34" charset="-79"/>
              <a:ea typeface="+mn-ea"/>
              <a:cs typeface="Monotype Hadassah" pitchFamily="2" charset="-79"/>
            </a:endParaRPr>
          </a:p>
        </p:txBody>
      </p:sp>
      <p:pic>
        <p:nvPicPr>
          <p:cNvPr id="8" name="תמונה 7">
            <a:extLst>
              <a:ext uri="{FF2B5EF4-FFF2-40B4-BE49-F238E27FC236}">
                <a16:creationId xmlns:a16="http://schemas.microsoft.com/office/drawing/2014/main" id="{F42765FE-620F-42EA-936A-307F4FB2AB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4778" y="5337313"/>
            <a:ext cx="1437161" cy="1285562"/>
          </a:xfrm>
          <a:prstGeom prst="rect">
            <a:avLst/>
          </a:prstGeom>
        </p:spPr>
      </p:pic>
    </p:spTree>
    <p:extLst>
      <p:ext uri="{BB962C8B-B14F-4D97-AF65-F5344CB8AC3E}">
        <p14:creationId xmlns:p14="http://schemas.microsoft.com/office/powerpoint/2010/main" val="3981679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1497262"/>
          </a:xfrm>
          <a:prstGeom prst="rect">
            <a:avLst/>
          </a:prstGeom>
        </p:spPr>
      </p:pic>
      <p:sp>
        <p:nvSpPr>
          <p:cNvPr id="3" name="Content Placeholder 6">
            <a:extLst>
              <a:ext uri="{FF2B5EF4-FFF2-40B4-BE49-F238E27FC236}">
                <a16:creationId xmlns:a16="http://schemas.microsoft.com/office/drawing/2014/main" id="{C81DC6EB-E45F-4DED-AC5C-6B46B40A5892}"/>
              </a:ext>
            </a:extLst>
          </p:cNvPr>
          <p:cNvSpPr txBox="1">
            <a:spLocks/>
          </p:cNvSpPr>
          <p:nvPr/>
        </p:nvSpPr>
        <p:spPr>
          <a:xfrm>
            <a:off x="987243" y="1724025"/>
            <a:ext cx="8640960" cy="4332157"/>
          </a:xfrm>
          <a:prstGeom prst="rect">
            <a:avLst/>
          </a:prstGeom>
        </p:spPr>
        <p:txBody>
          <a:bodyPr/>
          <a:lstStyle>
            <a:lvl1pPr marL="0" indent="0" algn="r" defTabSz="914400" rtl="1" eaLnBrk="1" latinLnBrk="0" hangingPunct="1">
              <a:spcBef>
                <a:spcPct val="20000"/>
              </a:spcBef>
              <a:buFont typeface="Arial" panose="020B0604020202020204" pitchFamily="34" charset="0"/>
              <a:buNone/>
              <a:defRPr sz="2000" b="0" i="0" kern="1200" baseline="0">
                <a:solidFill>
                  <a:schemeClr val="tx1"/>
                </a:solidFill>
                <a:latin typeface="Narkisim" panose="020E0502050101010101" pitchFamily="34" charset="-79"/>
                <a:ea typeface="+mn-ea"/>
                <a:cs typeface="+mn-cs"/>
              </a:defRPr>
            </a:lvl1pPr>
            <a:lvl2pPr marL="7429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mn-cs"/>
              </a:defRPr>
            </a:lvl2pPr>
            <a:lvl3pPr marL="12001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3pPr>
            <a:lvl4pPr marL="1371600" indent="0" algn="r" defTabSz="914400" rtl="1" eaLnBrk="1" latinLnBrk="0" hangingPunct="1">
              <a:spcBef>
                <a:spcPct val="20000"/>
              </a:spcBef>
              <a:buFont typeface="Arial" panose="020B0604020202020204" pitchFamily="34" charset="0"/>
              <a:buNone/>
              <a:defRPr sz="1600" b="0" i="0" kern="1200">
                <a:solidFill>
                  <a:schemeClr val="tx1"/>
                </a:solidFill>
                <a:latin typeface="Gotham-Light"/>
                <a:ea typeface="+mn-ea"/>
                <a:cs typeface="Gotham-Light"/>
              </a:defRPr>
            </a:lvl4pPr>
            <a:lvl5pPr marL="2057400" indent="-22860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r" defTabSz="914400" rtl="1" eaLnBrk="1" fontAlgn="auto" latinLnBrk="0" hangingPunct="1">
              <a:lnSpc>
                <a:spcPct val="100000"/>
              </a:lnSpc>
              <a:spcBef>
                <a:spcPts val="600"/>
              </a:spcBef>
              <a:spcAft>
                <a:spcPts val="0"/>
              </a:spcAft>
              <a:buClrTx/>
              <a:buSzPct val="60000"/>
              <a:buFont typeface="Arial" panose="020B0604020202020204" pitchFamily="34" charset="0"/>
              <a:buNone/>
              <a:tabLst/>
              <a:defRPr/>
            </a:pPr>
            <a:endParaRPr kumimoji="0" lang="en-US" sz="2000" b="0" i="0" u="none" strike="noStrike" kern="1200" cap="none" spc="0" normalizeH="0" baseline="0" noProof="0" dirty="0">
              <a:ln>
                <a:noFill/>
              </a:ln>
              <a:solidFill>
                <a:sysClr val="windowText" lastClr="000000"/>
              </a:solidFill>
              <a:effectLst/>
              <a:uLnTx/>
              <a:uFillTx/>
              <a:latin typeface="Narkisim" panose="020E0502050101010101" pitchFamily="34" charset="-79"/>
              <a:ea typeface="+mn-ea"/>
              <a:cs typeface="+mn-cs"/>
            </a:endParaRPr>
          </a:p>
        </p:txBody>
      </p:sp>
      <p:sp>
        <p:nvSpPr>
          <p:cNvPr id="6" name="תיבת טקסט 5">
            <a:extLst>
              <a:ext uri="{FF2B5EF4-FFF2-40B4-BE49-F238E27FC236}">
                <a16:creationId xmlns:a16="http://schemas.microsoft.com/office/drawing/2014/main" id="{95CA55CC-EAA5-4D58-A8CF-D2FC9E246BEC}"/>
              </a:ext>
            </a:extLst>
          </p:cNvPr>
          <p:cNvSpPr txBox="1"/>
          <p:nvPr/>
        </p:nvSpPr>
        <p:spPr>
          <a:xfrm>
            <a:off x="0" y="1547093"/>
            <a:ext cx="11153775" cy="3459152"/>
          </a:xfrm>
          <a:prstGeom prst="rect">
            <a:avLst/>
          </a:prstGeom>
          <a:noFill/>
        </p:spPr>
        <p:txBody>
          <a:bodyPr wrap="square">
            <a:spAutoFit/>
          </a:bodyPr>
          <a:lstStyle/>
          <a:p>
            <a:pPr marL="228600" algn="just" rtl="1">
              <a:lnSpc>
                <a:spcPct val="90000"/>
              </a:lnSpc>
              <a:spcAft>
                <a:spcPts val="800"/>
              </a:spcAft>
            </a:pPr>
            <a:r>
              <a:rPr lang="he-IL" sz="1700" kern="1200" dirty="0">
                <a:solidFill>
                  <a:srgbClr val="000000"/>
                </a:solidFill>
                <a:effectLst/>
                <a:latin typeface="Calibri" panose="020F0502020204030204" pitchFamily="34" charset="0"/>
                <a:ea typeface="+mn-ea"/>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228600" algn="just" rtl="1">
              <a:lnSpc>
                <a:spcPct val="90000"/>
              </a:lnSpc>
              <a:spcAft>
                <a:spcPts val="800"/>
              </a:spcAft>
            </a:pPr>
            <a:r>
              <a:rPr lang="he-IL" sz="1700" kern="1200" dirty="0">
                <a:solidFill>
                  <a:srgbClr val="000000"/>
                </a:solidFill>
                <a:effectLst/>
                <a:latin typeface="Calibri" panose="020F0502020204030204" pitchFamily="34" charset="0"/>
                <a:ea typeface="+mn-ea"/>
                <a:cs typeface="Arial" panose="020B0604020202020204" pitchFamily="34" charset="0"/>
              </a:rPr>
              <a:t> </a:t>
            </a:r>
            <a:r>
              <a:rPr lang="he-IL" sz="1100" kern="1200" dirty="0">
                <a:effectLst/>
                <a:latin typeface="Calibri" panose="020F0502020204030204" pitchFamily="34" charset="0"/>
                <a:ea typeface="+mn-ea"/>
                <a:cs typeface="Arial" panose="020B0604020202020204" pitchFamily="34" charset="0"/>
              </a:rPr>
              <a:t>		</a:t>
            </a:r>
            <a:r>
              <a:rPr lang="he-IL" sz="1100" dirty="0">
                <a:latin typeface="Calibri" panose="020F0502020204030204" pitchFamily="34" charset="0"/>
                <a:cs typeface="Arial" panose="020B0604020202020204" pitchFamily="34" charset="0"/>
              </a:rPr>
              <a:t>        </a:t>
            </a:r>
            <a:r>
              <a:rPr lang="he-IL" sz="3600" b="1" dirty="0">
                <a:solidFill>
                  <a:srgbClr val="000000"/>
                </a:solidFill>
                <a:latin typeface="Calibri" panose="020F0502020204030204" pitchFamily="34" charset="0"/>
                <a:cs typeface="Gisha" panose="020B0502040204020203" pitchFamily="34" charset="-79"/>
              </a:rPr>
              <a:t>מיסוי, מימוש והקשר </a:t>
            </a:r>
            <a:r>
              <a:rPr lang="he-IL" sz="3600" b="1" dirty="0" err="1">
                <a:solidFill>
                  <a:srgbClr val="000000"/>
                </a:solidFill>
                <a:latin typeface="Calibri" panose="020F0502020204030204" pitchFamily="34" charset="0"/>
                <a:cs typeface="Gisha" panose="020B0502040204020203" pitchFamily="34" charset="-79"/>
              </a:rPr>
              <a:t>בינהם</a:t>
            </a:r>
            <a:endParaRPr lang="he-IL" sz="2800" b="1" dirty="0">
              <a:solidFill>
                <a:srgbClr val="000000"/>
              </a:solidFill>
              <a:latin typeface="Calibri" panose="020F0502020204030204" pitchFamily="34" charset="0"/>
              <a:cs typeface="Gisha" panose="020B0502040204020203" pitchFamily="34" charset="-79"/>
            </a:endParaRPr>
          </a:p>
          <a:p>
            <a:pPr lvl="0" rtl="1">
              <a:lnSpc>
                <a:spcPct val="107000"/>
              </a:lnSpc>
              <a:spcAft>
                <a:spcPts val="800"/>
              </a:spcAft>
              <a:tabLst>
                <a:tab pos="457200" algn="l"/>
              </a:tabLst>
            </a:pPr>
            <a:r>
              <a:rPr lang="he-IL" sz="2800" b="1" dirty="0">
                <a:solidFill>
                  <a:srgbClr val="000000"/>
                </a:solidFill>
                <a:latin typeface="Calibri" panose="020F0502020204030204" pitchFamily="34" charset="0"/>
                <a:cs typeface="Gisha" panose="020B0502040204020203" pitchFamily="34" charset="-79"/>
              </a:rPr>
              <a:t>	     חוות דעת מומחה מיסוי בנוגע לחשיפה </a:t>
            </a:r>
            <a:r>
              <a:rPr lang="he-IL" sz="2800" b="1" dirty="0" err="1">
                <a:solidFill>
                  <a:srgbClr val="000000"/>
                </a:solidFill>
                <a:latin typeface="Calibri" panose="020F0502020204030204" pitchFamily="34" charset="0"/>
                <a:cs typeface="Gisha" panose="020B0502040204020203" pitchFamily="34" charset="-79"/>
              </a:rPr>
              <a:t>מיסויית</a:t>
            </a:r>
            <a:r>
              <a:rPr lang="he-IL" sz="2800" b="1" dirty="0">
                <a:solidFill>
                  <a:srgbClr val="000000"/>
                </a:solidFill>
                <a:latin typeface="Calibri" panose="020F0502020204030204" pitchFamily="34" charset="0"/>
                <a:cs typeface="Gisha" panose="020B0502040204020203" pitchFamily="34" charset="-79"/>
              </a:rPr>
              <a:t> בעסקה </a:t>
            </a:r>
          </a:p>
          <a:p>
            <a:pPr lvl="0" rtl="1">
              <a:lnSpc>
                <a:spcPct val="107000"/>
              </a:lnSpc>
              <a:spcAft>
                <a:spcPts val="800"/>
              </a:spcAft>
              <a:tabLst>
                <a:tab pos="457200" algn="l"/>
              </a:tabLst>
            </a:pPr>
            <a:r>
              <a:rPr lang="he-IL" sz="2800" b="1" dirty="0">
                <a:solidFill>
                  <a:srgbClr val="000000"/>
                </a:solidFill>
                <a:latin typeface="Calibri" panose="020F0502020204030204" pitchFamily="34" charset="0"/>
                <a:ea typeface="Calibri" panose="020F0502020204030204" pitchFamily="34" charset="0"/>
                <a:cs typeface="Gisha" panose="020B0502040204020203" pitchFamily="34" charset="-79"/>
              </a:rPr>
              <a:t>                              שני שלבים לבדיקה </a:t>
            </a:r>
          </a:p>
          <a:p>
            <a:pPr lvl="0" rtl="1">
              <a:lnSpc>
                <a:spcPct val="107000"/>
              </a:lnSpc>
              <a:spcAft>
                <a:spcPts val="800"/>
              </a:spcAft>
              <a:tabLst>
                <a:tab pos="457200" algn="l"/>
              </a:tabLst>
            </a:pPr>
            <a:endParaRPr lang="he-IL" sz="2800" b="1" dirty="0">
              <a:solidFill>
                <a:srgbClr val="000000"/>
              </a:solidFill>
              <a:effectLst/>
              <a:latin typeface="Calibri" panose="020F0502020204030204" pitchFamily="34" charset="0"/>
              <a:ea typeface="Calibri" panose="020F0502020204030204" pitchFamily="34" charset="0"/>
              <a:cs typeface="Gisha" panose="020B0502040204020203" pitchFamily="34" charset="-79"/>
            </a:endParaRPr>
          </a:p>
          <a:p>
            <a:pPr lvl="0" rtl="1">
              <a:lnSpc>
                <a:spcPct val="107000"/>
              </a:lnSpc>
              <a:spcAft>
                <a:spcPts val="800"/>
              </a:spcAft>
              <a:tabLst>
                <a:tab pos="457200" algn="l"/>
              </a:tabLst>
            </a:pPr>
            <a:r>
              <a:rPr lang="he-IL" sz="2800" b="1" dirty="0">
                <a:solidFill>
                  <a:srgbClr val="000000"/>
                </a:solidFill>
                <a:latin typeface="Calibri" panose="020F0502020204030204" pitchFamily="34" charset="0"/>
                <a:ea typeface="Calibri" panose="020F0502020204030204" pitchFamily="34" charset="0"/>
                <a:cs typeface="Gisha" panose="020B0502040204020203" pitchFamily="34" charset="-79"/>
              </a:rPr>
              <a:t>                  שלב מקדמי 	במהלך הפרויקט (במקרה של מימוש)</a:t>
            </a:r>
            <a:endParaRPr lang="en-US" sz="105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en-US" sz="1100" dirty="0">
                <a:effectLst/>
                <a:latin typeface="Calibri" panose="020F0502020204030204" pitchFamily="34" charset="0"/>
                <a:ea typeface="Calibri" panose="020F0502020204030204" pitchFamily="34" charset="0"/>
                <a:cs typeface="Arial" panose="020B0604020202020204" pitchFamily="34" charset="0"/>
              </a:rPr>
              <a:t> </a:t>
            </a:r>
          </a:p>
        </p:txBody>
      </p:sp>
      <p:cxnSp>
        <p:nvCxnSpPr>
          <p:cNvPr id="5" name="מחבר חץ ישר 4">
            <a:extLst>
              <a:ext uri="{FF2B5EF4-FFF2-40B4-BE49-F238E27FC236}">
                <a16:creationId xmlns:a16="http://schemas.microsoft.com/office/drawing/2014/main" id="{1D4B94D3-F242-4FBE-9125-518F79A90C43}"/>
              </a:ext>
            </a:extLst>
          </p:cNvPr>
          <p:cNvCxnSpPr/>
          <p:nvPr/>
        </p:nvCxnSpPr>
        <p:spPr>
          <a:xfrm>
            <a:off x="8073368" y="3491523"/>
            <a:ext cx="562063" cy="6123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מחבר חץ ישר 7">
            <a:extLst>
              <a:ext uri="{FF2B5EF4-FFF2-40B4-BE49-F238E27FC236}">
                <a16:creationId xmlns:a16="http://schemas.microsoft.com/office/drawing/2014/main" id="{B0B058DB-39B3-478D-80A5-4F889A403641}"/>
              </a:ext>
            </a:extLst>
          </p:cNvPr>
          <p:cNvCxnSpPr/>
          <p:nvPr/>
        </p:nvCxnSpPr>
        <p:spPr>
          <a:xfrm flipH="1">
            <a:off x="4573290" y="3429000"/>
            <a:ext cx="562063" cy="6123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5129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1497262"/>
          </a:xfrm>
          <a:prstGeom prst="rect">
            <a:avLst/>
          </a:prstGeom>
        </p:spPr>
      </p:pic>
      <p:sp>
        <p:nvSpPr>
          <p:cNvPr id="3" name="Content Placeholder 6">
            <a:extLst>
              <a:ext uri="{FF2B5EF4-FFF2-40B4-BE49-F238E27FC236}">
                <a16:creationId xmlns:a16="http://schemas.microsoft.com/office/drawing/2014/main" id="{C81DC6EB-E45F-4DED-AC5C-6B46B40A5892}"/>
              </a:ext>
            </a:extLst>
          </p:cNvPr>
          <p:cNvSpPr txBox="1">
            <a:spLocks/>
          </p:cNvSpPr>
          <p:nvPr/>
        </p:nvSpPr>
        <p:spPr>
          <a:xfrm>
            <a:off x="987243" y="1724025"/>
            <a:ext cx="8640960" cy="4332157"/>
          </a:xfrm>
          <a:prstGeom prst="rect">
            <a:avLst/>
          </a:prstGeom>
        </p:spPr>
        <p:txBody>
          <a:bodyPr/>
          <a:lstStyle>
            <a:lvl1pPr marL="0" indent="0" algn="r" defTabSz="914400" rtl="1" eaLnBrk="1" latinLnBrk="0" hangingPunct="1">
              <a:spcBef>
                <a:spcPct val="20000"/>
              </a:spcBef>
              <a:buFont typeface="Arial" panose="020B0604020202020204" pitchFamily="34" charset="0"/>
              <a:buNone/>
              <a:defRPr sz="2000" b="0" i="0" kern="1200" baseline="0">
                <a:solidFill>
                  <a:schemeClr val="tx1"/>
                </a:solidFill>
                <a:latin typeface="Narkisim" panose="020E0502050101010101" pitchFamily="34" charset="-79"/>
                <a:ea typeface="+mn-ea"/>
                <a:cs typeface="+mn-cs"/>
              </a:defRPr>
            </a:lvl1pPr>
            <a:lvl2pPr marL="7429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mn-cs"/>
              </a:defRPr>
            </a:lvl2pPr>
            <a:lvl3pPr marL="12001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3pPr>
            <a:lvl4pPr marL="1371600" indent="0" algn="r" defTabSz="914400" rtl="1" eaLnBrk="1" latinLnBrk="0" hangingPunct="1">
              <a:spcBef>
                <a:spcPct val="20000"/>
              </a:spcBef>
              <a:buFont typeface="Arial" panose="020B0604020202020204" pitchFamily="34" charset="0"/>
              <a:buNone/>
              <a:defRPr sz="1600" b="0" i="0" kern="1200">
                <a:solidFill>
                  <a:schemeClr val="tx1"/>
                </a:solidFill>
                <a:latin typeface="Gotham-Light"/>
                <a:ea typeface="+mn-ea"/>
                <a:cs typeface="Gotham-Light"/>
              </a:defRPr>
            </a:lvl4pPr>
            <a:lvl5pPr marL="2057400" indent="-22860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r" defTabSz="914400" rtl="1" eaLnBrk="1" fontAlgn="auto" latinLnBrk="0" hangingPunct="1">
              <a:lnSpc>
                <a:spcPct val="100000"/>
              </a:lnSpc>
              <a:spcBef>
                <a:spcPts val="600"/>
              </a:spcBef>
              <a:spcAft>
                <a:spcPts val="0"/>
              </a:spcAft>
              <a:buClrTx/>
              <a:buSzPct val="60000"/>
              <a:buFont typeface="Arial" panose="020B0604020202020204" pitchFamily="34" charset="0"/>
              <a:buNone/>
              <a:tabLst/>
              <a:defRPr/>
            </a:pPr>
            <a:endParaRPr kumimoji="0" lang="en-US" sz="2000" b="0" i="0" u="none" strike="noStrike" kern="1200" cap="none" spc="0" normalizeH="0" baseline="0" noProof="0" dirty="0">
              <a:ln>
                <a:noFill/>
              </a:ln>
              <a:solidFill>
                <a:sysClr val="windowText" lastClr="000000"/>
              </a:solidFill>
              <a:effectLst/>
              <a:uLnTx/>
              <a:uFillTx/>
              <a:latin typeface="Narkisim" panose="020E0502050101010101" pitchFamily="34" charset="-79"/>
              <a:ea typeface="+mn-ea"/>
              <a:cs typeface="+mn-cs"/>
            </a:endParaRPr>
          </a:p>
        </p:txBody>
      </p:sp>
      <p:sp>
        <p:nvSpPr>
          <p:cNvPr id="6" name="תיבת טקסט 5">
            <a:extLst>
              <a:ext uri="{FF2B5EF4-FFF2-40B4-BE49-F238E27FC236}">
                <a16:creationId xmlns:a16="http://schemas.microsoft.com/office/drawing/2014/main" id="{95CA55CC-EAA5-4D58-A8CF-D2FC9E246BEC}"/>
              </a:ext>
            </a:extLst>
          </p:cNvPr>
          <p:cNvSpPr txBox="1"/>
          <p:nvPr/>
        </p:nvSpPr>
        <p:spPr>
          <a:xfrm>
            <a:off x="755183" y="801818"/>
            <a:ext cx="11153775" cy="1114216"/>
          </a:xfrm>
          <a:prstGeom prst="rect">
            <a:avLst/>
          </a:prstGeom>
          <a:noFill/>
        </p:spPr>
        <p:txBody>
          <a:bodyPr wrap="square">
            <a:spAutoFit/>
          </a:bodyPr>
          <a:lstStyle/>
          <a:p>
            <a:pPr marL="228600" algn="just" rtl="1">
              <a:lnSpc>
                <a:spcPct val="90000"/>
              </a:lnSpc>
              <a:spcAft>
                <a:spcPts val="800"/>
              </a:spcAft>
            </a:pPr>
            <a:r>
              <a:rPr lang="he-IL" sz="1600" kern="1200" dirty="0">
                <a:solidFill>
                  <a:srgbClr val="000000"/>
                </a:solidFill>
                <a:effectLst/>
                <a:latin typeface="Calibri" panose="020F0502020204030204" pitchFamily="34" charset="0"/>
                <a:ea typeface="+mn-ea"/>
                <a:cs typeface="Arial" panose="020B0604020202020204" pitchFamily="34" charset="0"/>
              </a:rPr>
              <a:t> </a:t>
            </a:r>
            <a:endParaRPr lang="en-US" sz="1050" dirty="0">
              <a:effectLst/>
              <a:latin typeface="Calibri" panose="020F0502020204030204" pitchFamily="34" charset="0"/>
              <a:ea typeface="Calibri" panose="020F0502020204030204" pitchFamily="34" charset="0"/>
              <a:cs typeface="Arial" panose="020B0604020202020204" pitchFamily="34" charset="0"/>
            </a:endParaRPr>
          </a:p>
          <a:p>
            <a:pPr marL="228600" algn="just" rtl="1">
              <a:lnSpc>
                <a:spcPct val="90000"/>
              </a:lnSpc>
              <a:spcAft>
                <a:spcPts val="800"/>
              </a:spcAft>
            </a:pPr>
            <a:r>
              <a:rPr lang="he-IL" sz="1600" kern="1200" dirty="0">
                <a:solidFill>
                  <a:srgbClr val="000000"/>
                </a:solidFill>
                <a:effectLst/>
                <a:latin typeface="Calibri" panose="020F0502020204030204" pitchFamily="34" charset="0"/>
                <a:ea typeface="+mn-ea"/>
                <a:cs typeface="Arial" panose="020B0604020202020204" pitchFamily="34" charset="0"/>
              </a:rPr>
              <a:t> </a:t>
            </a:r>
            <a:endParaRPr lang="he-IL" sz="1050" dirty="0">
              <a:latin typeface="Calibri" panose="020F0502020204030204" pitchFamily="34" charset="0"/>
              <a:cs typeface="Arial" panose="020B0604020202020204" pitchFamily="34" charset="0"/>
            </a:endParaRPr>
          </a:p>
          <a:p>
            <a:pPr lvl="0" algn="ctr" rtl="1">
              <a:lnSpc>
                <a:spcPct val="107000"/>
              </a:lnSpc>
              <a:spcAft>
                <a:spcPts val="800"/>
              </a:spcAft>
              <a:tabLst>
                <a:tab pos="457200" algn="l"/>
              </a:tabLst>
            </a:pPr>
            <a:r>
              <a:rPr lang="he-IL" sz="2400" b="1" dirty="0">
                <a:solidFill>
                  <a:srgbClr val="000000"/>
                </a:solidFill>
                <a:latin typeface="Gisha" panose="020B0502040204020203" pitchFamily="34" charset="-79"/>
                <a:cs typeface="Gisha" panose="020B0502040204020203" pitchFamily="34" charset="-79"/>
              </a:rPr>
              <a:t>מיסוי  - השלב המקדמי</a:t>
            </a:r>
            <a:endParaRPr lang="he-IL" sz="2400" b="1" dirty="0">
              <a:solidFill>
                <a:srgbClr val="000000"/>
              </a:solidFill>
              <a:latin typeface="Gisha" panose="020B0502040204020203" pitchFamily="34" charset="-79"/>
              <a:ea typeface="Calibri" panose="020F0502020204030204" pitchFamily="34" charset="0"/>
              <a:cs typeface="Gisha" panose="020B0502040204020203" pitchFamily="34" charset="-79"/>
            </a:endParaRPr>
          </a:p>
        </p:txBody>
      </p:sp>
      <p:sp>
        <p:nvSpPr>
          <p:cNvPr id="7" name="תיבת טקסט 6">
            <a:extLst>
              <a:ext uri="{FF2B5EF4-FFF2-40B4-BE49-F238E27FC236}">
                <a16:creationId xmlns:a16="http://schemas.microsoft.com/office/drawing/2014/main" id="{032FF00E-F2BA-480A-B105-E8E95859624F}"/>
              </a:ext>
            </a:extLst>
          </p:cNvPr>
          <p:cNvSpPr txBox="1"/>
          <p:nvPr/>
        </p:nvSpPr>
        <p:spPr>
          <a:xfrm>
            <a:off x="2028092" y="1986538"/>
            <a:ext cx="8135815" cy="4871462"/>
          </a:xfrm>
          <a:prstGeom prst="rect">
            <a:avLst/>
          </a:prstGeom>
          <a:noFill/>
        </p:spPr>
        <p:txBody>
          <a:bodyPr wrap="square">
            <a:spAutoFit/>
          </a:bodyPr>
          <a:lstStyle/>
          <a:p>
            <a:pPr algn="just" rtl="1">
              <a:lnSpc>
                <a:spcPct val="106000"/>
              </a:lnSpc>
              <a:spcAft>
                <a:spcPts val="800"/>
              </a:spcAft>
              <a:tabLst>
                <a:tab pos="457200" algn="l"/>
              </a:tabLst>
            </a:pPr>
            <a:r>
              <a:rPr lang="he-IL" sz="2000" b="1" kern="1200" dirty="0">
                <a:solidFill>
                  <a:srgbClr val="000000"/>
                </a:solidFill>
                <a:effectLst/>
                <a:latin typeface="Times New Roman" panose="02020603050405020304" pitchFamily="18" charset="0"/>
                <a:ea typeface="Calibri" panose="020F0502020204030204" pitchFamily="34" charset="0"/>
                <a:cs typeface="Gisha" panose="020B0502040204020203" pitchFamily="34" charset="-79"/>
              </a:rPr>
              <a:t>תמ"א 38 מסלול חיזוק ועיבוי</a:t>
            </a:r>
            <a:endParaRPr lang="en-US" sz="1200" dirty="0">
              <a:effectLst/>
              <a:latin typeface="Times New Roman" panose="02020603050405020304" pitchFamily="18" charset="0"/>
              <a:ea typeface="Times New Roman" panose="02020603050405020304" pitchFamily="18" charset="0"/>
            </a:endParaRPr>
          </a:p>
          <a:p>
            <a:pPr algn="just" rtl="1">
              <a:lnSpc>
                <a:spcPct val="106000"/>
              </a:lnSpc>
              <a:spcAft>
                <a:spcPts val="800"/>
              </a:spcAft>
              <a:tabLst>
                <a:tab pos="457200" algn="l"/>
              </a:tabLst>
            </a:pPr>
            <a:r>
              <a:rPr lang="he-IL" sz="2000" b="1" kern="1200" dirty="0">
                <a:solidFill>
                  <a:srgbClr val="000000"/>
                </a:solidFill>
                <a:effectLst/>
                <a:latin typeface="Times New Roman" panose="02020603050405020304" pitchFamily="18" charset="0"/>
                <a:ea typeface="Calibri" panose="020F0502020204030204" pitchFamily="34" charset="0"/>
                <a:cs typeface="Gisha" panose="020B0502040204020203" pitchFamily="34" charset="-79"/>
              </a:rPr>
              <a:t>מס רכישה</a:t>
            </a:r>
            <a:endParaRPr lang="en-US" sz="1200" dirty="0">
              <a:effectLst/>
              <a:latin typeface="Times New Roman" panose="02020603050405020304" pitchFamily="18" charset="0"/>
              <a:ea typeface="Times New Roman" panose="02020603050405020304" pitchFamily="18" charset="0"/>
            </a:endParaRPr>
          </a:p>
          <a:p>
            <a:pPr algn="just" rtl="1">
              <a:lnSpc>
                <a:spcPct val="106000"/>
              </a:lnSpc>
              <a:spcAft>
                <a:spcPts val="800"/>
              </a:spcAft>
              <a:tabLst>
                <a:tab pos="457200" algn="l"/>
              </a:tabLst>
            </a:pPr>
            <a:r>
              <a:rPr lang="he-IL" sz="1400" kern="1200" dirty="0">
                <a:solidFill>
                  <a:srgbClr val="000000"/>
                </a:solidFill>
                <a:effectLst/>
                <a:latin typeface="Times New Roman" panose="02020603050405020304" pitchFamily="18" charset="0"/>
                <a:ea typeface="Calibri" panose="020F0502020204030204" pitchFamily="34" charset="0"/>
                <a:cs typeface="Gisha" panose="020B0502040204020203" pitchFamily="34" charset="-79"/>
              </a:rPr>
              <a:t>לעניין מס הרכישה בעסקאות תמ"א, לא יינתן פטור או הקלה. חבות המס תיגזר משווי ה"תמורות" לדיירים, קרי, עלויות החיזוק (לעניין חילוץ שווי התמורות ראה הסבר בהמשך הסקירה). חבות במס רכישה ככל שתהיה תוקפא עד למועד העלייה על הקרקע.</a:t>
            </a:r>
            <a:endParaRPr lang="en-US" sz="1400" dirty="0">
              <a:effectLst/>
              <a:latin typeface="Times New Roman" panose="02020603050405020304" pitchFamily="18" charset="0"/>
              <a:ea typeface="Times New Roman" panose="02020603050405020304" pitchFamily="18" charset="0"/>
            </a:endParaRPr>
          </a:p>
          <a:p>
            <a:pPr algn="just" rtl="1">
              <a:lnSpc>
                <a:spcPct val="106000"/>
              </a:lnSpc>
              <a:spcAft>
                <a:spcPts val="800"/>
              </a:spcAft>
              <a:tabLst>
                <a:tab pos="457200" algn="l"/>
              </a:tabLst>
            </a:pPr>
            <a:r>
              <a:rPr lang="he-IL" sz="2000" b="1" kern="1200" dirty="0">
                <a:solidFill>
                  <a:srgbClr val="000000"/>
                </a:solidFill>
                <a:effectLst/>
                <a:latin typeface="Times New Roman" panose="02020603050405020304" pitchFamily="18" charset="0"/>
                <a:ea typeface="+mn-ea"/>
                <a:cs typeface="Gisha" panose="020B0502040204020203" pitchFamily="34" charset="-79"/>
              </a:rPr>
              <a:t>מס שבח </a:t>
            </a:r>
            <a:endParaRPr lang="en-US" sz="1200" dirty="0">
              <a:effectLst/>
              <a:latin typeface="Times New Roman" panose="02020603050405020304" pitchFamily="18" charset="0"/>
              <a:ea typeface="Times New Roman" panose="02020603050405020304" pitchFamily="18" charset="0"/>
            </a:endParaRPr>
          </a:p>
          <a:p>
            <a:pPr algn="just" rtl="1">
              <a:lnSpc>
                <a:spcPct val="106000"/>
              </a:lnSpc>
              <a:spcAft>
                <a:spcPts val="800"/>
              </a:spcAft>
              <a:tabLst>
                <a:tab pos="457200" algn="l"/>
              </a:tabLst>
            </a:pPr>
            <a:r>
              <a:rPr lang="he-IL" sz="800" kern="1200" dirty="0">
                <a:solidFill>
                  <a:srgbClr val="000000"/>
                </a:solidFill>
                <a:effectLst/>
                <a:latin typeface="Times New Roman" panose="02020603050405020304" pitchFamily="18" charset="0"/>
                <a:ea typeface="Calibri" panose="020F0502020204030204" pitchFamily="34" charset="0"/>
                <a:cs typeface="Gisha" panose="020B0502040204020203" pitchFamily="34" charset="-79"/>
              </a:rPr>
              <a:t> </a:t>
            </a:r>
            <a:r>
              <a:rPr lang="he-IL" sz="1400" kern="1200" dirty="0">
                <a:solidFill>
                  <a:srgbClr val="000000"/>
                </a:solidFill>
                <a:effectLst/>
                <a:latin typeface="Times New Roman" panose="02020603050405020304" pitchFamily="18" charset="0"/>
                <a:ea typeface="+mn-ea"/>
                <a:cs typeface="Gisha" panose="020B0502040204020203" pitchFamily="34" charset="-79"/>
              </a:rPr>
              <a:t>פטור ממס שבח בעת מכירת זכות במקרקעין אשר תמורתה מושפעת מזכויות בנייה לפי </a:t>
            </a:r>
            <a:r>
              <a:rPr lang="he-IL" sz="1400" kern="1200" dirty="0" err="1">
                <a:solidFill>
                  <a:srgbClr val="000000"/>
                </a:solidFill>
                <a:effectLst/>
                <a:latin typeface="Times New Roman" panose="02020603050405020304" pitchFamily="18" charset="0"/>
                <a:ea typeface="+mn-ea"/>
                <a:cs typeface="Gisha" panose="020B0502040204020203" pitchFamily="34" charset="-79"/>
              </a:rPr>
              <a:t>תמא</a:t>
            </a:r>
            <a:r>
              <a:rPr lang="he-IL" sz="1400" kern="1200" dirty="0">
                <a:solidFill>
                  <a:srgbClr val="000000"/>
                </a:solidFill>
                <a:effectLst/>
                <a:latin typeface="Times New Roman" panose="02020603050405020304" pitchFamily="18" charset="0"/>
                <a:ea typeface="+mn-ea"/>
                <a:cs typeface="Gisha" panose="020B0502040204020203" pitchFamily="34" charset="-79"/>
              </a:rPr>
              <a:t> 38. יש לציין כי סעיף זה לא יחול על דייר אשר מחזיק בדירות כמלאי עסקי, ובנוסף, לא יגרע הפטור מזכותו של הדייר להשתמש באחד מהפטורים לצורך מכירת דירתו.</a:t>
            </a:r>
            <a:endParaRPr lang="en-US" sz="1400" dirty="0">
              <a:effectLst/>
              <a:latin typeface="Times New Roman" panose="02020603050405020304" pitchFamily="18" charset="0"/>
              <a:ea typeface="Times New Roman" panose="02020603050405020304" pitchFamily="18" charset="0"/>
            </a:endParaRPr>
          </a:p>
          <a:p>
            <a:pPr algn="just" rtl="1">
              <a:lnSpc>
                <a:spcPct val="106000"/>
              </a:lnSpc>
              <a:spcAft>
                <a:spcPts val="800"/>
              </a:spcAft>
              <a:tabLst>
                <a:tab pos="457200" algn="l"/>
              </a:tabLst>
            </a:pPr>
            <a:r>
              <a:rPr lang="he-IL" sz="1400" kern="1200" dirty="0">
                <a:solidFill>
                  <a:srgbClr val="000000"/>
                </a:solidFill>
                <a:effectLst/>
                <a:latin typeface="Times New Roman" panose="02020603050405020304" pitchFamily="18" charset="0"/>
                <a:ea typeface="+mn-ea"/>
                <a:cs typeface="Gisha" panose="020B0502040204020203" pitchFamily="34" charset="-79"/>
              </a:rPr>
              <a:t>יש לציין כי </a:t>
            </a:r>
            <a:r>
              <a:rPr lang="he-IL" sz="1400" kern="1200" dirty="0" err="1">
                <a:solidFill>
                  <a:srgbClr val="000000"/>
                </a:solidFill>
                <a:effectLst/>
                <a:latin typeface="Times New Roman" panose="02020603050405020304" pitchFamily="18" charset="0"/>
                <a:ea typeface="+mn-ea"/>
                <a:cs typeface="Gisha" panose="020B0502040204020203" pitchFamily="34" charset="-79"/>
              </a:rPr>
              <a:t>בתמא</a:t>
            </a:r>
            <a:r>
              <a:rPr lang="he-IL" sz="1400" kern="1200" dirty="0">
                <a:solidFill>
                  <a:srgbClr val="000000"/>
                </a:solidFill>
                <a:effectLst/>
                <a:latin typeface="Times New Roman" panose="02020603050405020304" pitchFamily="18" charset="0"/>
                <a:ea typeface="+mn-ea"/>
                <a:cs typeface="Gisha" panose="020B0502040204020203" pitchFamily="34" charset="-79"/>
              </a:rPr>
              <a:t> 38 (חיזוק), היקף הפטור יהיה מוגבל, ויינתן רק לאחר בחינה של התמורות הנמכרות (זכויות הבניה), והן התקבול אותו מקבלים הדיירים מהיזם (התמורות לדיירים). ככל שהתמורות אינן מהוות שירותי בנייה מכוח תמ"א 38, לדוגמא זכויות המוקנות ליזם מכוח </a:t>
            </a:r>
            <a:r>
              <a:rPr lang="he-IL" sz="1400" kern="1200" dirty="0" err="1">
                <a:solidFill>
                  <a:srgbClr val="000000"/>
                </a:solidFill>
                <a:effectLst/>
                <a:latin typeface="Times New Roman" panose="02020603050405020304" pitchFamily="18" charset="0"/>
                <a:ea typeface="+mn-ea"/>
                <a:cs typeface="Gisha" panose="020B0502040204020203" pitchFamily="34" charset="-79"/>
              </a:rPr>
              <a:t>תב"ע</a:t>
            </a:r>
            <a:r>
              <a:rPr lang="he-IL" sz="1400" kern="1200" dirty="0">
                <a:solidFill>
                  <a:srgbClr val="000000"/>
                </a:solidFill>
                <a:effectLst/>
                <a:latin typeface="Times New Roman" panose="02020603050405020304" pitchFamily="18" charset="0"/>
                <a:ea typeface="+mn-ea"/>
                <a:cs typeface="Gisha" panose="020B0502040204020203" pitchFamily="34" charset="-79"/>
              </a:rPr>
              <a:t> קיימת, ובשל כך התקבול אותו מקבלים הדיירים אינו נכלל בהגדרת שירותי הבניה לפי תכנית חיזוק, תקום חבות במס.</a:t>
            </a:r>
            <a:endParaRPr lang="en-US" sz="1400" dirty="0">
              <a:effectLst/>
              <a:latin typeface="Times New Roman" panose="02020603050405020304" pitchFamily="18" charset="0"/>
              <a:ea typeface="Times New Roman" panose="02020603050405020304" pitchFamily="18" charset="0"/>
            </a:endParaRPr>
          </a:p>
          <a:p>
            <a:pPr algn="just" rtl="1">
              <a:lnSpc>
                <a:spcPct val="106000"/>
              </a:lnSpc>
              <a:spcAft>
                <a:spcPts val="800"/>
              </a:spcAft>
              <a:tabLst>
                <a:tab pos="457200" algn="l"/>
              </a:tabLst>
            </a:pPr>
            <a:r>
              <a:rPr lang="he-IL" sz="1400" kern="1200" dirty="0">
                <a:solidFill>
                  <a:srgbClr val="000000"/>
                </a:solidFill>
                <a:effectLst/>
                <a:latin typeface="Times New Roman" panose="02020603050405020304" pitchFamily="18" charset="0"/>
                <a:ea typeface="+mn-ea"/>
                <a:cs typeface="Gisha" panose="020B0502040204020203" pitchFamily="34" charset="-79"/>
              </a:rPr>
              <a:t>החוק מגדיר מפורשות את שירותי הבניה הזכאים לפטור ממס שבח אשר נבנו מכוח תמ"א38 והם- חיזוק הבניין, הרחבת יחידות הדיור הקיימות, עיצוב המבנה, שיפוץ המבנה, התקנת מעלית, בניית מחסנים, הוספת מרפסות, הוספת חניות, הוצאות כרוכות (יועצים, עו"ד דיירים, שכ"ד לדיירים, הוצאות הובלה ופינוי, פיקוח הנדסי, היטל השבחה).</a:t>
            </a:r>
            <a:endParaRPr lang="en-US"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85360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1497262"/>
          </a:xfrm>
          <a:prstGeom prst="rect">
            <a:avLst/>
          </a:prstGeom>
        </p:spPr>
      </p:pic>
      <p:sp>
        <p:nvSpPr>
          <p:cNvPr id="3" name="Content Placeholder 6">
            <a:extLst>
              <a:ext uri="{FF2B5EF4-FFF2-40B4-BE49-F238E27FC236}">
                <a16:creationId xmlns:a16="http://schemas.microsoft.com/office/drawing/2014/main" id="{C81DC6EB-E45F-4DED-AC5C-6B46B40A5892}"/>
              </a:ext>
            </a:extLst>
          </p:cNvPr>
          <p:cNvSpPr txBox="1">
            <a:spLocks/>
          </p:cNvSpPr>
          <p:nvPr/>
        </p:nvSpPr>
        <p:spPr>
          <a:xfrm>
            <a:off x="987243" y="1724025"/>
            <a:ext cx="8640960" cy="4332157"/>
          </a:xfrm>
          <a:prstGeom prst="rect">
            <a:avLst/>
          </a:prstGeom>
        </p:spPr>
        <p:txBody>
          <a:bodyPr/>
          <a:lstStyle>
            <a:lvl1pPr marL="0" indent="0" algn="r" defTabSz="914400" rtl="1" eaLnBrk="1" latinLnBrk="0" hangingPunct="1">
              <a:spcBef>
                <a:spcPct val="20000"/>
              </a:spcBef>
              <a:buFont typeface="Arial" panose="020B0604020202020204" pitchFamily="34" charset="0"/>
              <a:buNone/>
              <a:defRPr sz="2000" b="0" i="0" kern="1200" baseline="0">
                <a:solidFill>
                  <a:schemeClr val="tx1"/>
                </a:solidFill>
                <a:latin typeface="Narkisim" panose="020E0502050101010101" pitchFamily="34" charset="-79"/>
                <a:ea typeface="+mn-ea"/>
                <a:cs typeface="+mn-cs"/>
              </a:defRPr>
            </a:lvl1pPr>
            <a:lvl2pPr marL="7429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mn-cs"/>
              </a:defRPr>
            </a:lvl2pPr>
            <a:lvl3pPr marL="12001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3pPr>
            <a:lvl4pPr marL="1371600" indent="0" algn="r" defTabSz="914400" rtl="1" eaLnBrk="1" latinLnBrk="0" hangingPunct="1">
              <a:spcBef>
                <a:spcPct val="20000"/>
              </a:spcBef>
              <a:buFont typeface="Arial" panose="020B0604020202020204" pitchFamily="34" charset="0"/>
              <a:buNone/>
              <a:defRPr sz="1600" b="0" i="0" kern="1200">
                <a:solidFill>
                  <a:schemeClr val="tx1"/>
                </a:solidFill>
                <a:latin typeface="Gotham-Light"/>
                <a:ea typeface="+mn-ea"/>
                <a:cs typeface="Gotham-Light"/>
              </a:defRPr>
            </a:lvl4pPr>
            <a:lvl5pPr marL="2057400" indent="-22860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r" defTabSz="914400" rtl="1" eaLnBrk="1" fontAlgn="auto" latinLnBrk="0" hangingPunct="1">
              <a:lnSpc>
                <a:spcPct val="100000"/>
              </a:lnSpc>
              <a:spcBef>
                <a:spcPts val="600"/>
              </a:spcBef>
              <a:spcAft>
                <a:spcPts val="0"/>
              </a:spcAft>
              <a:buClrTx/>
              <a:buSzPct val="60000"/>
              <a:buFont typeface="Arial" panose="020B0604020202020204" pitchFamily="34" charset="0"/>
              <a:buNone/>
              <a:tabLst/>
              <a:defRPr/>
            </a:pPr>
            <a:endParaRPr kumimoji="0" lang="en-US" sz="2000" b="0" i="0" u="none" strike="noStrike" kern="1200" cap="none" spc="0" normalizeH="0" baseline="0" noProof="0" dirty="0">
              <a:ln>
                <a:noFill/>
              </a:ln>
              <a:solidFill>
                <a:sysClr val="windowText" lastClr="000000"/>
              </a:solidFill>
              <a:effectLst/>
              <a:uLnTx/>
              <a:uFillTx/>
              <a:latin typeface="Narkisim" panose="020E0502050101010101" pitchFamily="34" charset="-79"/>
              <a:ea typeface="+mn-ea"/>
              <a:cs typeface="+mn-cs"/>
            </a:endParaRPr>
          </a:p>
        </p:txBody>
      </p:sp>
      <p:sp>
        <p:nvSpPr>
          <p:cNvPr id="6" name="תיבת טקסט 5">
            <a:extLst>
              <a:ext uri="{FF2B5EF4-FFF2-40B4-BE49-F238E27FC236}">
                <a16:creationId xmlns:a16="http://schemas.microsoft.com/office/drawing/2014/main" id="{95CA55CC-EAA5-4D58-A8CF-D2FC9E246BEC}"/>
              </a:ext>
            </a:extLst>
          </p:cNvPr>
          <p:cNvSpPr txBox="1"/>
          <p:nvPr/>
        </p:nvSpPr>
        <p:spPr>
          <a:xfrm>
            <a:off x="637952" y="1676997"/>
            <a:ext cx="11153775" cy="4426212"/>
          </a:xfrm>
          <a:prstGeom prst="rect">
            <a:avLst/>
          </a:prstGeom>
          <a:noFill/>
        </p:spPr>
        <p:txBody>
          <a:bodyPr wrap="square">
            <a:spAutoFit/>
          </a:bodyPr>
          <a:lstStyle/>
          <a:p>
            <a:pPr marL="228600" algn="just" rtl="1">
              <a:lnSpc>
                <a:spcPct val="90000"/>
              </a:lnSpc>
              <a:spcAft>
                <a:spcPts val="800"/>
              </a:spcAft>
            </a:pPr>
            <a:r>
              <a:rPr lang="he-IL" sz="1700" kern="1200" dirty="0">
                <a:solidFill>
                  <a:srgbClr val="000000"/>
                </a:solidFill>
                <a:effectLst/>
                <a:latin typeface="Calibri" panose="020F0502020204030204" pitchFamily="34" charset="0"/>
                <a:ea typeface="+mn-ea"/>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228600" algn="just" rtl="1">
              <a:lnSpc>
                <a:spcPct val="90000"/>
              </a:lnSpc>
              <a:spcAft>
                <a:spcPts val="800"/>
              </a:spcAft>
            </a:pPr>
            <a:r>
              <a:rPr lang="he-IL" sz="1700" kern="1200" dirty="0">
                <a:solidFill>
                  <a:srgbClr val="000000"/>
                </a:solidFill>
                <a:effectLst/>
                <a:latin typeface="Calibri" panose="020F0502020204030204" pitchFamily="34" charset="0"/>
                <a:ea typeface="+mn-ea"/>
                <a:cs typeface="Arial" panose="020B0604020202020204" pitchFamily="34" charset="0"/>
              </a:rPr>
              <a:t> </a:t>
            </a:r>
            <a:endParaRPr lang="he-IL" sz="1100" dirty="0">
              <a:latin typeface="Calibri" panose="020F0502020204030204" pitchFamily="34" charset="0"/>
              <a:cs typeface="Arial" panose="020B0604020202020204" pitchFamily="34" charset="0"/>
            </a:endParaRPr>
          </a:p>
          <a:p>
            <a:pPr lvl="0" algn="ctr" rtl="1">
              <a:lnSpc>
                <a:spcPct val="107000"/>
              </a:lnSpc>
              <a:spcAft>
                <a:spcPts val="800"/>
              </a:spcAft>
              <a:tabLst>
                <a:tab pos="457200" algn="l"/>
              </a:tabLst>
            </a:pPr>
            <a:r>
              <a:rPr lang="he-IL" sz="2800" b="1" dirty="0">
                <a:solidFill>
                  <a:srgbClr val="000000"/>
                </a:solidFill>
                <a:latin typeface="Gisha" panose="020B0502040204020203" pitchFamily="34" charset="-79"/>
                <a:cs typeface="Gisha" panose="020B0502040204020203" pitchFamily="34" charset="-79"/>
              </a:rPr>
              <a:t>מיסוי  - השלב המקדמי</a:t>
            </a:r>
            <a:endParaRPr lang="he-IL" sz="2800" b="1" dirty="0">
              <a:solidFill>
                <a:srgbClr val="000000"/>
              </a:solidFill>
              <a:latin typeface="Gisha" panose="020B0502040204020203" pitchFamily="34" charset="-79"/>
              <a:ea typeface="Calibri" panose="020F0502020204030204" pitchFamily="34" charset="0"/>
              <a:cs typeface="Gisha" panose="020B0502040204020203" pitchFamily="34" charset="-79"/>
            </a:endParaRPr>
          </a:p>
          <a:p>
            <a:pPr lvl="0" rtl="1">
              <a:lnSpc>
                <a:spcPct val="107000"/>
              </a:lnSpc>
              <a:spcAft>
                <a:spcPts val="800"/>
              </a:spcAft>
              <a:tabLst>
                <a:tab pos="457200" algn="l"/>
              </a:tabLst>
            </a:pPr>
            <a:r>
              <a:rPr lang="he-IL" sz="2800" b="1" dirty="0">
                <a:solidFill>
                  <a:srgbClr val="000000"/>
                </a:solidFill>
                <a:latin typeface="Gisha" panose="020B0502040204020203" pitchFamily="34" charset="-79"/>
                <a:ea typeface="Calibri" panose="020F0502020204030204" pitchFamily="34" charset="0"/>
                <a:cs typeface="Gisha" panose="020B0502040204020203" pitchFamily="34" charset="-79"/>
              </a:rPr>
              <a:t>צפי להיטלי השבחה </a:t>
            </a:r>
          </a:p>
          <a:p>
            <a:pPr lvl="0" rtl="1">
              <a:lnSpc>
                <a:spcPct val="107000"/>
              </a:lnSpc>
              <a:spcAft>
                <a:spcPts val="800"/>
              </a:spcAft>
              <a:tabLst>
                <a:tab pos="457200" algn="l"/>
              </a:tabLst>
            </a:pPr>
            <a:r>
              <a:rPr lang="he-IL" b="0" i="0" dirty="0">
                <a:solidFill>
                  <a:srgbClr val="222222"/>
                </a:solidFill>
                <a:effectLst/>
                <a:latin typeface="Gisha" panose="020B0502040204020203" pitchFamily="34" charset="-79"/>
                <a:cs typeface="Gisha" panose="020B0502040204020203" pitchFamily="34" charset="-79"/>
              </a:rPr>
              <a:t>אחת מהסוגיות החשובות היא סוגיית היטלי ההשבח</a:t>
            </a:r>
            <a:r>
              <a:rPr lang="he-IL" i="0" dirty="0">
                <a:solidFill>
                  <a:srgbClr val="000000"/>
                </a:solidFill>
                <a:effectLst/>
                <a:latin typeface="Gisha" panose="020B0502040204020203" pitchFamily="34" charset="-79"/>
                <a:cs typeface="Gisha" panose="020B0502040204020203" pitchFamily="34" charset="-79"/>
              </a:rPr>
              <a:t>ה בדגש על פרויקטים מסוג פינוי בינוי</a:t>
            </a:r>
            <a:r>
              <a:rPr lang="he-IL" b="1" i="0" dirty="0">
                <a:solidFill>
                  <a:srgbClr val="000000"/>
                </a:solidFill>
                <a:effectLst/>
                <a:latin typeface="Gisha" panose="020B0502040204020203" pitchFamily="34" charset="-79"/>
                <a:cs typeface="Gisha" panose="020B0502040204020203" pitchFamily="34" charset="-79"/>
              </a:rPr>
              <a:t>.</a:t>
            </a:r>
            <a:endParaRPr lang="he-IL" b="1" dirty="0">
              <a:solidFill>
                <a:srgbClr val="000000"/>
              </a:solidFill>
              <a:latin typeface="Gisha" panose="020B0502040204020203" pitchFamily="34" charset="-79"/>
              <a:ea typeface="Calibri" panose="020F0502020204030204" pitchFamily="34" charset="0"/>
              <a:cs typeface="Gisha" panose="020B0502040204020203" pitchFamily="34" charset="-79"/>
            </a:endParaRPr>
          </a:p>
          <a:p>
            <a:pPr lvl="0" rtl="1">
              <a:lnSpc>
                <a:spcPct val="107000"/>
              </a:lnSpc>
              <a:spcAft>
                <a:spcPts val="800"/>
              </a:spcAft>
              <a:tabLst>
                <a:tab pos="457200" algn="l"/>
              </a:tabLst>
            </a:pPr>
            <a:r>
              <a:rPr lang="he-IL" b="1" dirty="0">
                <a:solidFill>
                  <a:srgbClr val="000000"/>
                </a:solidFill>
                <a:latin typeface="Gisha" panose="020B0502040204020203" pitchFamily="34" charset="-79"/>
                <a:ea typeface="Calibri" panose="020F0502020204030204" pitchFamily="34" charset="0"/>
                <a:cs typeface="Gisha" panose="020B0502040204020203" pitchFamily="34" charset="-79"/>
              </a:rPr>
              <a:t>כאשר בוחנים את הכדאיות הכלכלית של פרויקט פינוי-בינוי, לגובה היטל ההשבחה ישנה השפעה מכרעת. לוועדה מקומית שיקול הדעת האם להחיל פטור מלא או פטור חלקי מהיטל השבחה לפרויקטים של פינוי-בינוי, בכפוף לעמידה בקריטריונים מוגדרים, אך הנושא מאופיין בחוסר אחידות ונתון לשיקולי הרשות המקומית ביחס לכל פרויקט ופרויקט</a:t>
            </a:r>
            <a:r>
              <a:rPr lang="he-IL" sz="2800" b="1" dirty="0">
                <a:solidFill>
                  <a:srgbClr val="000000"/>
                </a:solidFill>
                <a:latin typeface="Gisha" panose="020B0502040204020203" pitchFamily="34" charset="-79"/>
                <a:ea typeface="Calibri" panose="020F0502020204030204" pitchFamily="34" charset="0"/>
                <a:cs typeface="Gisha" panose="020B0502040204020203" pitchFamily="34" charset="-79"/>
              </a:rPr>
              <a:t>.	</a:t>
            </a:r>
            <a:r>
              <a:rPr lang="en-US" sz="1100" dirty="0">
                <a:effectLst/>
                <a:latin typeface="Gisha" panose="020B0502040204020203" pitchFamily="34" charset="-79"/>
                <a:ea typeface="Calibri" panose="020F0502020204030204" pitchFamily="34" charset="0"/>
                <a:cs typeface="Gisha" panose="020B0502040204020203" pitchFamily="34" charset="-79"/>
              </a:rPr>
              <a:t> </a:t>
            </a:r>
            <a:endParaRPr lang="he-IL" sz="1100" dirty="0">
              <a:effectLst/>
              <a:latin typeface="Gisha" panose="020B0502040204020203" pitchFamily="34" charset="-79"/>
              <a:ea typeface="Calibri" panose="020F0502020204030204" pitchFamily="34" charset="0"/>
              <a:cs typeface="Gisha" panose="020B0502040204020203" pitchFamily="34" charset="-79"/>
            </a:endParaRPr>
          </a:p>
          <a:p>
            <a:pPr lvl="0" rtl="1">
              <a:lnSpc>
                <a:spcPct val="107000"/>
              </a:lnSpc>
              <a:spcAft>
                <a:spcPts val="800"/>
              </a:spcAft>
              <a:tabLst>
                <a:tab pos="457200" algn="l"/>
              </a:tabLst>
            </a:pPr>
            <a:r>
              <a:rPr lang="he-IL" sz="1400" b="0" i="0" dirty="0">
                <a:solidFill>
                  <a:srgbClr val="222222"/>
                </a:solidFill>
                <a:effectLst/>
                <a:latin typeface="Gisha" panose="020B0502040204020203" pitchFamily="34" charset="-79"/>
                <a:cs typeface="Gisha" panose="020B0502040204020203" pitchFamily="34" charset="-79"/>
              </a:rPr>
              <a:t> כאשר חולף פרק זמן ארוך מעריכת תקן 21 ועד לקבלת היתר בנייה, מומלץ לבצע עדכון לחוות הדעת ולראות את שיעור הרווחיות העדכני, חשוב </a:t>
            </a:r>
            <a:r>
              <a:rPr lang="he-IL" sz="1400" b="0" i="0" dirty="0" err="1">
                <a:solidFill>
                  <a:srgbClr val="222222"/>
                </a:solidFill>
                <a:effectLst/>
                <a:latin typeface="Gisha" panose="020B0502040204020203" pitchFamily="34" charset="-79"/>
                <a:cs typeface="Gisha" panose="020B0502040204020203" pitchFamily="34" charset="-79"/>
              </a:rPr>
              <a:t>לאמוד</a:t>
            </a:r>
            <a:r>
              <a:rPr lang="he-IL" sz="1400" b="0" i="0" dirty="0">
                <a:solidFill>
                  <a:srgbClr val="222222"/>
                </a:solidFill>
                <a:effectLst/>
                <a:latin typeface="Gisha" panose="020B0502040204020203" pitchFamily="34" charset="-79"/>
                <a:cs typeface="Gisha" panose="020B0502040204020203" pitchFamily="34" charset="-79"/>
              </a:rPr>
              <a:t> את היטל ההשבחה שיידרש וכמובן - </a:t>
            </a:r>
            <a:r>
              <a:rPr lang="he-IL" sz="1400" b="1" i="0" dirty="0">
                <a:solidFill>
                  <a:srgbClr val="222222"/>
                </a:solidFill>
                <a:effectLst/>
                <a:latin typeface="Gisha" panose="020B0502040204020203" pitchFamily="34" charset="-79"/>
                <a:cs typeface="Gisha" panose="020B0502040204020203" pitchFamily="34" charset="-79"/>
              </a:rPr>
              <a:t>שילובו של שמאי מקרקעין אשר יעריך את אומדן כלל התשלומים והמיסוי שיחול על היזם כבר בשלבים המוקדמים יכול לחסוך זמן וכסף רב.</a:t>
            </a:r>
            <a:endParaRPr lang="en-US" sz="1400" b="1" dirty="0">
              <a:effectLst/>
              <a:latin typeface="Gisha" panose="020B0502040204020203" pitchFamily="34" charset="-79"/>
              <a:ea typeface="Calibri" panose="020F0502020204030204" pitchFamily="34" charset="0"/>
              <a:cs typeface="Gisha" panose="020B0502040204020203" pitchFamily="34" charset="-79"/>
            </a:endParaRPr>
          </a:p>
        </p:txBody>
      </p:sp>
    </p:spTree>
    <p:extLst>
      <p:ext uri="{BB962C8B-B14F-4D97-AF65-F5344CB8AC3E}">
        <p14:creationId xmlns:p14="http://schemas.microsoft.com/office/powerpoint/2010/main" val="311229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1497262"/>
          </a:xfrm>
          <a:prstGeom prst="rect">
            <a:avLst/>
          </a:prstGeom>
        </p:spPr>
      </p:pic>
      <p:sp>
        <p:nvSpPr>
          <p:cNvPr id="3" name="Content Placeholder 6">
            <a:extLst>
              <a:ext uri="{FF2B5EF4-FFF2-40B4-BE49-F238E27FC236}">
                <a16:creationId xmlns:a16="http://schemas.microsoft.com/office/drawing/2014/main" id="{C81DC6EB-E45F-4DED-AC5C-6B46B40A5892}"/>
              </a:ext>
            </a:extLst>
          </p:cNvPr>
          <p:cNvSpPr txBox="1">
            <a:spLocks/>
          </p:cNvSpPr>
          <p:nvPr/>
        </p:nvSpPr>
        <p:spPr>
          <a:xfrm>
            <a:off x="987243" y="1724025"/>
            <a:ext cx="8640960" cy="4332157"/>
          </a:xfrm>
          <a:prstGeom prst="rect">
            <a:avLst/>
          </a:prstGeom>
        </p:spPr>
        <p:txBody>
          <a:bodyPr/>
          <a:lstStyle>
            <a:lvl1pPr marL="0" indent="0" algn="r" defTabSz="914400" rtl="1" eaLnBrk="1" latinLnBrk="0" hangingPunct="1">
              <a:spcBef>
                <a:spcPct val="20000"/>
              </a:spcBef>
              <a:buFont typeface="Arial" panose="020B0604020202020204" pitchFamily="34" charset="0"/>
              <a:buNone/>
              <a:defRPr sz="2000" b="0" i="0" kern="1200" baseline="0">
                <a:solidFill>
                  <a:schemeClr val="tx1"/>
                </a:solidFill>
                <a:latin typeface="Narkisim" panose="020E0502050101010101" pitchFamily="34" charset="-79"/>
                <a:ea typeface="+mn-ea"/>
                <a:cs typeface="+mn-cs"/>
              </a:defRPr>
            </a:lvl1pPr>
            <a:lvl2pPr marL="7429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mn-cs"/>
              </a:defRPr>
            </a:lvl2pPr>
            <a:lvl3pPr marL="12001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3pPr>
            <a:lvl4pPr marL="1371600" indent="0" algn="r" defTabSz="914400" rtl="1" eaLnBrk="1" latinLnBrk="0" hangingPunct="1">
              <a:spcBef>
                <a:spcPct val="20000"/>
              </a:spcBef>
              <a:buFont typeface="Arial" panose="020B0604020202020204" pitchFamily="34" charset="0"/>
              <a:buNone/>
              <a:defRPr sz="1600" b="0" i="0" kern="1200">
                <a:solidFill>
                  <a:schemeClr val="tx1"/>
                </a:solidFill>
                <a:latin typeface="Gotham-Light"/>
                <a:ea typeface="+mn-ea"/>
                <a:cs typeface="Gotham-Light"/>
              </a:defRPr>
            </a:lvl4pPr>
            <a:lvl5pPr marL="2057400" indent="-22860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r" defTabSz="914400" rtl="1" eaLnBrk="1" fontAlgn="auto" latinLnBrk="0" hangingPunct="1">
              <a:lnSpc>
                <a:spcPct val="100000"/>
              </a:lnSpc>
              <a:spcBef>
                <a:spcPts val="600"/>
              </a:spcBef>
              <a:spcAft>
                <a:spcPts val="0"/>
              </a:spcAft>
              <a:buClrTx/>
              <a:buSzPct val="60000"/>
              <a:buFont typeface="Arial" panose="020B0604020202020204" pitchFamily="34" charset="0"/>
              <a:buNone/>
              <a:tabLst/>
              <a:defRPr/>
            </a:pPr>
            <a:endParaRPr kumimoji="0" lang="en-US" sz="2000" b="0" i="0" u="none" strike="noStrike" kern="1200" cap="none" spc="0" normalizeH="0" baseline="0" noProof="0" dirty="0">
              <a:ln>
                <a:noFill/>
              </a:ln>
              <a:solidFill>
                <a:sysClr val="windowText" lastClr="000000"/>
              </a:solidFill>
              <a:effectLst/>
              <a:uLnTx/>
              <a:uFillTx/>
              <a:latin typeface="Narkisim" panose="020E0502050101010101" pitchFamily="34" charset="-79"/>
              <a:ea typeface="+mn-ea"/>
              <a:cs typeface="+mn-cs"/>
            </a:endParaRPr>
          </a:p>
        </p:txBody>
      </p:sp>
      <p:sp>
        <p:nvSpPr>
          <p:cNvPr id="6" name="תיבת טקסט 5">
            <a:extLst>
              <a:ext uri="{FF2B5EF4-FFF2-40B4-BE49-F238E27FC236}">
                <a16:creationId xmlns:a16="http://schemas.microsoft.com/office/drawing/2014/main" id="{95CA55CC-EAA5-4D58-A8CF-D2FC9E246BEC}"/>
              </a:ext>
            </a:extLst>
          </p:cNvPr>
          <p:cNvSpPr txBox="1"/>
          <p:nvPr/>
        </p:nvSpPr>
        <p:spPr>
          <a:xfrm>
            <a:off x="755183" y="801818"/>
            <a:ext cx="11153775" cy="1505156"/>
          </a:xfrm>
          <a:prstGeom prst="rect">
            <a:avLst/>
          </a:prstGeom>
          <a:noFill/>
        </p:spPr>
        <p:txBody>
          <a:bodyPr wrap="square">
            <a:spAutoFit/>
          </a:bodyPr>
          <a:lstStyle/>
          <a:p>
            <a:pPr marL="228600" algn="just" rtl="1">
              <a:lnSpc>
                <a:spcPct val="90000"/>
              </a:lnSpc>
              <a:spcAft>
                <a:spcPts val="800"/>
              </a:spcAft>
            </a:pPr>
            <a:r>
              <a:rPr lang="he-IL" sz="1700" kern="1200">
                <a:solidFill>
                  <a:srgbClr val="000000"/>
                </a:solidFill>
                <a:effectLst/>
                <a:latin typeface="Calibri" panose="020F0502020204030204" pitchFamily="34" charset="0"/>
                <a:ea typeface="+mn-ea"/>
                <a:cs typeface="Arial" panose="020B0604020202020204" pitchFamily="34" charset="0"/>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228600" algn="just" rtl="1">
              <a:lnSpc>
                <a:spcPct val="90000"/>
              </a:lnSpc>
              <a:spcAft>
                <a:spcPts val="800"/>
              </a:spcAft>
            </a:pPr>
            <a:r>
              <a:rPr lang="he-IL" sz="1700" kern="1200">
                <a:solidFill>
                  <a:srgbClr val="000000"/>
                </a:solidFill>
                <a:effectLst/>
                <a:latin typeface="Calibri" panose="020F0502020204030204" pitchFamily="34" charset="0"/>
                <a:ea typeface="+mn-ea"/>
                <a:cs typeface="Arial" panose="020B0604020202020204" pitchFamily="34" charset="0"/>
              </a:rPr>
              <a:t> </a:t>
            </a:r>
            <a:endParaRPr lang="he-IL" sz="1100">
              <a:latin typeface="Calibri" panose="020F0502020204030204" pitchFamily="34" charset="0"/>
              <a:cs typeface="Arial" panose="020B0604020202020204" pitchFamily="34" charset="0"/>
            </a:endParaRPr>
          </a:p>
          <a:p>
            <a:pPr lvl="0" algn="ctr" rtl="1">
              <a:lnSpc>
                <a:spcPct val="107000"/>
              </a:lnSpc>
              <a:spcAft>
                <a:spcPts val="800"/>
              </a:spcAft>
              <a:tabLst>
                <a:tab pos="457200" algn="l"/>
              </a:tabLst>
            </a:pPr>
            <a:r>
              <a:rPr lang="he-IL" sz="2800" b="1">
                <a:solidFill>
                  <a:srgbClr val="000000"/>
                </a:solidFill>
                <a:latin typeface="Calibri" panose="020F0502020204030204" pitchFamily="34" charset="0"/>
                <a:cs typeface="Gisha" panose="020B0502040204020203" pitchFamily="34" charset="-79"/>
              </a:rPr>
              <a:t>מיסוי - </a:t>
            </a:r>
            <a:r>
              <a:rPr lang="he-IL" sz="2800" b="1">
                <a:solidFill>
                  <a:srgbClr val="000000"/>
                </a:solidFill>
                <a:latin typeface="Calibri" panose="020F0502020204030204" pitchFamily="34" charset="0"/>
                <a:ea typeface="Calibri" panose="020F0502020204030204" pitchFamily="34" charset="0"/>
                <a:cs typeface="Gisha" panose="020B0502040204020203" pitchFamily="34" charset="-79"/>
              </a:rPr>
              <a:t>במהלך הפרויקט (במקרה של מימוש)</a:t>
            </a:r>
            <a:endParaRPr lang="en-US" sz="105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en-US" sz="1100">
                <a:effectLst/>
                <a:latin typeface="Calibri" panose="020F0502020204030204" pitchFamily="34"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תיבת טקסט 3">
            <a:extLst>
              <a:ext uri="{FF2B5EF4-FFF2-40B4-BE49-F238E27FC236}">
                <a16:creationId xmlns:a16="http://schemas.microsoft.com/office/drawing/2014/main" id="{10629F99-253C-4BD2-A7B3-2AB3F9CE9501}"/>
              </a:ext>
            </a:extLst>
          </p:cNvPr>
          <p:cNvSpPr txBox="1"/>
          <p:nvPr/>
        </p:nvSpPr>
        <p:spPr>
          <a:xfrm>
            <a:off x="2254057" y="2982594"/>
            <a:ext cx="8783273" cy="1489062"/>
          </a:xfrm>
          <a:prstGeom prst="rect">
            <a:avLst/>
          </a:prstGeom>
          <a:noFill/>
        </p:spPr>
        <p:txBody>
          <a:bodyPr wrap="square" rtlCol="1">
            <a:spAutoFit/>
          </a:bodyPr>
          <a:lstStyle/>
          <a:p>
            <a:pPr algn="just">
              <a:lnSpc>
                <a:spcPct val="106000"/>
              </a:lnSpc>
              <a:spcAft>
                <a:spcPts val="800"/>
              </a:spcAft>
              <a:tabLst>
                <a:tab pos="457200" algn="l"/>
              </a:tabLst>
            </a:pPr>
            <a:r>
              <a:rPr lang="he-IL" sz="2400" dirty="0">
                <a:solidFill>
                  <a:srgbClr val="000000"/>
                </a:solidFill>
                <a:latin typeface="Times New Roman" panose="02020603050405020304" pitchFamily="18" charset="0"/>
                <a:cs typeface="Gisha" panose="020B0502040204020203" pitchFamily="34" charset="-79"/>
              </a:rPr>
              <a:t>אירוע מס בעת מימוש בטוחות – המשמעות </a:t>
            </a:r>
          </a:p>
          <a:p>
            <a:pPr algn="just">
              <a:lnSpc>
                <a:spcPct val="106000"/>
              </a:lnSpc>
              <a:spcAft>
                <a:spcPts val="800"/>
              </a:spcAft>
              <a:tabLst>
                <a:tab pos="457200" algn="l"/>
              </a:tabLst>
            </a:pPr>
            <a:r>
              <a:rPr lang="he-IL" sz="1600" dirty="0">
                <a:solidFill>
                  <a:srgbClr val="000000"/>
                </a:solidFill>
                <a:latin typeface="Times New Roman" panose="02020603050405020304" pitchFamily="18" charset="0"/>
                <a:cs typeface="Gisha" panose="020B0502040204020203" pitchFamily="34" charset="-79"/>
              </a:rPr>
              <a:t>מימוש ערבות חוק מכר הינה רק במידה וקיימת מניעה מוחלטת למסור את החזקה בדירה לדיירים וכי במרבית המקרים יידרש הליך שיפוטי כתנאי מוקדם למימוש.</a:t>
            </a:r>
          </a:p>
          <a:p>
            <a:pPr algn="just">
              <a:lnSpc>
                <a:spcPct val="106000"/>
              </a:lnSpc>
              <a:spcAft>
                <a:spcPts val="800"/>
              </a:spcAft>
              <a:tabLst>
                <a:tab pos="457200" algn="l"/>
              </a:tabLst>
            </a:pPr>
            <a:endParaRPr lang="he-IL" dirty="0">
              <a:solidFill>
                <a:srgbClr val="000000"/>
              </a:solidFill>
              <a:latin typeface="Times New Roman" panose="02020603050405020304" pitchFamily="18" charset="0"/>
              <a:cs typeface="Gisha" panose="020B0502040204020203" pitchFamily="34" charset="-79"/>
            </a:endParaRPr>
          </a:p>
        </p:txBody>
      </p:sp>
      <p:pic>
        <p:nvPicPr>
          <p:cNvPr id="1026" name="Picture 2" descr="minhelet@ramat-gan.muni.il 64 03-9474780">
            <a:extLst>
              <a:ext uri="{FF2B5EF4-FFF2-40B4-BE49-F238E27FC236}">
                <a16:creationId xmlns:a16="http://schemas.microsoft.com/office/drawing/2014/main" id="{FB511934-C4BF-4967-926C-BC47840CEE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3913" y="2771775"/>
            <a:ext cx="2543175" cy="3031035"/>
          </a:xfrm>
          <a:prstGeom prst="rect">
            <a:avLst/>
          </a:prstGeom>
          <a:noFill/>
          <a:extLst>
            <a:ext uri="{909E8E84-426E-40DD-AFC4-6F175D3DCCD1}">
              <a14:hiddenFill xmlns:a14="http://schemas.microsoft.com/office/drawing/2010/main">
                <a:solidFill>
                  <a:srgbClr val="FFFFFF"/>
                </a:solidFill>
              </a14:hiddenFill>
            </a:ext>
          </a:extLst>
        </p:spPr>
      </p:pic>
      <p:sp>
        <p:nvSpPr>
          <p:cNvPr id="23" name="תיבת טקסט 22">
            <a:extLst>
              <a:ext uri="{FF2B5EF4-FFF2-40B4-BE49-F238E27FC236}">
                <a16:creationId xmlns:a16="http://schemas.microsoft.com/office/drawing/2014/main" id="{2420E173-BD56-4BCD-AB47-F9BFB4C990BC}"/>
              </a:ext>
            </a:extLst>
          </p:cNvPr>
          <p:cNvSpPr txBox="1"/>
          <p:nvPr/>
        </p:nvSpPr>
        <p:spPr>
          <a:xfrm>
            <a:off x="3173046" y="6138913"/>
            <a:ext cx="8424985" cy="339517"/>
          </a:xfrm>
          <a:prstGeom prst="rect">
            <a:avLst/>
          </a:prstGeom>
          <a:noFill/>
        </p:spPr>
        <p:txBody>
          <a:bodyPr wrap="square">
            <a:spAutoFit/>
          </a:bodyPr>
          <a:lstStyle/>
          <a:p>
            <a:pPr algn="just">
              <a:lnSpc>
                <a:spcPct val="106000"/>
              </a:lnSpc>
              <a:spcAft>
                <a:spcPts val="800"/>
              </a:spcAft>
              <a:tabLst>
                <a:tab pos="457200" algn="l"/>
              </a:tabLst>
            </a:pPr>
            <a:r>
              <a:rPr lang="he-IL" sz="1600" dirty="0">
                <a:solidFill>
                  <a:srgbClr val="000000"/>
                </a:solidFill>
                <a:latin typeface="Times New Roman" panose="02020603050405020304" pitchFamily="18" charset="0"/>
                <a:cs typeface="Gisha" panose="020B0502040204020203" pitchFamily="34" charset="-79"/>
              </a:rPr>
              <a:t>ראוי לדרוש מהיזם ו/או מהקבלן כי חברת האם תערוב להתחייבויות החברה הייעודית כלפי הדיירים</a:t>
            </a:r>
          </a:p>
        </p:txBody>
      </p:sp>
    </p:spTree>
    <p:extLst>
      <p:ext uri="{BB962C8B-B14F-4D97-AF65-F5344CB8AC3E}">
        <p14:creationId xmlns:p14="http://schemas.microsoft.com/office/powerpoint/2010/main" val="4145892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1497262"/>
          </a:xfrm>
          <a:prstGeom prst="rect">
            <a:avLst/>
          </a:prstGeom>
        </p:spPr>
      </p:pic>
      <p:sp>
        <p:nvSpPr>
          <p:cNvPr id="3" name="Content Placeholder 6">
            <a:extLst>
              <a:ext uri="{FF2B5EF4-FFF2-40B4-BE49-F238E27FC236}">
                <a16:creationId xmlns:a16="http://schemas.microsoft.com/office/drawing/2014/main" id="{C81DC6EB-E45F-4DED-AC5C-6B46B40A5892}"/>
              </a:ext>
            </a:extLst>
          </p:cNvPr>
          <p:cNvSpPr txBox="1">
            <a:spLocks/>
          </p:cNvSpPr>
          <p:nvPr/>
        </p:nvSpPr>
        <p:spPr>
          <a:xfrm>
            <a:off x="987243" y="1724025"/>
            <a:ext cx="8640960" cy="4332157"/>
          </a:xfrm>
          <a:prstGeom prst="rect">
            <a:avLst/>
          </a:prstGeom>
        </p:spPr>
        <p:txBody>
          <a:bodyPr/>
          <a:lstStyle>
            <a:lvl1pPr marL="0" indent="0" algn="r" defTabSz="914400" rtl="1" eaLnBrk="1" latinLnBrk="0" hangingPunct="1">
              <a:spcBef>
                <a:spcPct val="20000"/>
              </a:spcBef>
              <a:buFont typeface="Arial" panose="020B0604020202020204" pitchFamily="34" charset="0"/>
              <a:buNone/>
              <a:defRPr sz="2000" b="0" i="0" kern="1200" baseline="0">
                <a:solidFill>
                  <a:schemeClr val="tx1"/>
                </a:solidFill>
                <a:latin typeface="Narkisim" panose="020E0502050101010101" pitchFamily="34" charset="-79"/>
                <a:ea typeface="+mn-ea"/>
                <a:cs typeface="+mn-cs"/>
              </a:defRPr>
            </a:lvl1pPr>
            <a:lvl2pPr marL="7429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mn-cs"/>
              </a:defRPr>
            </a:lvl2pPr>
            <a:lvl3pPr marL="12001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3pPr>
            <a:lvl4pPr marL="1371600" indent="0" algn="r" defTabSz="914400" rtl="1" eaLnBrk="1" latinLnBrk="0" hangingPunct="1">
              <a:spcBef>
                <a:spcPct val="20000"/>
              </a:spcBef>
              <a:buFont typeface="Arial" panose="020B0604020202020204" pitchFamily="34" charset="0"/>
              <a:buNone/>
              <a:defRPr sz="1600" b="0" i="0" kern="1200">
                <a:solidFill>
                  <a:schemeClr val="tx1"/>
                </a:solidFill>
                <a:latin typeface="Gotham-Light"/>
                <a:ea typeface="+mn-ea"/>
                <a:cs typeface="Gotham-Light"/>
              </a:defRPr>
            </a:lvl4pPr>
            <a:lvl5pPr marL="2057400" indent="-22860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r" defTabSz="914400" rtl="1" eaLnBrk="1" fontAlgn="auto" latinLnBrk="0" hangingPunct="1">
              <a:lnSpc>
                <a:spcPct val="100000"/>
              </a:lnSpc>
              <a:spcBef>
                <a:spcPts val="600"/>
              </a:spcBef>
              <a:spcAft>
                <a:spcPts val="0"/>
              </a:spcAft>
              <a:buClrTx/>
              <a:buSzPct val="60000"/>
              <a:buFont typeface="Arial" panose="020B0604020202020204" pitchFamily="34" charset="0"/>
              <a:buNone/>
              <a:tabLst/>
              <a:defRPr/>
            </a:pPr>
            <a:endParaRPr kumimoji="0" lang="en-US" sz="2000" b="0" i="0" u="none" strike="noStrike" kern="1200" cap="none" spc="0" normalizeH="0" baseline="0" noProof="0" dirty="0">
              <a:ln>
                <a:noFill/>
              </a:ln>
              <a:solidFill>
                <a:sysClr val="windowText" lastClr="000000"/>
              </a:solidFill>
              <a:effectLst/>
              <a:uLnTx/>
              <a:uFillTx/>
              <a:latin typeface="Narkisim" panose="020E0502050101010101" pitchFamily="34" charset="-79"/>
              <a:ea typeface="+mn-ea"/>
              <a:cs typeface="+mn-cs"/>
            </a:endParaRPr>
          </a:p>
        </p:txBody>
      </p:sp>
      <p:sp>
        <p:nvSpPr>
          <p:cNvPr id="6" name="תיבת טקסט 5">
            <a:extLst>
              <a:ext uri="{FF2B5EF4-FFF2-40B4-BE49-F238E27FC236}">
                <a16:creationId xmlns:a16="http://schemas.microsoft.com/office/drawing/2014/main" id="{95CA55CC-EAA5-4D58-A8CF-D2FC9E246BEC}"/>
              </a:ext>
            </a:extLst>
          </p:cNvPr>
          <p:cNvSpPr txBox="1"/>
          <p:nvPr/>
        </p:nvSpPr>
        <p:spPr>
          <a:xfrm>
            <a:off x="519112" y="1352639"/>
            <a:ext cx="11153775" cy="3562129"/>
          </a:xfrm>
          <a:prstGeom prst="rect">
            <a:avLst/>
          </a:prstGeom>
          <a:noFill/>
        </p:spPr>
        <p:txBody>
          <a:bodyPr wrap="square">
            <a:spAutoFit/>
          </a:bodyPr>
          <a:lstStyle/>
          <a:p>
            <a:pPr marL="228600" algn="just" rtl="1">
              <a:lnSpc>
                <a:spcPct val="90000"/>
              </a:lnSpc>
              <a:spcAft>
                <a:spcPts val="800"/>
              </a:spcAft>
            </a:pPr>
            <a:r>
              <a:rPr lang="he-IL" sz="1700" kern="1200" dirty="0">
                <a:solidFill>
                  <a:srgbClr val="000000"/>
                </a:solidFill>
                <a:effectLst/>
                <a:latin typeface="Calibri" panose="020F0502020204030204" pitchFamily="34" charset="0"/>
                <a:ea typeface="+mn-ea"/>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228600" algn="just" rtl="1">
              <a:lnSpc>
                <a:spcPct val="90000"/>
              </a:lnSpc>
              <a:spcAft>
                <a:spcPts val="800"/>
              </a:spcAft>
            </a:pPr>
            <a:r>
              <a:rPr lang="he-IL" sz="1700" kern="1200" dirty="0">
                <a:solidFill>
                  <a:srgbClr val="000000"/>
                </a:solidFill>
                <a:effectLst/>
                <a:latin typeface="Calibri" panose="020F0502020204030204" pitchFamily="34" charset="0"/>
                <a:ea typeface="+mn-ea"/>
                <a:cs typeface="Arial" panose="020B0604020202020204" pitchFamily="34" charset="0"/>
              </a:rPr>
              <a:t> </a:t>
            </a:r>
            <a:endParaRPr lang="he-IL" sz="1100" dirty="0">
              <a:latin typeface="Calibri" panose="020F0502020204030204" pitchFamily="34" charset="0"/>
              <a:cs typeface="Arial" panose="020B0604020202020204" pitchFamily="34" charset="0"/>
            </a:endParaRPr>
          </a:p>
          <a:p>
            <a:pPr lvl="0" rtl="1">
              <a:lnSpc>
                <a:spcPct val="107000"/>
              </a:lnSpc>
              <a:spcAft>
                <a:spcPts val="800"/>
              </a:spcAft>
              <a:tabLst>
                <a:tab pos="457200" algn="l"/>
              </a:tabLst>
            </a:pPr>
            <a:r>
              <a:rPr lang="he-IL" sz="2800" b="1" kern="1200" dirty="0">
                <a:solidFill>
                  <a:srgbClr val="000000"/>
                </a:solidFill>
                <a:effectLst/>
                <a:latin typeface="Calibri" panose="020F0502020204030204" pitchFamily="34" charset="0"/>
                <a:ea typeface="+mn-ea"/>
                <a:cs typeface="Gisha" panose="020B0502040204020203" pitchFamily="34" charset="-79"/>
              </a:rPr>
              <a:t>חוק מכר - </a:t>
            </a:r>
          </a:p>
          <a:p>
            <a:pPr lvl="0" algn="just" rtl="1">
              <a:lnSpc>
                <a:spcPct val="107000"/>
              </a:lnSpc>
              <a:spcAft>
                <a:spcPts val="800"/>
              </a:spcAft>
              <a:tabLst>
                <a:tab pos="457200" algn="l"/>
              </a:tabLst>
            </a:pPr>
            <a:r>
              <a:rPr lang="he-IL" sz="2000" b="1" kern="1200" dirty="0">
                <a:solidFill>
                  <a:srgbClr val="000000"/>
                </a:solidFill>
                <a:effectLst/>
                <a:latin typeface="Calibri" panose="020F0502020204030204" pitchFamily="34" charset="0"/>
                <a:ea typeface="+mn-ea"/>
                <a:cs typeface="Gisha" panose="020B0502040204020203" pitchFamily="34" charset="-79"/>
              </a:rPr>
              <a:t>שוברים והנפקת פוליסות / ערבויות כנגד סכום ההפקדה </a:t>
            </a:r>
            <a:r>
              <a:rPr lang="he-IL" sz="2000" b="1" u="sng" kern="1200" dirty="0">
                <a:solidFill>
                  <a:srgbClr val="000000"/>
                </a:solidFill>
                <a:effectLst/>
                <a:latin typeface="Calibri" panose="020F0502020204030204" pitchFamily="34" charset="0"/>
                <a:ea typeface="+mn-ea"/>
                <a:cs typeface="Gisha" panose="020B0502040204020203" pitchFamily="34" charset="-79"/>
              </a:rPr>
              <a:t>כולל</a:t>
            </a:r>
            <a:r>
              <a:rPr lang="he-IL" sz="2000" b="1" kern="1200" dirty="0">
                <a:solidFill>
                  <a:srgbClr val="000000"/>
                </a:solidFill>
                <a:effectLst/>
                <a:latin typeface="Calibri" panose="020F0502020204030204" pitchFamily="34" charset="0"/>
                <a:ea typeface="+mn-ea"/>
                <a:cs typeface="Gisha" panose="020B0502040204020203" pitchFamily="34" charset="-79"/>
              </a:rPr>
              <a:t> מע"מ.</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Aft>
                <a:spcPts val="800"/>
              </a:spcAft>
              <a:tabLst>
                <a:tab pos="457200" algn="l"/>
              </a:tabLst>
            </a:pPr>
            <a:r>
              <a:rPr lang="he-IL" sz="2000" b="1" kern="1200" dirty="0">
                <a:solidFill>
                  <a:srgbClr val="000000"/>
                </a:solidFill>
                <a:effectLst/>
                <a:latin typeface="Calibri" panose="020F0502020204030204" pitchFamily="34" charset="0"/>
                <a:ea typeface="+mn-ea"/>
                <a:cs typeface="Gisha" panose="020B0502040204020203" pitchFamily="34" charset="-79"/>
              </a:rPr>
              <a:t>בדיקת הוצאות עתידיות ודרישות לתשלום ליזם והאם הן מתאימות ליתרה (לגמר) המאושרת לאותו סעיף ביצוע.</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Aft>
                <a:spcPts val="800"/>
              </a:spcAft>
              <a:tabLst>
                <a:tab pos="457200" algn="l"/>
              </a:tabLst>
            </a:pPr>
            <a:r>
              <a:rPr lang="he-IL" sz="2000" b="1" kern="1200" dirty="0">
                <a:solidFill>
                  <a:srgbClr val="000000"/>
                </a:solidFill>
                <a:effectLst/>
                <a:latin typeface="Calibri" panose="020F0502020204030204" pitchFamily="34" charset="0"/>
                <a:ea typeface="+mn-ea"/>
                <a:cs typeface="Gisha" panose="020B0502040204020203" pitchFamily="34" charset="-79"/>
              </a:rPr>
              <a:t>ליווי פיננסי - מערכת סגורה.</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Aft>
                <a:spcPts val="800"/>
              </a:spcAft>
              <a:tabLst>
                <a:tab pos="457200" algn="l"/>
              </a:tabLst>
            </a:pPr>
            <a:r>
              <a:rPr lang="he-IL" sz="2000" b="1" kern="1200" dirty="0">
                <a:solidFill>
                  <a:srgbClr val="000000"/>
                </a:solidFill>
                <a:effectLst/>
                <a:latin typeface="Calibri" panose="020F0502020204030204" pitchFamily="34" charset="0"/>
                <a:ea typeface="+mn-ea"/>
                <a:cs typeface="Gisha" panose="020B0502040204020203" pitchFamily="34" charset="-79"/>
              </a:rPr>
              <a:t>יש לבדוק את המקורות מול השימושים ולוודא שההפרש ביניהם בה לידי ביטוי ביתרות בנק.</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en-US" sz="1100" dirty="0">
                <a:effectLst/>
                <a:latin typeface="Calibri" panose="020F050202020403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3136482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559D998-AB6C-46E1-B394-118E9A1E2D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תמונה 1"/>
          <p:cNvPicPr>
            <a:picLocks noChangeAspect="1"/>
          </p:cNvPicPr>
          <p:nvPr/>
        </p:nvPicPr>
        <p:blipFill rotWithShape="1">
          <a:blip r:embed="rId2" cstate="print">
            <a:extLst>
              <a:ext uri="{28A0092B-C50C-407E-A947-70E740481C1C}">
                <a14:useLocalDpi xmlns:a14="http://schemas.microsoft.com/office/drawing/2010/main" val="0"/>
              </a:ext>
            </a:extLst>
          </a:blip>
          <a:srcRect l="77780"/>
          <a:stretch/>
        </p:blipFill>
        <p:spPr>
          <a:xfrm>
            <a:off x="164143" y="68262"/>
            <a:ext cx="12191980" cy="6721475"/>
          </a:xfrm>
          <a:custGeom>
            <a:avLst/>
            <a:gdLst/>
            <a:ahLst/>
            <a:cxnLst/>
            <a:rect l="l" t="t" r="r" b="b"/>
            <a:pathLst>
              <a:path w="12192000" h="6721475">
                <a:moveTo>
                  <a:pt x="4721175" y="5742856"/>
                </a:moveTo>
                <a:lnTo>
                  <a:pt x="4722110" y="5743067"/>
                </a:lnTo>
                <a:cubicBezTo>
                  <a:pt x="4721144" y="5743709"/>
                  <a:pt x="4718265" y="5744315"/>
                  <a:pt x="4717201" y="5744338"/>
                </a:cubicBezTo>
                <a:close/>
                <a:moveTo>
                  <a:pt x="0" y="0"/>
                </a:moveTo>
                <a:lnTo>
                  <a:pt x="12192000" y="0"/>
                </a:lnTo>
                <a:lnTo>
                  <a:pt x="12192000" y="834942"/>
                </a:lnTo>
                <a:lnTo>
                  <a:pt x="12192000" y="2274073"/>
                </a:lnTo>
                <a:lnTo>
                  <a:pt x="12192000" y="6586253"/>
                </a:lnTo>
                <a:lnTo>
                  <a:pt x="12140861" y="6605451"/>
                </a:lnTo>
                <a:cubicBezTo>
                  <a:pt x="12126657" y="6607665"/>
                  <a:pt x="12093590" y="6662867"/>
                  <a:pt x="12080162" y="6661300"/>
                </a:cubicBezTo>
                <a:cubicBezTo>
                  <a:pt x="11978189" y="6685453"/>
                  <a:pt x="11967362" y="6708506"/>
                  <a:pt x="11917886" y="6696520"/>
                </a:cubicBezTo>
                <a:cubicBezTo>
                  <a:pt x="11872780" y="6694805"/>
                  <a:pt x="11928862" y="6731720"/>
                  <a:pt x="11894611" y="6718680"/>
                </a:cubicBezTo>
                <a:cubicBezTo>
                  <a:pt x="11860360" y="6705640"/>
                  <a:pt x="11736092" y="6642174"/>
                  <a:pt x="11712380" y="6618279"/>
                </a:cubicBezTo>
                <a:cubicBezTo>
                  <a:pt x="11688668" y="6594384"/>
                  <a:pt x="11627913" y="6617875"/>
                  <a:pt x="11585367" y="6575313"/>
                </a:cubicBezTo>
                <a:lnTo>
                  <a:pt x="11516471" y="6498621"/>
                </a:lnTo>
                <a:cubicBezTo>
                  <a:pt x="11468275" y="6496789"/>
                  <a:pt x="11507336" y="6461535"/>
                  <a:pt x="11462693" y="6445069"/>
                </a:cubicBezTo>
                <a:cubicBezTo>
                  <a:pt x="11417568" y="6443442"/>
                  <a:pt x="11408022" y="6391555"/>
                  <a:pt x="11369713" y="6383596"/>
                </a:cubicBezTo>
                <a:cubicBezTo>
                  <a:pt x="11354318" y="6389646"/>
                  <a:pt x="11288329" y="6334752"/>
                  <a:pt x="11273970" y="6323928"/>
                </a:cubicBezTo>
                <a:cubicBezTo>
                  <a:pt x="11231914" y="6325320"/>
                  <a:pt x="11221974" y="6315486"/>
                  <a:pt x="11195085" y="6302909"/>
                </a:cubicBezTo>
                <a:cubicBezTo>
                  <a:pt x="11164087" y="6332691"/>
                  <a:pt x="11171650" y="6306732"/>
                  <a:pt x="11143409" y="6303556"/>
                </a:cubicBezTo>
                <a:cubicBezTo>
                  <a:pt x="11125907" y="6299917"/>
                  <a:pt x="11102604" y="6295777"/>
                  <a:pt x="11085936" y="6294307"/>
                </a:cubicBezTo>
                <a:cubicBezTo>
                  <a:pt x="11057494" y="6294603"/>
                  <a:pt x="11029907" y="6276438"/>
                  <a:pt x="11030954" y="6291426"/>
                </a:cubicBezTo>
                <a:cubicBezTo>
                  <a:pt x="11007785" y="6293943"/>
                  <a:pt x="10982006" y="6298120"/>
                  <a:pt x="10951061" y="6296182"/>
                </a:cubicBezTo>
                <a:cubicBezTo>
                  <a:pt x="10885366" y="6259348"/>
                  <a:pt x="10915289" y="6295910"/>
                  <a:pt x="10857722" y="6283099"/>
                </a:cubicBezTo>
                <a:cubicBezTo>
                  <a:pt x="10806647" y="6270732"/>
                  <a:pt x="10707076" y="6237654"/>
                  <a:pt x="10644617" y="6221981"/>
                </a:cubicBezTo>
                <a:cubicBezTo>
                  <a:pt x="10616447" y="6217166"/>
                  <a:pt x="10558604" y="6206555"/>
                  <a:pt x="10519278" y="6201735"/>
                </a:cubicBezTo>
                <a:cubicBezTo>
                  <a:pt x="10495462" y="6203254"/>
                  <a:pt x="10473831" y="6189810"/>
                  <a:pt x="10445982" y="6199677"/>
                </a:cubicBezTo>
                <a:cubicBezTo>
                  <a:pt x="10436537" y="6203715"/>
                  <a:pt x="10409282" y="6202908"/>
                  <a:pt x="10383866" y="6195830"/>
                </a:cubicBezTo>
                <a:cubicBezTo>
                  <a:pt x="10374828" y="6204037"/>
                  <a:pt x="10347865" y="6195374"/>
                  <a:pt x="10336853" y="6195219"/>
                </a:cubicBezTo>
                <a:cubicBezTo>
                  <a:pt x="10323587" y="6201929"/>
                  <a:pt x="10274742" y="6192863"/>
                  <a:pt x="10261099" y="6185468"/>
                </a:cubicBezTo>
                <a:lnTo>
                  <a:pt x="10126498" y="6173953"/>
                </a:lnTo>
                <a:lnTo>
                  <a:pt x="10082167" y="6171858"/>
                </a:lnTo>
                <a:cubicBezTo>
                  <a:pt x="10074568" y="6173927"/>
                  <a:pt x="10046861" y="6172599"/>
                  <a:pt x="10039238" y="6173522"/>
                </a:cubicBezTo>
                <a:cubicBezTo>
                  <a:pt x="9998459" y="6163421"/>
                  <a:pt x="9984395" y="6162931"/>
                  <a:pt x="9960017" y="6158007"/>
                </a:cubicBezTo>
                <a:cubicBezTo>
                  <a:pt x="9918981" y="6157865"/>
                  <a:pt x="9888742" y="6161064"/>
                  <a:pt x="9847790" y="6151239"/>
                </a:cubicBezTo>
                <a:lnTo>
                  <a:pt x="9728307" y="6131032"/>
                </a:lnTo>
                <a:cubicBezTo>
                  <a:pt x="9675057" y="6140618"/>
                  <a:pt x="9602036" y="6132224"/>
                  <a:pt x="9584505" y="6119612"/>
                </a:cubicBezTo>
                <a:cubicBezTo>
                  <a:pt x="9518953" y="6105336"/>
                  <a:pt x="9415430" y="6079210"/>
                  <a:pt x="9343050" y="6073910"/>
                </a:cubicBezTo>
                <a:lnTo>
                  <a:pt x="9231368" y="6022005"/>
                </a:lnTo>
                <a:lnTo>
                  <a:pt x="9194808" y="6011926"/>
                </a:lnTo>
                <a:lnTo>
                  <a:pt x="9189244" y="6002687"/>
                </a:lnTo>
                <a:lnTo>
                  <a:pt x="9151230" y="5991485"/>
                </a:lnTo>
                <a:lnTo>
                  <a:pt x="9150208" y="5992550"/>
                </a:lnTo>
                <a:cubicBezTo>
                  <a:pt x="9147046" y="5994681"/>
                  <a:pt x="9143082" y="5995773"/>
                  <a:pt x="9137316" y="5994719"/>
                </a:cubicBezTo>
                <a:cubicBezTo>
                  <a:pt x="9138863" y="6014203"/>
                  <a:pt x="9130953" y="6000914"/>
                  <a:pt x="9113810" y="5996085"/>
                </a:cubicBezTo>
                <a:cubicBezTo>
                  <a:pt x="9112389" y="6025268"/>
                  <a:pt x="9068115" y="5990834"/>
                  <a:pt x="9053451" y="6004399"/>
                </a:cubicBezTo>
                <a:lnTo>
                  <a:pt x="9005484" y="6001114"/>
                </a:lnTo>
                <a:lnTo>
                  <a:pt x="9005199" y="6001354"/>
                </a:lnTo>
                <a:cubicBezTo>
                  <a:pt x="9003144" y="6001574"/>
                  <a:pt x="9000325" y="6001246"/>
                  <a:pt x="8996230" y="6000143"/>
                </a:cubicBezTo>
                <a:lnTo>
                  <a:pt x="8990392" y="5998082"/>
                </a:lnTo>
                <a:lnTo>
                  <a:pt x="8974335" y="5994856"/>
                </a:lnTo>
                <a:lnTo>
                  <a:pt x="8968009" y="5995556"/>
                </a:lnTo>
                <a:lnTo>
                  <a:pt x="8963046" y="5997781"/>
                </a:lnTo>
                <a:cubicBezTo>
                  <a:pt x="8954691" y="5989830"/>
                  <a:pt x="8955518" y="5980882"/>
                  <a:pt x="8928986" y="6000969"/>
                </a:cubicBezTo>
                <a:cubicBezTo>
                  <a:pt x="8898032" y="5999949"/>
                  <a:pt x="8789301" y="5985294"/>
                  <a:pt x="8752442" y="5981737"/>
                </a:cubicBezTo>
                <a:cubicBezTo>
                  <a:pt x="8719820" y="5971017"/>
                  <a:pt x="8748195" y="5984678"/>
                  <a:pt x="8707845" y="5979636"/>
                </a:cubicBezTo>
                <a:cubicBezTo>
                  <a:pt x="8671607" y="5960101"/>
                  <a:pt x="8639143" y="5976541"/>
                  <a:pt x="8596069" y="5971064"/>
                </a:cubicBezTo>
                <a:lnTo>
                  <a:pt x="8525228" y="5985906"/>
                </a:lnTo>
                <a:lnTo>
                  <a:pt x="8510981" y="5979991"/>
                </a:lnTo>
                <a:lnTo>
                  <a:pt x="8506165" y="5976990"/>
                </a:lnTo>
                <a:cubicBezTo>
                  <a:pt x="8502647" y="5975213"/>
                  <a:pt x="8500046" y="5974402"/>
                  <a:pt x="8497966" y="5974252"/>
                </a:cubicBezTo>
                <a:lnTo>
                  <a:pt x="8497592" y="5974431"/>
                </a:lnTo>
                <a:lnTo>
                  <a:pt x="8490247" y="5971381"/>
                </a:lnTo>
                <a:lnTo>
                  <a:pt x="8367180" y="5957339"/>
                </a:lnTo>
                <a:cubicBezTo>
                  <a:pt x="8362022" y="5955314"/>
                  <a:pt x="8357731" y="5955662"/>
                  <a:pt x="8353797" y="5957145"/>
                </a:cubicBezTo>
                <a:lnTo>
                  <a:pt x="8352370" y="5957985"/>
                </a:lnTo>
                <a:lnTo>
                  <a:pt x="8320102" y="5940567"/>
                </a:lnTo>
                <a:lnTo>
                  <a:pt x="8314430" y="5940241"/>
                </a:lnTo>
                <a:lnTo>
                  <a:pt x="8295171" y="5926346"/>
                </a:lnTo>
                <a:lnTo>
                  <a:pt x="8284274" y="5920523"/>
                </a:lnTo>
                <a:lnTo>
                  <a:pt x="8283147" y="5916080"/>
                </a:lnTo>
                <a:cubicBezTo>
                  <a:pt x="8280843" y="5912835"/>
                  <a:pt x="8276149" y="5910187"/>
                  <a:pt x="8266073" y="5908905"/>
                </a:cubicBezTo>
                <a:lnTo>
                  <a:pt x="8263374" y="5909135"/>
                </a:lnTo>
                <a:lnTo>
                  <a:pt x="8252031" y="5899292"/>
                </a:lnTo>
                <a:cubicBezTo>
                  <a:pt x="8248857" y="5895442"/>
                  <a:pt x="8246645" y="5891160"/>
                  <a:pt x="8245832" y="5886300"/>
                </a:cubicBezTo>
                <a:cubicBezTo>
                  <a:pt x="8181825" y="5889207"/>
                  <a:pt x="8147128" y="5855085"/>
                  <a:pt x="8090269" y="5840139"/>
                </a:cubicBezTo>
                <a:cubicBezTo>
                  <a:pt x="8025465" y="5816997"/>
                  <a:pt x="7967068" y="5795761"/>
                  <a:pt x="7905405" y="5798166"/>
                </a:cubicBezTo>
                <a:cubicBezTo>
                  <a:pt x="7835117" y="5783254"/>
                  <a:pt x="7780963" y="5781023"/>
                  <a:pt x="7718742" y="5772451"/>
                </a:cubicBezTo>
                <a:lnTo>
                  <a:pt x="7614344" y="5775922"/>
                </a:lnTo>
                <a:lnTo>
                  <a:pt x="7527540" y="5770094"/>
                </a:lnTo>
                <a:lnTo>
                  <a:pt x="7519568" y="5767541"/>
                </a:lnTo>
                <a:cubicBezTo>
                  <a:pt x="7513990" y="5766202"/>
                  <a:pt x="7510170" y="5765852"/>
                  <a:pt x="7507409" y="5766206"/>
                </a:cubicBezTo>
                <a:lnTo>
                  <a:pt x="7507037" y="5766533"/>
                </a:lnTo>
                <a:lnTo>
                  <a:pt x="7495792" y="5764581"/>
                </a:lnTo>
                <a:cubicBezTo>
                  <a:pt x="7476983" y="5760463"/>
                  <a:pt x="7422525" y="5777879"/>
                  <a:pt x="7405388" y="5772686"/>
                </a:cubicBezTo>
                <a:cubicBezTo>
                  <a:pt x="7374786" y="5775636"/>
                  <a:pt x="7333987" y="5776741"/>
                  <a:pt x="7312177" y="5782281"/>
                </a:cubicBezTo>
                <a:lnTo>
                  <a:pt x="7310850" y="5783723"/>
                </a:lnTo>
                <a:lnTo>
                  <a:pt x="7218557" y="5758474"/>
                </a:lnTo>
                <a:lnTo>
                  <a:pt x="7201099" y="5753924"/>
                </a:lnTo>
                <a:lnTo>
                  <a:pt x="7197001" y="5748566"/>
                </a:lnTo>
                <a:cubicBezTo>
                  <a:pt x="7192109" y="5745043"/>
                  <a:pt x="7184503" y="5742904"/>
                  <a:pt x="7170805" y="5743918"/>
                </a:cubicBezTo>
                <a:lnTo>
                  <a:pt x="7096985" y="5731690"/>
                </a:lnTo>
                <a:cubicBezTo>
                  <a:pt x="7061145" y="5730712"/>
                  <a:pt x="7050186" y="5729735"/>
                  <a:pt x="7018493" y="5732064"/>
                </a:cubicBezTo>
                <a:cubicBezTo>
                  <a:pt x="6937525" y="5721126"/>
                  <a:pt x="6943642" y="5696960"/>
                  <a:pt x="6904143" y="5702558"/>
                </a:cubicBezTo>
                <a:cubicBezTo>
                  <a:pt x="6871919" y="5707766"/>
                  <a:pt x="6787986" y="5688692"/>
                  <a:pt x="6708219" y="5674603"/>
                </a:cubicBezTo>
                <a:cubicBezTo>
                  <a:pt x="6649103" y="5665148"/>
                  <a:pt x="6628103" y="5651047"/>
                  <a:pt x="6549452" y="5645827"/>
                </a:cubicBezTo>
                <a:cubicBezTo>
                  <a:pt x="6472151" y="5601737"/>
                  <a:pt x="6409693" y="5625460"/>
                  <a:pt x="6317557" y="5599027"/>
                </a:cubicBezTo>
                <a:cubicBezTo>
                  <a:pt x="6297548" y="5583505"/>
                  <a:pt x="6209289" y="5600698"/>
                  <a:pt x="6168671" y="5596940"/>
                </a:cubicBezTo>
                <a:cubicBezTo>
                  <a:pt x="6128053" y="5593182"/>
                  <a:pt x="6090537" y="5579634"/>
                  <a:pt x="6073845" y="5576478"/>
                </a:cubicBezTo>
                <a:lnTo>
                  <a:pt x="6068527" y="5578015"/>
                </a:lnTo>
                <a:lnTo>
                  <a:pt x="6048635" y="5577332"/>
                </a:lnTo>
                <a:lnTo>
                  <a:pt x="6041280" y="5585681"/>
                </a:lnTo>
                <a:lnTo>
                  <a:pt x="6010089" y="5590774"/>
                </a:lnTo>
                <a:cubicBezTo>
                  <a:pt x="5998678" y="5591361"/>
                  <a:pt x="5970125" y="5590448"/>
                  <a:pt x="5957374" y="5587130"/>
                </a:cubicBezTo>
                <a:lnTo>
                  <a:pt x="5758917" y="5571438"/>
                </a:lnTo>
                <a:lnTo>
                  <a:pt x="5626958" y="5570415"/>
                </a:lnTo>
                <a:lnTo>
                  <a:pt x="5470904" y="5584435"/>
                </a:lnTo>
                <a:cubicBezTo>
                  <a:pt x="5478132" y="5597463"/>
                  <a:pt x="5439008" y="5583397"/>
                  <a:pt x="5432758" y="5595688"/>
                </a:cubicBezTo>
                <a:cubicBezTo>
                  <a:pt x="5429367" y="5605720"/>
                  <a:pt x="5391826" y="5610404"/>
                  <a:pt x="5381665" y="5613390"/>
                </a:cubicBezTo>
                <a:lnTo>
                  <a:pt x="5261761" y="5633807"/>
                </a:lnTo>
                <a:cubicBezTo>
                  <a:pt x="5251596" y="5633991"/>
                  <a:pt x="5230549" y="5642301"/>
                  <a:pt x="5222961" y="5644931"/>
                </a:cubicBezTo>
                <a:lnTo>
                  <a:pt x="5174658" y="5647921"/>
                </a:lnTo>
                <a:lnTo>
                  <a:pt x="5156553" y="5655144"/>
                </a:lnTo>
                <a:lnTo>
                  <a:pt x="5142596" y="5658544"/>
                </a:lnTo>
                <a:lnTo>
                  <a:pt x="5139595" y="5660645"/>
                </a:lnTo>
                <a:cubicBezTo>
                  <a:pt x="5133875" y="5664685"/>
                  <a:pt x="5128077" y="5668496"/>
                  <a:pt x="5121657" y="5671498"/>
                </a:cubicBezTo>
                <a:cubicBezTo>
                  <a:pt x="5108318" y="5642879"/>
                  <a:pt x="5064854" y="5692315"/>
                  <a:pt x="5065789" y="5664927"/>
                </a:cubicBezTo>
                <a:cubicBezTo>
                  <a:pt x="5028194" y="5676443"/>
                  <a:pt x="5038945" y="5647354"/>
                  <a:pt x="5011512" y="5681308"/>
                </a:cubicBezTo>
                <a:cubicBezTo>
                  <a:pt x="4937025" y="5680925"/>
                  <a:pt x="4916355" y="5667918"/>
                  <a:pt x="4840439" y="5705325"/>
                </a:cubicBezTo>
                <a:cubicBezTo>
                  <a:pt x="4806741" y="5721967"/>
                  <a:pt x="4784108" y="5733113"/>
                  <a:pt x="4762445" y="5733093"/>
                </a:cubicBezTo>
                <a:cubicBezTo>
                  <a:pt x="4741324" y="5737594"/>
                  <a:pt x="4729483" y="5740416"/>
                  <a:pt x="4723183" y="5742108"/>
                </a:cubicBezTo>
                <a:lnTo>
                  <a:pt x="4721175" y="5742856"/>
                </a:lnTo>
                <a:lnTo>
                  <a:pt x="4715526" y="5741581"/>
                </a:lnTo>
                <a:cubicBezTo>
                  <a:pt x="4680149" y="5748537"/>
                  <a:pt x="4524746" y="5749345"/>
                  <a:pt x="4515811" y="5751483"/>
                </a:cubicBezTo>
                <a:cubicBezTo>
                  <a:pt x="4457821" y="5764595"/>
                  <a:pt x="4462660" y="5765336"/>
                  <a:pt x="4428540" y="5762134"/>
                </a:cubicBezTo>
                <a:cubicBezTo>
                  <a:pt x="4423305" y="5758763"/>
                  <a:pt x="4368975" y="5765057"/>
                  <a:pt x="4362874" y="5763480"/>
                </a:cubicBezTo>
                <a:lnTo>
                  <a:pt x="4316963" y="5756865"/>
                </a:lnTo>
                <a:lnTo>
                  <a:pt x="4315109" y="5758206"/>
                </a:lnTo>
                <a:cubicBezTo>
                  <a:pt x="4306124" y="5761577"/>
                  <a:pt x="4299996" y="5761576"/>
                  <a:pt x="4295141" y="5760085"/>
                </a:cubicBezTo>
                <a:lnTo>
                  <a:pt x="4290061" y="5757168"/>
                </a:lnTo>
                <a:lnTo>
                  <a:pt x="4276140" y="5757414"/>
                </a:lnTo>
                <a:lnTo>
                  <a:pt x="4248115" y="5755090"/>
                </a:lnTo>
                <a:lnTo>
                  <a:pt x="4202048" y="5757885"/>
                </a:lnTo>
                <a:cubicBezTo>
                  <a:pt x="4201946" y="5758305"/>
                  <a:pt x="4201844" y="5758724"/>
                  <a:pt x="4201744" y="5759144"/>
                </a:cubicBezTo>
                <a:cubicBezTo>
                  <a:pt x="4200117" y="5761981"/>
                  <a:pt x="4197141" y="5764100"/>
                  <a:pt x="4191246" y="5764778"/>
                </a:cubicBezTo>
                <a:cubicBezTo>
                  <a:pt x="4204214" y="5782067"/>
                  <a:pt x="4161275" y="5780172"/>
                  <a:pt x="4142743" y="5780643"/>
                </a:cubicBezTo>
                <a:cubicBezTo>
                  <a:pt x="4124718" y="5787709"/>
                  <a:pt x="4099100" y="5801289"/>
                  <a:pt x="4083095" y="5807176"/>
                </a:cubicBezTo>
                <a:lnTo>
                  <a:pt x="4074544" y="5808011"/>
                </a:lnTo>
                <a:cubicBezTo>
                  <a:pt x="4074505" y="5808112"/>
                  <a:pt x="4074464" y="5808211"/>
                  <a:pt x="4074425" y="5808310"/>
                </a:cubicBezTo>
                <a:cubicBezTo>
                  <a:pt x="4072679" y="5809094"/>
                  <a:pt x="4069907" y="5809595"/>
                  <a:pt x="4065508" y="5809754"/>
                </a:cubicBezTo>
                <a:lnTo>
                  <a:pt x="4058952" y="5809536"/>
                </a:lnTo>
                <a:lnTo>
                  <a:pt x="4042362" y="5811157"/>
                </a:lnTo>
                <a:lnTo>
                  <a:pt x="4036994" y="5813591"/>
                </a:lnTo>
                <a:lnTo>
                  <a:pt x="4035361" y="5817258"/>
                </a:lnTo>
                <a:lnTo>
                  <a:pt x="4033776" y="5817023"/>
                </a:lnTo>
                <a:cubicBezTo>
                  <a:pt x="4021425" y="5812159"/>
                  <a:pt x="4016875" y="5803783"/>
                  <a:pt x="4004536" y="5829591"/>
                </a:cubicBezTo>
                <a:cubicBezTo>
                  <a:pt x="3976668" y="5822526"/>
                  <a:pt x="3972978" y="5837855"/>
                  <a:pt x="3936844" y="5847048"/>
                </a:cubicBezTo>
                <a:cubicBezTo>
                  <a:pt x="3920507" y="5839324"/>
                  <a:pt x="3908536" y="5844013"/>
                  <a:pt x="3897273" y="5852703"/>
                </a:cubicBezTo>
                <a:cubicBezTo>
                  <a:pt x="3861093" y="5852207"/>
                  <a:pt x="3829629" y="5866077"/>
                  <a:pt x="3789758" y="5872941"/>
                </a:cubicBezTo>
                <a:cubicBezTo>
                  <a:pt x="3741008" y="5887647"/>
                  <a:pt x="3725130" y="5889624"/>
                  <a:pt x="3682511" y="5896864"/>
                </a:cubicBezTo>
                <a:lnTo>
                  <a:pt x="3610033" y="5929135"/>
                </a:lnTo>
                <a:lnTo>
                  <a:pt x="3603853" y="5927773"/>
                </a:lnTo>
                <a:cubicBezTo>
                  <a:pt x="3599581" y="5927154"/>
                  <a:pt x="3596727" y="5927154"/>
                  <a:pt x="3594734" y="5927609"/>
                </a:cubicBezTo>
                <a:lnTo>
                  <a:pt x="3594499" y="5927878"/>
                </a:lnTo>
                <a:lnTo>
                  <a:pt x="3585976" y="5927188"/>
                </a:lnTo>
                <a:cubicBezTo>
                  <a:pt x="3571624" y="5925397"/>
                  <a:pt x="3549390" y="5939596"/>
                  <a:pt x="3536133" y="5936887"/>
                </a:cubicBezTo>
                <a:cubicBezTo>
                  <a:pt x="3513941" y="5941183"/>
                  <a:pt x="3488623" y="5934918"/>
                  <a:pt x="3473221" y="5940548"/>
                </a:cubicBezTo>
                <a:lnTo>
                  <a:pt x="3400726" y="5952596"/>
                </a:lnTo>
                <a:lnTo>
                  <a:pt x="3375936" y="5941189"/>
                </a:lnTo>
                <a:lnTo>
                  <a:pt x="3348220" y="5944802"/>
                </a:lnTo>
                <a:cubicBezTo>
                  <a:pt x="3337207" y="5945475"/>
                  <a:pt x="3327055" y="5946237"/>
                  <a:pt x="3319640" y="5949737"/>
                </a:cubicBezTo>
                <a:lnTo>
                  <a:pt x="3248530" y="5968289"/>
                </a:lnTo>
                <a:lnTo>
                  <a:pt x="3210309" y="5954736"/>
                </a:lnTo>
                <a:cubicBezTo>
                  <a:pt x="3206089" y="5952812"/>
                  <a:pt x="3200153" y="5952268"/>
                  <a:pt x="3190376" y="5954857"/>
                </a:cubicBezTo>
                <a:lnTo>
                  <a:pt x="3188146" y="5956038"/>
                </a:lnTo>
                <a:cubicBezTo>
                  <a:pt x="3182626" y="5954058"/>
                  <a:pt x="3141857" y="5956624"/>
                  <a:pt x="3108597" y="5957358"/>
                </a:cubicBezTo>
                <a:cubicBezTo>
                  <a:pt x="3055969" y="5959784"/>
                  <a:pt x="3048941" y="5952417"/>
                  <a:pt x="2988585" y="5960444"/>
                </a:cubicBezTo>
                <a:cubicBezTo>
                  <a:pt x="2928854" y="5964632"/>
                  <a:pt x="2917952" y="5959591"/>
                  <a:pt x="2876541" y="5967961"/>
                </a:cubicBezTo>
                <a:lnTo>
                  <a:pt x="2626865" y="5968713"/>
                </a:lnTo>
                <a:cubicBezTo>
                  <a:pt x="2562349" y="5946800"/>
                  <a:pt x="2563423" y="5977398"/>
                  <a:pt x="2491423" y="5970428"/>
                </a:cubicBezTo>
                <a:cubicBezTo>
                  <a:pt x="2433092" y="6035904"/>
                  <a:pt x="2455710" y="5995425"/>
                  <a:pt x="2415618" y="6003657"/>
                </a:cubicBezTo>
                <a:lnTo>
                  <a:pt x="2290099" y="6001093"/>
                </a:lnTo>
                <a:cubicBezTo>
                  <a:pt x="2257058" y="5987464"/>
                  <a:pt x="2202459" y="6022632"/>
                  <a:pt x="2161715" y="6004244"/>
                </a:cubicBezTo>
                <a:cubicBezTo>
                  <a:pt x="2122715" y="6007244"/>
                  <a:pt x="2080451" y="6015292"/>
                  <a:pt x="2056090" y="6019086"/>
                </a:cubicBezTo>
                <a:cubicBezTo>
                  <a:pt x="2019829" y="6026050"/>
                  <a:pt x="1978840" y="6038739"/>
                  <a:pt x="1944154" y="6046026"/>
                </a:cubicBezTo>
                <a:cubicBezTo>
                  <a:pt x="1925868" y="6034021"/>
                  <a:pt x="1896028" y="6059125"/>
                  <a:pt x="1847969" y="6062810"/>
                </a:cubicBezTo>
                <a:cubicBezTo>
                  <a:pt x="1827978" y="6048913"/>
                  <a:pt x="1815571" y="6065486"/>
                  <a:pt x="1777084" y="6047209"/>
                </a:cubicBezTo>
                <a:cubicBezTo>
                  <a:pt x="1775440" y="6049158"/>
                  <a:pt x="1773398" y="6050977"/>
                  <a:pt x="1771026" y="6052610"/>
                </a:cubicBezTo>
                <a:cubicBezTo>
                  <a:pt x="1757252" y="6062088"/>
                  <a:pt x="1735529" y="6063344"/>
                  <a:pt x="1722510" y="6055412"/>
                </a:cubicBezTo>
                <a:cubicBezTo>
                  <a:pt x="1691780" y="6043382"/>
                  <a:pt x="1662322" y="6038247"/>
                  <a:pt x="1633942" y="6035716"/>
                </a:cubicBezTo>
                <a:lnTo>
                  <a:pt x="1586146" y="6045126"/>
                </a:lnTo>
                <a:cubicBezTo>
                  <a:pt x="1567949" y="6050358"/>
                  <a:pt x="1545901" y="6061305"/>
                  <a:pt x="1524749" y="6067115"/>
                </a:cubicBezTo>
                <a:cubicBezTo>
                  <a:pt x="1502587" y="6070337"/>
                  <a:pt x="1478014" y="6065935"/>
                  <a:pt x="1459243" y="6079986"/>
                </a:cubicBezTo>
                <a:cubicBezTo>
                  <a:pt x="1421475" y="6095139"/>
                  <a:pt x="1374525" y="6079162"/>
                  <a:pt x="1349458" y="6115647"/>
                </a:cubicBezTo>
                <a:cubicBezTo>
                  <a:pt x="1273277" y="6137331"/>
                  <a:pt x="1121513" y="6171202"/>
                  <a:pt x="1009213" y="6196169"/>
                </a:cubicBezTo>
                <a:cubicBezTo>
                  <a:pt x="939017" y="6208471"/>
                  <a:pt x="866896" y="6205091"/>
                  <a:pt x="808573" y="6211966"/>
                </a:cubicBezTo>
                <a:cubicBezTo>
                  <a:pt x="802824" y="6209126"/>
                  <a:pt x="726017" y="6232905"/>
                  <a:pt x="719550" y="6231933"/>
                </a:cubicBezTo>
                <a:lnTo>
                  <a:pt x="698796" y="6232599"/>
                </a:lnTo>
                <a:cubicBezTo>
                  <a:pt x="689834" y="6236836"/>
                  <a:pt x="683493" y="6237437"/>
                  <a:pt x="678328" y="6236429"/>
                </a:cubicBezTo>
                <a:lnTo>
                  <a:pt x="672785" y="6234027"/>
                </a:lnTo>
                <a:lnTo>
                  <a:pt x="658407" y="6235638"/>
                </a:lnTo>
                <a:lnTo>
                  <a:pt x="629186" y="6236074"/>
                </a:lnTo>
                <a:lnTo>
                  <a:pt x="624559" y="6238724"/>
                </a:lnTo>
                <a:lnTo>
                  <a:pt x="581799" y="6243380"/>
                </a:lnTo>
                <a:cubicBezTo>
                  <a:pt x="581737" y="6243807"/>
                  <a:pt x="581672" y="6244236"/>
                  <a:pt x="581609" y="6244664"/>
                </a:cubicBezTo>
                <a:cubicBezTo>
                  <a:pt x="580205" y="6247646"/>
                  <a:pt x="577332" y="6250048"/>
                  <a:pt x="571300" y="6251300"/>
                </a:cubicBezTo>
                <a:cubicBezTo>
                  <a:pt x="551624" y="6261209"/>
                  <a:pt x="484500" y="6294596"/>
                  <a:pt x="463550" y="6304115"/>
                </a:cubicBezTo>
                <a:cubicBezTo>
                  <a:pt x="453137" y="6305662"/>
                  <a:pt x="449732" y="6307620"/>
                  <a:pt x="445607" y="6308407"/>
                </a:cubicBezTo>
                <a:lnTo>
                  <a:pt x="438800" y="6308835"/>
                </a:lnTo>
                <a:cubicBezTo>
                  <a:pt x="417223" y="6317125"/>
                  <a:pt x="343313" y="6348349"/>
                  <a:pt x="316139" y="6358155"/>
                </a:cubicBezTo>
                <a:cubicBezTo>
                  <a:pt x="298482" y="6352074"/>
                  <a:pt x="286557" y="6357914"/>
                  <a:pt x="275749" y="6367668"/>
                </a:cubicBezTo>
                <a:cubicBezTo>
                  <a:pt x="238275" y="6370726"/>
                  <a:pt x="207077" y="6387621"/>
                  <a:pt x="166497" y="6398366"/>
                </a:cubicBezTo>
                <a:lnTo>
                  <a:pt x="1" y="6464830"/>
                </a:lnTo>
                <a:lnTo>
                  <a:pt x="1" y="2274073"/>
                </a:lnTo>
                <a:lnTo>
                  <a:pt x="0" y="2274073"/>
                </a:lnTo>
                <a:close/>
              </a:path>
            </a:pathLst>
          </a:custGeom>
        </p:spPr>
      </p:pic>
      <p:sp>
        <p:nvSpPr>
          <p:cNvPr id="3" name="Content Placeholder 6">
            <a:extLst>
              <a:ext uri="{FF2B5EF4-FFF2-40B4-BE49-F238E27FC236}">
                <a16:creationId xmlns:a16="http://schemas.microsoft.com/office/drawing/2014/main" id="{C81DC6EB-E45F-4DED-AC5C-6B46B40A5892}"/>
              </a:ext>
            </a:extLst>
          </p:cNvPr>
          <p:cNvSpPr txBox="1">
            <a:spLocks/>
          </p:cNvSpPr>
          <p:nvPr/>
        </p:nvSpPr>
        <p:spPr>
          <a:xfrm>
            <a:off x="0" y="136524"/>
            <a:ext cx="7118412" cy="4081866"/>
          </a:xfrm>
          <a:prstGeom prst="rect">
            <a:avLst/>
          </a:prstGeom>
        </p:spPr>
        <p:txBody>
          <a:bodyPr/>
          <a:lstStyle>
            <a:lvl1pPr marL="0" indent="0" algn="r" defTabSz="914400" rtl="1" eaLnBrk="1" latinLnBrk="0" hangingPunct="1">
              <a:spcBef>
                <a:spcPct val="20000"/>
              </a:spcBef>
              <a:buFont typeface="Arial" panose="020B0604020202020204" pitchFamily="34" charset="0"/>
              <a:buNone/>
              <a:defRPr sz="2000" b="0" i="0" kern="1200" baseline="0">
                <a:solidFill>
                  <a:schemeClr val="tx1"/>
                </a:solidFill>
                <a:latin typeface="Narkisim" panose="020E0502050101010101" pitchFamily="34" charset="-79"/>
                <a:ea typeface="+mn-ea"/>
                <a:cs typeface="+mn-cs"/>
              </a:defRPr>
            </a:lvl1pPr>
            <a:lvl2pPr marL="7429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mn-cs"/>
              </a:defRPr>
            </a:lvl2pPr>
            <a:lvl3pPr marL="12001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3pPr>
            <a:lvl4pPr marL="1371600" indent="0" algn="r" defTabSz="914400" rtl="1" eaLnBrk="1" latinLnBrk="0" hangingPunct="1">
              <a:spcBef>
                <a:spcPct val="20000"/>
              </a:spcBef>
              <a:buFont typeface="Arial" panose="020B0604020202020204" pitchFamily="34" charset="0"/>
              <a:buNone/>
              <a:defRPr sz="1600" b="0" i="0" kern="1200">
                <a:solidFill>
                  <a:schemeClr val="tx1"/>
                </a:solidFill>
                <a:latin typeface="Gotham-Light"/>
                <a:ea typeface="+mn-ea"/>
                <a:cs typeface="Gotham-Light"/>
              </a:defRPr>
            </a:lvl4pPr>
            <a:lvl5pPr marL="2057400" indent="-22860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rtl="1">
              <a:spcAft>
                <a:spcPts val="600"/>
              </a:spcAft>
            </a:pPr>
            <a:r>
              <a:rPr lang="he-IL" sz="2800" b="1" u="sng" kern="1200" dirty="0">
                <a:solidFill>
                  <a:schemeClr val="bg2"/>
                </a:solidFill>
                <a:effectLst/>
                <a:latin typeface="Times New Roman" panose="02020603050405020304" pitchFamily="18" charset="0"/>
                <a:ea typeface="+mn-ea"/>
                <a:cs typeface="Gisha" panose="020B0502040204020203" pitchFamily="34" charset="-79"/>
              </a:rPr>
              <a:t>לוח זמנים צפוי</a:t>
            </a:r>
            <a:endParaRPr lang="en-US" sz="2800" dirty="0">
              <a:solidFill>
                <a:schemeClr val="bg2"/>
              </a:solidFill>
              <a:effectLst/>
              <a:latin typeface="Times New Roman" panose="02020603050405020304" pitchFamily="18" charset="0"/>
              <a:ea typeface="Times New Roman" panose="02020603050405020304" pitchFamily="18" charset="0"/>
            </a:endParaRPr>
          </a:p>
          <a:p>
            <a:pPr marL="342900" lvl="0" indent="-342900" rtl="1">
              <a:lnSpc>
                <a:spcPct val="150000"/>
              </a:lnSpc>
              <a:spcAft>
                <a:spcPts val="0"/>
              </a:spcAft>
              <a:buFont typeface="Wingdings" panose="05000000000000000000" pitchFamily="2" charset="2"/>
              <a:buChar char="q"/>
              <a:tabLst>
                <a:tab pos="457200" algn="l"/>
              </a:tabLst>
            </a:pPr>
            <a:r>
              <a:rPr lang="he-IL" b="1" kern="1200" dirty="0">
                <a:solidFill>
                  <a:schemeClr val="bg2"/>
                </a:solidFill>
                <a:effectLst/>
                <a:latin typeface="Times New Roman" panose="02020603050405020304" pitchFamily="18" charset="0"/>
                <a:ea typeface="+mn-ea"/>
                <a:cs typeface="Gisha" panose="020B0502040204020203" pitchFamily="34" charset="-79"/>
              </a:rPr>
              <a:t>היתר בניה – שלב התכנון.</a:t>
            </a:r>
            <a:r>
              <a:rPr lang="he-IL" dirty="0">
                <a:solidFill>
                  <a:schemeClr val="bg2"/>
                </a:solidFill>
                <a:latin typeface="Times New Roman" panose="02020603050405020304" pitchFamily="18" charset="0"/>
              </a:rPr>
              <a:t> </a:t>
            </a:r>
          </a:p>
          <a:p>
            <a:pPr lvl="0" rtl="1">
              <a:lnSpc>
                <a:spcPct val="150000"/>
              </a:lnSpc>
              <a:spcAft>
                <a:spcPts val="0"/>
              </a:spcAft>
              <a:tabLst>
                <a:tab pos="457200" algn="l"/>
              </a:tabLst>
            </a:pPr>
            <a:r>
              <a:rPr lang="he-IL" sz="1800" b="1" kern="1200" dirty="0">
                <a:solidFill>
                  <a:schemeClr val="bg2"/>
                </a:solidFill>
                <a:effectLst/>
                <a:latin typeface="Times New Roman" panose="02020603050405020304" pitchFamily="18" charset="0"/>
                <a:ea typeface="+mn-ea"/>
                <a:cs typeface="Gisha" panose="020B0502040204020203" pitchFamily="34" charset="-79"/>
              </a:rPr>
              <a:t>אם אין - מתי מקבלים היתר בניה.</a:t>
            </a:r>
            <a:endParaRPr lang="en-US" sz="1800" dirty="0">
              <a:solidFill>
                <a:schemeClr val="bg2"/>
              </a:solidFill>
              <a:effectLst/>
              <a:latin typeface="Times New Roman" panose="02020603050405020304" pitchFamily="18" charset="0"/>
              <a:ea typeface="Times New Roman" panose="02020603050405020304" pitchFamily="18" charset="0"/>
            </a:endParaRPr>
          </a:p>
          <a:p>
            <a:pPr marL="342900" lvl="0" indent="-342900" rtl="1">
              <a:lnSpc>
                <a:spcPct val="150000"/>
              </a:lnSpc>
              <a:spcAft>
                <a:spcPts val="0"/>
              </a:spcAft>
              <a:buFont typeface="Wingdings" panose="05000000000000000000" pitchFamily="2" charset="2"/>
              <a:buChar char="q"/>
              <a:tabLst>
                <a:tab pos="457200" algn="l"/>
              </a:tabLst>
            </a:pPr>
            <a:r>
              <a:rPr lang="he-IL" b="1" kern="1200" dirty="0">
                <a:solidFill>
                  <a:schemeClr val="bg2"/>
                </a:solidFill>
                <a:effectLst/>
                <a:latin typeface="Times New Roman" panose="02020603050405020304" pitchFamily="18" charset="0"/>
                <a:ea typeface="+mn-ea"/>
                <a:cs typeface="Gisha" panose="020B0502040204020203" pitchFamily="34" charset="-79"/>
              </a:rPr>
              <a:t>התחלת בנייה – צפי להתחלת עבודות לאור בדיקות מקדמיות שיש בהם להשפיע על הדוח.</a:t>
            </a:r>
            <a:endParaRPr lang="en-US" dirty="0">
              <a:solidFill>
                <a:schemeClr val="bg2"/>
              </a:solidFill>
              <a:effectLst/>
              <a:latin typeface="Times New Roman" panose="02020603050405020304" pitchFamily="18" charset="0"/>
              <a:ea typeface="Times New Roman" panose="02020603050405020304" pitchFamily="18" charset="0"/>
            </a:endParaRPr>
          </a:p>
          <a:p>
            <a:pPr marL="342900" lvl="0" indent="-342900" rtl="1">
              <a:lnSpc>
                <a:spcPct val="150000"/>
              </a:lnSpc>
              <a:spcAft>
                <a:spcPts val="0"/>
              </a:spcAft>
              <a:buFont typeface="Wingdings" panose="05000000000000000000" pitchFamily="2" charset="2"/>
              <a:buChar char="q"/>
              <a:tabLst>
                <a:tab pos="457200" algn="l"/>
              </a:tabLst>
            </a:pPr>
            <a:r>
              <a:rPr lang="he-IL" b="1" kern="1200" dirty="0">
                <a:solidFill>
                  <a:schemeClr val="bg2"/>
                </a:solidFill>
                <a:effectLst/>
                <a:latin typeface="Times New Roman" panose="02020603050405020304" pitchFamily="18" charset="0"/>
                <a:ea typeface="+mn-ea"/>
                <a:cs typeface="Gisha" panose="020B0502040204020203" pitchFamily="34" charset="-79"/>
              </a:rPr>
              <a:t>צפי לסיום בנייה.</a:t>
            </a:r>
            <a:endParaRPr lang="en-US" dirty="0">
              <a:solidFill>
                <a:schemeClr val="bg2"/>
              </a:solidFill>
              <a:effectLst/>
              <a:latin typeface="Times New Roman" panose="02020603050405020304" pitchFamily="18" charset="0"/>
              <a:ea typeface="Times New Roman" panose="02020603050405020304" pitchFamily="18" charset="0"/>
            </a:endParaRPr>
          </a:p>
          <a:p>
            <a:pPr marL="342900" lvl="0" indent="-342900" rtl="1">
              <a:lnSpc>
                <a:spcPct val="150000"/>
              </a:lnSpc>
              <a:spcAft>
                <a:spcPts val="0"/>
              </a:spcAft>
              <a:buFont typeface="Wingdings" panose="05000000000000000000" pitchFamily="2" charset="2"/>
              <a:buChar char="q"/>
              <a:tabLst>
                <a:tab pos="457200" algn="l"/>
              </a:tabLst>
            </a:pPr>
            <a:r>
              <a:rPr lang="he-IL" b="1" kern="1200" dirty="0">
                <a:solidFill>
                  <a:schemeClr val="bg2"/>
                </a:solidFill>
                <a:effectLst/>
                <a:latin typeface="Times New Roman" panose="02020603050405020304" pitchFamily="18" charset="0"/>
                <a:ea typeface="+mn-ea"/>
                <a:cs typeface="Gisha" panose="020B0502040204020203" pitchFamily="34" charset="-79"/>
              </a:rPr>
              <a:t>שלביות – כיצד הדוח מתייחס לשלביות ופערים בין תכנון לקניין. </a:t>
            </a:r>
            <a:endParaRPr lang="en-US" dirty="0">
              <a:solidFill>
                <a:schemeClr val="bg2"/>
              </a:solidFill>
              <a:effectLst/>
              <a:latin typeface="Times New Roman" panose="02020603050405020304" pitchFamily="18" charset="0"/>
              <a:ea typeface="Times New Roman" panose="02020603050405020304" pitchFamily="18" charset="0"/>
            </a:endParaRPr>
          </a:p>
          <a:p>
            <a:pPr marL="342900" lvl="0" indent="-342900" rtl="1">
              <a:lnSpc>
                <a:spcPct val="150000"/>
              </a:lnSpc>
              <a:spcAft>
                <a:spcPts val="0"/>
              </a:spcAft>
              <a:buFont typeface="Wingdings" panose="05000000000000000000" pitchFamily="2" charset="2"/>
              <a:buChar char="q"/>
              <a:tabLst>
                <a:tab pos="457200" algn="l"/>
              </a:tabLst>
            </a:pPr>
            <a:r>
              <a:rPr lang="he-IL" b="1" kern="1200" dirty="0">
                <a:solidFill>
                  <a:schemeClr val="bg2"/>
                </a:solidFill>
                <a:effectLst/>
                <a:latin typeface="Times New Roman" panose="02020603050405020304" pitchFamily="18" charset="0"/>
                <a:ea typeface="+mn-ea"/>
                <a:cs typeface="Gisha" panose="020B0502040204020203" pitchFamily="34" charset="-79"/>
              </a:rPr>
              <a:t>חברות משכנות</a:t>
            </a:r>
            <a:endParaRPr lang="en-US" dirty="0">
              <a:solidFill>
                <a:schemeClr val="bg2"/>
              </a:solidFill>
              <a:effectLst/>
              <a:latin typeface="Times New Roman" panose="02020603050405020304" pitchFamily="18" charset="0"/>
              <a:ea typeface="Times New Roman" panose="02020603050405020304" pitchFamily="18" charset="0"/>
            </a:endParaRPr>
          </a:p>
          <a:p>
            <a:pPr marL="342900" lvl="0" indent="-342900" rtl="1">
              <a:lnSpc>
                <a:spcPct val="150000"/>
              </a:lnSpc>
              <a:spcAft>
                <a:spcPts val="0"/>
              </a:spcAft>
              <a:buFont typeface="Wingdings" panose="05000000000000000000" pitchFamily="2" charset="2"/>
              <a:buChar char="q"/>
              <a:tabLst>
                <a:tab pos="457200" algn="l"/>
              </a:tabLst>
            </a:pPr>
            <a:r>
              <a:rPr lang="he-IL" b="1" kern="1200" dirty="0">
                <a:solidFill>
                  <a:schemeClr val="bg2"/>
                </a:solidFill>
                <a:effectLst/>
                <a:latin typeface="Times New Roman" panose="02020603050405020304" pitchFamily="18" charset="0"/>
                <a:ea typeface="+mn-ea"/>
                <a:cs typeface="Gisha" panose="020B0502040204020203" pitchFamily="34" charset="-79"/>
              </a:rPr>
              <a:t>חברות גוש חלקה</a:t>
            </a:r>
            <a:endParaRPr lang="en-US" dirty="0">
              <a:solidFill>
                <a:schemeClr val="bg2"/>
              </a:solidFill>
              <a:effectLst/>
              <a:latin typeface="Times New Roman" panose="02020603050405020304" pitchFamily="18" charset="0"/>
              <a:ea typeface="Times New Roman" panose="02020603050405020304" pitchFamily="18" charset="0"/>
            </a:endParaRPr>
          </a:p>
          <a:p>
            <a:pPr marL="342900" lvl="0" indent="-342900" rtl="1">
              <a:lnSpc>
                <a:spcPct val="150000"/>
              </a:lnSpc>
              <a:spcAft>
                <a:spcPts val="0"/>
              </a:spcAft>
              <a:buFont typeface="Wingdings" panose="05000000000000000000" pitchFamily="2" charset="2"/>
              <a:buChar char="q"/>
              <a:tabLst>
                <a:tab pos="457200" algn="l"/>
              </a:tabLst>
            </a:pPr>
            <a:r>
              <a:rPr lang="he-IL" b="1" kern="1200" dirty="0">
                <a:solidFill>
                  <a:schemeClr val="bg2"/>
                </a:solidFill>
                <a:effectLst/>
                <a:latin typeface="Times New Roman" panose="02020603050405020304" pitchFamily="18" charset="0"/>
                <a:ea typeface="+mn-ea"/>
                <a:cs typeface="Gisha" panose="020B0502040204020203" pitchFamily="34" charset="-79"/>
              </a:rPr>
              <a:t>השפעה על המחירים לאור לוח זמנים ארוך.</a:t>
            </a:r>
            <a:endParaRPr lang="en-US" dirty="0">
              <a:solidFill>
                <a:schemeClr val="bg2"/>
              </a:solidFill>
              <a:effectLst/>
              <a:latin typeface="Times New Roman" panose="02020603050405020304" pitchFamily="18" charset="0"/>
              <a:ea typeface="Times New Roman" panose="02020603050405020304" pitchFamily="18" charset="0"/>
            </a:endParaRPr>
          </a:p>
          <a:p>
            <a:pPr marL="0" marR="0" lvl="0" indent="0" algn="r" defTabSz="914400" rtl="1" eaLnBrk="1" fontAlgn="auto" latinLnBrk="0" hangingPunct="1">
              <a:lnSpc>
                <a:spcPct val="100000"/>
              </a:lnSpc>
              <a:spcBef>
                <a:spcPts val="600"/>
              </a:spcBef>
              <a:spcAft>
                <a:spcPts val="0"/>
              </a:spcAft>
              <a:buClrTx/>
              <a:buSzPct val="60000"/>
              <a:buFont typeface="Arial" panose="020B0604020202020204" pitchFamily="34" charset="0"/>
              <a:buNone/>
              <a:tabLst/>
              <a:defRPr/>
            </a:pPr>
            <a:endParaRPr kumimoji="0" lang="en-US" sz="2000" b="0" i="0" u="none" strike="noStrike" kern="1200" cap="none" spc="0" normalizeH="0" baseline="0" noProof="0" dirty="0">
              <a:ln>
                <a:noFill/>
              </a:ln>
              <a:solidFill>
                <a:schemeClr val="bg2"/>
              </a:solidFill>
              <a:effectLst/>
              <a:uLnTx/>
              <a:uFillTx/>
              <a:latin typeface="Narkisim" panose="020E0502050101010101" pitchFamily="34" charset="-79"/>
              <a:ea typeface="+mn-ea"/>
              <a:cs typeface="+mn-cs"/>
            </a:endParaRPr>
          </a:p>
        </p:txBody>
      </p:sp>
    </p:spTree>
    <p:extLst>
      <p:ext uri="{BB962C8B-B14F-4D97-AF65-F5344CB8AC3E}">
        <p14:creationId xmlns:p14="http://schemas.microsoft.com/office/powerpoint/2010/main" val="3453436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1497262"/>
          </a:xfrm>
          <a:prstGeom prst="rect">
            <a:avLst/>
          </a:prstGeom>
        </p:spPr>
      </p:pic>
      <p:sp>
        <p:nvSpPr>
          <p:cNvPr id="3" name="Content Placeholder 6">
            <a:extLst>
              <a:ext uri="{FF2B5EF4-FFF2-40B4-BE49-F238E27FC236}">
                <a16:creationId xmlns:a16="http://schemas.microsoft.com/office/drawing/2014/main" id="{C81DC6EB-E45F-4DED-AC5C-6B46B40A5892}"/>
              </a:ext>
            </a:extLst>
          </p:cNvPr>
          <p:cNvSpPr txBox="1">
            <a:spLocks/>
          </p:cNvSpPr>
          <p:nvPr/>
        </p:nvSpPr>
        <p:spPr>
          <a:xfrm>
            <a:off x="945202" y="2129044"/>
            <a:ext cx="8640960" cy="3899805"/>
          </a:xfrm>
          <a:prstGeom prst="rect">
            <a:avLst/>
          </a:prstGeom>
        </p:spPr>
        <p:txBody>
          <a:bodyPr/>
          <a:lstStyle>
            <a:lvl1pPr marL="0" indent="0" algn="r" defTabSz="914400" rtl="1" eaLnBrk="1" latinLnBrk="0" hangingPunct="1">
              <a:spcBef>
                <a:spcPct val="20000"/>
              </a:spcBef>
              <a:buFont typeface="Arial" panose="020B0604020202020204" pitchFamily="34" charset="0"/>
              <a:buNone/>
              <a:defRPr sz="2000" b="0" i="0" kern="1200" baseline="0">
                <a:solidFill>
                  <a:schemeClr val="tx1"/>
                </a:solidFill>
                <a:latin typeface="Narkisim" panose="020E0502050101010101" pitchFamily="34" charset="-79"/>
                <a:ea typeface="+mn-ea"/>
                <a:cs typeface="+mn-cs"/>
              </a:defRPr>
            </a:lvl1pPr>
            <a:lvl2pPr marL="7429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mn-cs"/>
              </a:defRPr>
            </a:lvl2pPr>
            <a:lvl3pPr marL="12001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3pPr>
            <a:lvl4pPr marL="1371600" indent="0" algn="r" defTabSz="914400" rtl="1" eaLnBrk="1" latinLnBrk="0" hangingPunct="1">
              <a:spcBef>
                <a:spcPct val="20000"/>
              </a:spcBef>
              <a:buFont typeface="Arial" panose="020B0604020202020204" pitchFamily="34" charset="0"/>
              <a:buNone/>
              <a:defRPr sz="1600" b="0" i="0" kern="1200">
                <a:solidFill>
                  <a:schemeClr val="tx1"/>
                </a:solidFill>
                <a:latin typeface="Gotham-Light"/>
                <a:ea typeface="+mn-ea"/>
                <a:cs typeface="Gotham-Light"/>
              </a:defRPr>
            </a:lvl4pPr>
            <a:lvl5pPr marL="2057400" indent="-22860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r" defTabSz="914400" rtl="1" eaLnBrk="1" fontAlgn="auto" latinLnBrk="0" hangingPunct="1">
              <a:lnSpc>
                <a:spcPct val="100000"/>
              </a:lnSpc>
              <a:spcBef>
                <a:spcPts val="0"/>
              </a:spcBef>
              <a:spcAft>
                <a:spcPts val="600"/>
              </a:spcAft>
              <a:buClrTx/>
              <a:buSzPct val="60000"/>
              <a:buFont typeface="Arial" panose="020B0604020202020204" pitchFamily="34" charset="0"/>
              <a:buNone/>
              <a:tabLst/>
              <a:defRPr/>
            </a:pPr>
            <a:r>
              <a:rPr kumimoji="0" lang="he-IL" sz="2000" b="1" i="0" u="none" strike="noStrike" kern="1200" cap="none" spc="0" normalizeH="0" baseline="0" noProof="0" dirty="0">
                <a:ln>
                  <a:noFill/>
                </a:ln>
                <a:solidFill>
                  <a:sysClr val="windowText" lastClr="000000"/>
                </a:solidFill>
                <a:effectLst/>
                <a:uLnTx/>
                <a:uFillTx/>
                <a:latin typeface="Arial" pitchFamily="34" charset="0"/>
                <a:ea typeface="+mn-ea"/>
                <a:cs typeface="Guttman Hatzvi" pitchFamily="2" charset="-79"/>
              </a:rPr>
              <a:t>	</a:t>
            </a:r>
          </a:p>
          <a:p>
            <a:pPr marL="0" marR="0" lvl="0" indent="0" algn="r" defTabSz="914400" rtl="1" eaLnBrk="1" fontAlgn="auto" latinLnBrk="0" hangingPunct="1">
              <a:lnSpc>
                <a:spcPct val="100000"/>
              </a:lnSpc>
              <a:spcBef>
                <a:spcPts val="0"/>
              </a:spcBef>
              <a:spcAft>
                <a:spcPts val="600"/>
              </a:spcAft>
              <a:buClrTx/>
              <a:buSzPct val="60000"/>
              <a:buFont typeface="Arial" panose="020B0604020202020204" pitchFamily="34" charset="0"/>
              <a:buNone/>
              <a:tabLst/>
              <a:defRPr/>
            </a:pPr>
            <a:r>
              <a:rPr kumimoji="0" lang="he-IL" sz="2000" b="1" i="0" u="none" strike="noStrike" kern="1200" cap="none" spc="0" normalizeH="0" baseline="0" noProof="0" dirty="0">
                <a:ln>
                  <a:noFill/>
                </a:ln>
                <a:solidFill>
                  <a:sysClr val="windowText" lastClr="000000"/>
                </a:solidFill>
                <a:effectLst/>
                <a:uLnTx/>
                <a:uFillTx/>
                <a:latin typeface="Arial" pitchFamily="34" charset="0"/>
                <a:ea typeface="+mn-ea"/>
                <a:cs typeface="Guttman Hatzvi" pitchFamily="2" charset="-79"/>
              </a:rPr>
              <a:t>					</a:t>
            </a:r>
          </a:p>
          <a:p>
            <a:pPr marL="0" marR="0" lvl="0" indent="0" algn="r" defTabSz="914400" rtl="1" eaLnBrk="1" fontAlgn="auto" latinLnBrk="0" hangingPunct="1">
              <a:lnSpc>
                <a:spcPct val="100000"/>
              </a:lnSpc>
              <a:spcBef>
                <a:spcPts val="600"/>
              </a:spcBef>
              <a:spcAft>
                <a:spcPts val="0"/>
              </a:spcAft>
              <a:buClrTx/>
              <a:buSzPct val="60000"/>
              <a:buFont typeface="Arial" panose="020B0604020202020204" pitchFamily="34" charset="0"/>
              <a:buNone/>
              <a:tabLst/>
              <a:defRPr/>
            </a:pPr>
            <a:r>
              <a:rPr kumimoji="0" lang="he-IL" sz="2000" b="1" i="0" u="none" strike="noStrike" kern="1200" cap="none" spc="0" normalizeH="0" baseline="0" noProof="0" dirty="0">
                <a:ln>
                  <a:noFill/>
                </a:ln>
                <a:solidFill>
                  <a:sysClr val="windowText" lastClr="000000"/>
                </a:solidFill>
                <a:effectLst/>
                <a:uLnTx/>
                <a:uFillTx/>
                <a:latin typeface="Narkisim" panose="020E0502050101010101" pitchFamily="34" charset="-79"/>
                <a:ea typeface="+mn-ea"/>
                <a:cs typeface="Arial" panose="020B0604020202020204" pitchFamily="34" charset="0"/>
              </a:rPr>
              <a:t>	</a:t>
            </a:r>
            <a:endParaRPr kumimoji="0" lang="en-US" sz="2000" b="0" i="0" u="none" strike="noStrike" kern="1200" cap="none" spc="0" normalizeH="0" baseline="0" noProof="0" dirty="0">
              <a:ln>
                <a:noFill/>
              </a:ln>
              <a:solidFill>
                <a:sysClr val="windowText" lastClr="000000"/>
              </a:solidFill>
              <a:effectLst/>
              <a:uLnTx/>
              <a:uFillTx/>
              <a:latin typeface="Narkisim" panose="020E0502050101010101" pitchFamily="34" charset="-79"/>
              <a:ea typeface="+mn-ea"/>
              <a:cs typeface="+mn-cs"/>
            </a:endParaRPr>
          </a:p>
        </p:txBody>
      </p:sp>
      <p:sp>
        <p:nvSpPr>
          <p:cNvPr id="5" name="תיבת טקסט 4">
            <a:extLst>
              <a:ext uri="{FF2B5EF4-FFF2-40B4-BE49-F238E27FC236}">
                <a16:creationId xmlns:a16="http://schemas.microsoft.com/office/drawing/2014/main" id="{9D8B51FF-EEE6-45CB-B8BF-AC8416ED6CDB}"/>
              </a:ext>
            </a:extLst>
          </p:cNvPr>
          <p:cNvSpPr txBox="1"/>
          <p:nvPr/>
        </p:nvSpPr>
        <p:spPr>
          <a:xfrm>
            <a:off x="1819922" y="1574626"/>
            <a:ext cx="8385623" cy="3395481"/>
          </a:xfrm>
          <a:prstGeom prst="rect">
            <a:avLst/>
          </a:prstGeom>
          <a:noFill/>
        </p:spPr>
        <p:txBody>
          <a:bodyPr wrap="square">
            <a:spAutoFit/>
          </a:bodyPr>
          <a:lstStyle/>
          <a:p>
            <a:pPr algn="just" rtl="1"/>
            <a:r>
              <a:rPr lang="he-IL" sz="3200" b="1" kern="1200" spc="300" dirty="0">
                <a:solidFill>
                  <a:srgbClr val="B51A4E"/>
                </a:solidFill>
                <a:effectLst/>
                <a:latin typeface="Gisha" panose="020B0502040204020203" pitchFamily="34" charset="-79"/>
                <a:cs typeface="Gisha" panose="020B0502040204020203" pitchFamily="34" charset="-79"/>
              </a:rPr>
              <a:t>פרק ב' – תנאים לתחילת הליווי</a:t>
            </a:r>
            <a:endParaRPr lang="en-US" sz="3200" dirty="0">
              <a:effectLst/>
              <a:latin typeface="Gisha" panose="020B0502040204020203" pitchFamily="34" charset="-79"/>
              <a:ea typeface="Times New Roman" panose="02020603050405020304" pitchFamily="18" charset="0"/>
              <a:cs typeface="Gisha" panose="020B0502040204020203" pitchFamily="34" charset="-79"/>
            </a:endParaRPr>
          </a:p>
          <a:p>
            <a:pPr algn="just" rtl="1">
              <a:lnSpc>
                <a:spcPts val="3000"/>
              </a:lnSpc>
            </a:pPr>
            <a:r>
              <a:rPr lang="he-IL" sz="3200" kern="1200" dirty="0">
                <a:solidFill>
                  <a:srgbClr val="000000"/>
                </a:solidFill>
                <a:effectLst/>
                <a:latin typeface="Gisha" panose="020B0502040204020203" pitchFamily="34" charset="-79"/>
                <a:cs typeface="Gisha" panose="020B0502040204020203" pitchFamily="34" charset="-79"/>
              </a:rPr>
              <a:t> </a:t>
            </a:r>
            <a:endParaRPr lang="en-US" sz="2400" dirty="0">
              <a:effectLst/>
              <a:latin typeface="Gisha" panose="020B0502040204020203" pitchFamily="34" charset="-79"/>
              <a:ea typeface="Times New Roman" panose="02020603050405020304" pitchFamily="18" charset="0"/>
              <a:cs typeface="Gisha" panose="020B0502040204020203" pitchFamily="34" charset="-79"/>
            </a:endParaRPr>
          </a:p>
          <a:p>
            <a:pPr algn="just" rtl="1">
              <a:lnSpc>
                <a:spcPts val="3000"/>
              </a:lnSpc>
            </a:pPr>
            <a:r>
              <a:rPr lang="he-IL" sz="2400" kern="1200" dirty="0">
                <a:solidFill>
                  <a:srgbClr val="000000"/>
                </a:solidFill>
                <a:effectLst/>
                <a:latin typeface="Gisha" panose="020B0502040204020203" pitchFamily="34" charset="-79"/>
                <a:cs typeface="Gisha" panose="020B0502040204020203" pitchFamily="34" charset="-79"/>
              </a:rPr>
              <a:t>דו"ח אפס עדכני המופנה לגוף/אדם המבקש את השירות.</a:t>
            </a:r>
            <a:endParaRPr lang="en-US" sz="2400" dirty="0">
              <a:effectLst/>
              <a:latin typeface="Gisha" panose="020B0502040204020203" pitchFamily="34" charset="-79"/>
              <a:ea typeface="Times New Roman" panose="02020603050405020304" pitchFamily="18" charset="0"/>
              <a:cs typeface="Gisha" panose="020B0502040204020203" pitchFamily="34" charset="-79"/>
            </a:endParaRPr>
          </a:p>
          <a:p>
            <a:pPr algn="r" rtl="1">
              <a:lnSpc>
                <a:spcPts val="3000"/>
              </a:lnSpc>
            </a:pPr>
            <a:endParaRPr lang="he-IL" sz="2400" b="1" kern="1200" dirty="0">
              <a:solidFill>
                <a:srgbClr val="000000"/>
              </a:solidFill>
              <a:effectLst/>
              <a:latin typeface="Gisha" panose="020B0502040204020203" pitchFamily="34" charset="-79"/>
              <a:cs typeface="Gisha" panose="020B0502040204020203" pitchFamily="34" charset="-79"/>
            </a:endParaRPr>
          </a:p>
          <a:p>
            <a:pPr algn="r" rtl="1">
              <a:lnSpc>
                <a:spcPts val="3000"/>
              </a:lnSpc>
            </a:pPr>
            <a:r>
              <a:rPr lang="he-IL" sz="2400" b="1" kern="1200" dirty="0">
                <a:solidFill>
                  <a:srgbClr val="000000"/>
                </a:solidFill>
                <a:effectLst/>
                <a:latin typeface="Gisha" panose="020B0502040204020203" pitchFamily="34" charset="-79"/>
                <a:cs typeface="Gisha" panose="020B0502040204020203" pitchFamily="34" charset="-79"/>
              </a:rPr>
              <a:t>בדיקות משפטיות (הכנת </a:t>
            </a:r>
            <a:r>
              <a:rPr lang="en-US" sz="2400" b="1" kern="1200" dirty="0">
                <a:solidFill>
                  <a:srgbClr val="000000"/>
                </a:solidFill>
                <a:effectLst/>
                <a:latin typeface="Gisha" panose="020B0502040204020203" pitchFamily="34" charset="-79"/>
                <a:cs typeface="Gisha" panose="020B0502040204020203" pitchFamily="34" charset="-79"/>
              </a:rPr>
              <a:t>diligence</a:t>
            </a:r>
            <a:r>
              <a:rPr lang="he-IL" sz="2400" b="1" kern="1200" dirty="0">
                <a:solidFill>
                  <a:srgbClr val="000000"/>
                </a:solidFill>
                <a:effectLst/>
                <a:latin typeface="Gisha" panose="020B0502040204020203" pitchFamily="34" charset="-79"/>
                <a:cs typeface="Gisha" panose="020B0502040204020203" pitchFamily="34" charset="-79"/>
              </a:rPr>
              <a:t> </a:t>
            </a:r>
            <a:r>
              <a:rPr lang="en-US" sz="2400" b="1" kern="1200" dirty="0">
                <a:solidFill>
                  <a:srgbClr val="000000"/>
                </a:solidFill>
                <a:effectLst/>
                <a:latin typeface="Gisha" panose="020B0502040204020203" pitchFamily="34" charset="-79"/>
                <a:cs typeface="Gisha" panose="020B0502040204020203" pitchFamily="34" charset="-79"/>
              </a:rPr>
              <a:t>Due</a:t>
            </a:r>
            <a:r>
              <a:rPr lang="he-IL" sz="2400" b="1" kern="1200" dirty="0">
                <a:solidFill>
                  <a:srgbClr val="000000"/>
                </a:solidFill>
                <a:effectLst/>
                <a:latin typeface="Gisha" panose="020B0502040204020203" pitchFamily="34" charset="-79"/>
                <a:cs typeface="Gisha" panose="020B0502040204020203" pitchFamily="34" charset="-79"/>
              </a:rPr>
              <a:t>)</a:t>
            </a:r>
            <a:endParaRPr lang="en-US" sz="2400" dirty="0">
              <a:effectLst/>
              <a:latin typeface="Gisha" panose="020B0502040204020203" pitchFamily="34" charset="-79"/>
              <a:ea typeface="Times New Roman" panose="02020603050405020304" pitchFamily="18" charset="0"/>
              <a:cs typeface="Gisha" panose="020B0502040204020203" pitchFamily="34" charset="-79"/>
            </a:endParaRPr>
          </a:p>
          <a:p>
            <a:pPr algn="just" rtl="1">
              <a:lnSpc>
                <a:spcPts val="3000"/>
              </a:lnSpc>
            </a:pPr>
            <a:r>
              <a:rPr lang="he-IL" sz="2400" kern="1200" dirty="0">
                <a:solidFill>
                  <a:srgbClr val="000000"/>
                </a:solidFill>
                <a:effectLst/>
                <a:latin typeface="Gisha" panose="020B0502040204020203" pitchFamily="34" charset="-79"/>
                <a:cs typeface="Gisha" panose="020B0502040204020203" pitchFamily="34" charset="-79"/>
              </a:rPr>
              <a:t>הגורם היזמי עמד בכל דרישות הסף הפקדת ההון העצמי הנדרש לרבות בטחונות ושעבודים. </a:t>
            </a:r>
            <a:endParaRPr lang="en-US" sz="2400" dirty="0">
              <a:effectLst/>
              <a:latin typeface="Gisha" panose="020B0502040204020203" pitchFamily="34" charset="-79"/>
              <a:ea typeface="Times New Roman" panose="02020603050405020304" pitchFamily="18" charset="0"/>
              <a:cs typeface="Gisha" panose="020B0502040204020203" pitchFamily="34" charset="-79"/>
            </a:endParaRPr>
          </a:p>
          <a:p>
            <a:pPr algn="just" rtl="1">
              <a:lnSpc>
                <a:spcPct val="107000"/>
              </a:lnSpc>
              <a:spcAft>
                <a:spcPts val="800"/>
              </a:spcAft>
            </a:pPr>
            <a:r>
              <a:rPr lang="en-US" sz="3200" dirty="0">
                <a:effectLst/>
                <a:latin typeface="Gisha" panose="020B0502040204020203" pitchFamily="34" charset="-79"/>
                <a:ea typeface="Calibri" panose="020F0502020204030204" pitchFamily="34" charset="0"/>
                <a:cs typeface="Arial" panose="020B0604020202020204" pitchFamily="34" charset="0"/>
              </a:rPr>
              <a:t>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718213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1497262"/>
          </a:xfrm>
          <a:prstGeom prst="rect">
            <a:avLst/>
          </a:prstGeom>
        </p:spPr>
      </p:pic>
      <p:sp>
        <p:nvSpPr>
          <p:cNvPr id="3" name="Content Placeholder 6">
            <a:extLst>
              <a:ext uri="{FF2B5EF4-FFF2-40B4-BE49-F238E27FC236}">
                <a16:creationId xmlns:a16="http://schemas.microsoft.com/office/drawing/2014/main" id="{C81DC6EB-E45F-4DED-AC5C-6B46B40A5892}"/>
              </a:ext>
            </a:extLst>
          </p:cNvPr>
          <p:cNvSpPr txBox="1">
            <a:spLocks/>
          </p:cNvSpPr>
          <p:nvPr/>
        </p:nvSpPr>
        <p:spPr>
          <a:xfrm>
            <a:off x="945202" y="2129044"/>
            <a:ext cx="8640960" cy="3899805"/>
          </a:xfrm>
          <a:prstGeom prst="rect">
            <a:avLst/>
          </a:prstGeom>
        </p:spPr>
        <p:txBody>
          <a:bodyPr/>
          <a:lstStyle>
            <a:lvl1pPr marL="0" indent="0" algn="r" defTabSz="914400" rtl="1" eaLnBrk="1" latinLnBrk="0" hangingPunct="1">
              <a:spcBef>
                <a:spcPct val="20000"/>
              </a:spcBef>
              <a:buFont typeface="Arial" panose="020B0604020202020204" pitchFamily="34" charset="0"/>
              <a:buNone/>
              <a:defRPr sz="2000" b="0" i="0" kern="1200" baseline="0">
                <a:solidFill>
                  <a:schemeClr val="tx1"/>
                </a:solidFill>
                <a:latin typeface="Narkisim" panose="020E0502050101010101" pitchFamily="34" charset="-79"/>
                <a:ea typeface="+mn-ea"/>
                <a:cs typeface="+mn-cs"/>
              </a:defRPr>
            </a:lvl1pPr>
            <a:lvl2pPr marL="7429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mn-cs"/>
              </a:defRPr>
            </a:lvl2pPr>
            <a:lvl3pPr marL="12001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3pPr>
            <a:lvl4pPr marL="1371600" indent="0" algn="r" defTabSz="914400" rtl="1" eaLnBrk="1" latinLnBrk="0" hangingPunct="1">
              <a:spcBef>
                <a:spcPct val="20000"/>
              </a:spcBef>
              <a:buFont typeface="Arial" panose="020B0604020202020204" pitchFamily="34" charset="0"/>
              <a:buNone/>
              <a:defRPr sz="1600" b="0" i="0" kern="1200">
                <a:solidFill>
                  <a:schemeClr val="tx1"/>
                </a:solidFill>
                <a:latin typeface="Gotham-Light"/>
                <a:ea typeface="+mn-ea"/>
                <a:cs typeface="Gotham-Light"/>
              </a:defRPr>
            </a:lvl4pPr>
            <a:lvl5pPr marL="2057400" indent="-22860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r" defTabSz="914400" rtl="1" eaLnBrk="1" fontAlgn="auto" latinLnBrk="0" hangingPunct="1">
              <a:lnSpc>
                <a:spcPct val="100000"/>
              </a:lnSpc>
              <a:spcBef>
                <a:spcPts val="0"/>
              </a:spcBef>
              <a:spcAft>
                <a:spcPts val="600"/>
              </a:spcAft>
              <a:buClrTx/>
              <a:buSzPct val="60000"/>
              <a:buFont typeface="Arial" panose="020B0604020202020204" pitchFamily="34" charset="0"/>
              <a:buNone/>
              <a:tabLst/>
              <a:defRPr/>
            </a:pPr>
            <a:r>
              <a:rPr kumimoji="0" lang="he-IL" sz="2000" b="1" i="0" u="none" strike="noStrike" kern="1200" cap="none" spc="0" normalizeH="0" baseline="0" noProof="0" dirty="0">
                <a:ln>
                  <a:noFill/>
                </a:ln>
                <a:solidFill>
                  <a:sysClr val="windowText" lastClr="000000"/>
                </a:solidFill>
                <a:effectLst/>
                <a:uLnTx/>
                <a:uFillTx/>
                <a:latin typeface="Arial" pitchFamily="34" charset="0"/>
                <a:ea typeface="+mn-ea"/>
                <a:cs typeface="Guttman Hatzvi" pitchFamily="2" charset="-79"/>
              </a:rPr>
              <a:t>	</a:t>
            </a:r>
          </a:p>
          <a:p>
            <a:pPr marL="0" marR="0" lvl="0" indent="0" algn="r" defTabSz="914400" rtl="1" eaLnBrk="1" fontAlgn="auto" latinLnBrk="0" hangingPunct="1">
              <a:lnSpc>
                <a:spcPct val="100000"/>
              </a:lnSpc>
              <a:spcBef>
                <a:spcPts val="0"/>
              </a:spcBef>
              <a:spcAft>
                <a:spcPts val="600"/>
              </a:spcAft>
              <a:buClrTx/>
              <a:buSzPct val="60000"/>
              <a:buFont typeface="Arial" panose="020B0604020202020204" pitchFamily="34" charset="0"/>
              <a:buNone/>
              <a:tabLst/>
              <a:defRPr/>
            </a:pPr>
            <a:r>
              <a:rPr kumimoji="0" lang="he-IL" sz="2000" b="1" i="0" u="none" strike="noStrike" kern="1200" cap="none" spc="0" normalizeH="0" baseline="0" noProof="0" dirty="0">
                <a:ln>
                  <a:noFill/>
                </a:ln>
                <a:solidFill>
                  <a:sysClr val="windowText" lastClr="000000"/>
                </a:solidFill>
                <a:effectLst/>
                <a:uLnTx/>
                <a:uFillTx/>
                <a:latin typeface="Arial" pitchFamily="34" charset="0"/>
                <a:ea typeface="+mn-ea"/>
                <a:cs typeface="Guttman Hatzvi" pitchFamily="2" charset="-79"/>
              </a:rPr>
              <a:t>					</a:t>
            </a:r>
          </a:p>
          <a:p>
            <a:pPr marL="0" marR="0" lvl="0" indent="0" algn="r" defTabSz="914400" rtl="1" eaLnBrk="1" fontAlgn="auto" latinLnBrk="0" hangingPunct="1">
              <a:lnSpc>
                <a:spcPct val="100000"/>
              </a:lnSpc>
              <a:spcBef>
                <a:spcPts val="600"/>
              </a:spcBef>
              <a:spcAft>
                <a:spcPts val="0"/>
              </a:spcAft>
              <a:buClrTx/>
              <a:buSzPct val="60000"/>
              <a:buFont typeface="Arial" panose="020B0604020202020204" pitchFamily="34" charset="0"/>
              <a:buNone/>
              <a:tabLst/>
              <a:defRPr/>
            </a:pPr>
            <a:r>
              <a:rPr kumimoji="0" lang="he-IL" sz="2000" b="1" i="0" u="none" strike="noStrike" kern="1200" cap="none" spc="0" normalizeH="0" baseline="0" noProof="0" dirty="0">
                <a:ln>
                  <a:noFill/>
                </a:ln>
                <a:solidFill>
                  <a:sysClr val="windowText" lastClr="000000"/>
                </a:solidFill>
                <a:effectLst/>
                <a:uLnTx/>
                <a:uFillTx/>
                <a:latin typeface="Narkisim" panose="020E0502050101010101" pitchFamily="34" charset="-79"/>
                <a:ea typeface="+mn-ea"/>
                <a:cs typeface="Arial" panose="020B0604020202020204" pitchFamily="34" charset="0"/>
              </a:rPr>
              <a:t>	</a:t>
            </a:r>
            <a:endParaRPr kumimoji="0" lang="en-US" sz="2000" b="0" i="0" u="none" strike="noStrike" kern="1200" cap="none" spc="0" normalizeH="0" baseline="0" noProof="0" dirty="0">
              <a:ln>
                <a:noFill/>
              </a:ln>
              <a:solidFill>
                <a:sysClr val="windowText" lastClr="000000"/>
              </a:solidFill>
              <a:effectLst/>
              <a:uLnTx/>
              <a:uFillTx/>
              <a:latin typeface="Narkisim" panose="020E0502050101010101" pitchFamily="34" charset="-79"/>
              <a:ea typeface="+mn-ea"/>
              <a:cs typeface="+mn-cs"/>
            </a:endParaRPr>
          </a:p>
        </p:txBody>
      </p:sp>
      <p:graphicFrame>
        <p:nvGraphicFramePr>
          <p:cNvPr id="6" name="טבלה 5">
            <a:extLst>
              <a:ext uri="{FF2B5EF4-FFF2-40B4-BE49-F238E27FC236}">
                <a16:creationId xmlns:a16="http://schemas.microsoft.com/office/drawing/2014/main" id="{CB5B5E83-26BA-428A-BC6A-E79F6CF5B729}"/>
              </a:ext>
            </a:extLst>
          </p:cNvPr>
          <p:cNvGraphicFramePr>
            <a:graphicFrameLocks noGrp="1"/>
          </p:cNvGraphicFramePr>
          <p:nvPr>
            <p:extLst>
              <p:ext uri="{D42A27DB-BD31-4B8C-83A1-F6EECF244321}">
                <p14:modId xmlns:p14="http://schemas.microsoft.com/office/powerpoint/2010/main" val="2460303925"/>
              </p:ext>
            </p:extLst>
          </p:nvPr>
        </p:nvGraphicFramePr>
        <p:xfrm>
          <a:off x="855493" y="1713282"/>
          <a:ext cx="10900773" cy="4731328"/>
        </p:xfrm>
        <a:graphic>
          <a:graphicData uri="http://schemas.openxmlformats.org/drawingml/2006/table">
            <a:tbl>
              <a:tblPr rtl="1" firstRow="1" firstCol="1" bandRow="1">
                <a:tableStyleId>{5C22544A-7EE6-4342-B048-85BDC9FD1C3A}</a:tableStyleId>
              </a:tblPr>
              <a:tblGrid>
                <a:gridCol w="466959">
                  <a:extLst>
                    <a:ext uri="{9D8B030D-6E8A-4147-A177-3AD203B41FA5}">
                      <a16:colId xmlns:a16="http://schemas.microsoft.com/office/drawing/2014/main" val="205436121"/>
                    </a:ext>
                  </a:extLst>
                </a:gridCol>
                <a:gridCol w="4170732">
                  <a:extLst>
                    <a:ext uri="{9D8B030D-6E8A-4147-A177-3AD203B41FA5}">
                      <a16:colId xmlns:a16="http://schemas.microsoft.com/office/drawing/2014/main" val="438992886"/>
                    </a:ext>
                  </a:extLst>
                </a:gridCol>
                <a:gridCol w="4398164">
                  <a:extLst>
                    <a:ext uri="{9D8B030D-6E8A-4147-A177-3AD203B41FA5}">
                      <a16:colId xmlns:a16="http://schemas.microsoft.com/office/drawing/2014/main" val="1206813209"/>
                    </a:ext>
                  </a:extLst>
                </a:gridCol>
                <a:gridCol w="1864918">
                  <a:extLst>
                    <a:ext uri="{9D8B030D-6E8A-4147-A177-3AD203B41FA5}">
                      <a16:colId xmlns:a16="http://schemas.microsoft.com/office/drawing/2014/main" val="643127931"/>
                    </a:ext>
                  </a:extLst>
                </a:gridCol>
              </a:tblGrid>
              <a:tr h="288531">
                <a:tc>
                  <a:txBody>
                    <a:bodyPr/>
                    <a:lstStyle/>
                    <a:p>
                      <a:pPr marL="228600" indent="0" algn="r" rtl="1">
                        <a:lnSpc>
                          <a:spcPct val="150000"/>
                        </a:lnSpc>
                        <a:spcAft>
                          <a:spcPts val="800"/>
                        </a:spcAft>
                        <a:buFont typeface="Arial" panose="020B0604020202020204" pitchFamily="34" charset="0"/>
                        <a:buNone/>
                      </a:pPr>
                      <a:r>
                        <a:rPr lang="he-IL" sz="1050" kern="1200" dirty="0">
                          <a:solidFill>
                            <a:schemeClr val="dk1"/>
                          </a:solidFill>
                          <a:effectLst/>
                          <a:latin typeface="Gisha" panose="020B0502040204020203" pitchFamily="34" charset="-79"/>
                          <a:ea typeface="+mn-ea"/>
                          <a:cs typeface="Gisha" panose="020B0502040204020203" pitchFamily="34" charset="-79"/>
                        </a:rPr>
                        <a:t> </a:t>
                      </a:r>
                      <a:endParaRPr lang="en-US" sz="1050" kern="1200" dirty="0">
                        <a:solidFill>
                          <a:schemeClr val="dk1"/>
                        </a:solidFill>
                        <a:effectLst/>
                        <a:latin typeface="Gisha" panose="020B0502040204020203" pitchFamily="34" charset="-79"/>
                        <a:ea typeface="+mn-ea"/>
                        <a:cs typeface="Gisha" panose="020B0502040204020203" pitchFamily="34" charset="-79"/>
                      </a:endParaRPr>
                    </a:p>
                  </a:txBody>
                  <a:tcPr marL="24086" marR="24086" marT="0" marB="0"/>
                </a:tc>
                <a:tc>
                  <a:txBody>
                    <a:bodyPr/>
                    <a:lstStyle/>
                    <a:p>
                      <a:pPr marL="0" indent="0" algn="r" rtl="1">
                        <a:lnSpc>
                          <a:spcPct val="150000"/>
                        </a:lnSpc>
                        <a:spcAft>
                          <a:spcPts val="800"/>
                        </a:spcAft>
                        <a:buFont typeface="Arial" panose="020B0604020202020204" pitchFamily="34" charset="0"/>
                        <a:buNone/>
                      </a:pPr>
                      <a:r>
                        <a:rPr lang="he-IL" sz="1050" kern="1200" dirty="0">
                          <a:solidFill>
                            <a:schemeClr val="dk1"/>
                          </a:solidFill>
                          <a:effectLst/>
                          <a:latin typeface="Gisha" panose="020B0502040204020203" pitchFamily="34" charset="-79"/>
                          <a:ea typeface="+mn-ea"/>
                          <a:cs typeface="Gisha" panose="020B0502040204020203" pitchFamily="34" charset="-79"/>
                        </a:rPr>
                        <a:t>מסמך</a:t>
                      </a:r>
                      <a:endParaRPr lang="en-US" sz="1050" kern="1200" dirty="0">
                        <a:solidFill>
                          <a:schemeClr val="dk1"/>
                        </a:solidFill>
                        <a:effectLst/>
                        <a:latin typeface="Gisha" panose="020B0502040204020203" pitchFamily="34" charset="-79"/>
                        <a:ea typeface="+mn-ea"/>
                        <a:cs typeface="Gisha" panose="020B0502040204020203" pitchFamily="34" charset="-79"/>
                      </a:endParaRPr>
                    </a:p>
                  </a:txBody>
                  <a:tcPr marL="24086" marR="24086" marT="0" marB="0"/>
                </a:tc>
                <a:tc>
                  <a:txBody>
                    <a:bodyPr/>
                    <a:lstStyle/>
                    <a:p>
                      <a:pPr marL="0" indent="0" algn="r" rtl="1">
                        <a:lnSpc>
                          <a:spcPct val="150000"/>
                        </a:lnSpc>
                        <a:spcAft>
                          <a:spcPts val="800"/>
                        </a:spcAft>
                        <a:buFont typeface="Arial" panose="020B0604020202020204" pitchFamily="34" charset="0"/>
                        <a:buNone/>
                      </a:pPr>
                      <a:r>
                        <a:rPr lang="he-IL" sz="1050" b="1" kern="1200" dirty="0">
                          <a:solidFill>
                            <a:schemeClr val="dk1"/>
                          </a:solidFill>
                          <a:effectLst/>
                          <a:latin typeface="Gisha" panose="020B0502040204020203" pitchFamily="34" charset="-79"/>
                          <a:ea typeface="+mn-ea"/>
                          <a:cs typeface="Gisha" panose="020B0502040204020203" pitchFamily="34" charset="-79"/>
                        </a:rPr>
                        <a:t>הערות</a:t>
                      </a:r>
                      <a:endParaRPr lang="en-US" sz="1050" b="1" kern="1200" dirty="0">
                        <a:solidFill>
                          <a:schemeClr val="dk1"/>
                        </a:solidFill>
                        <a:effectLst/>
                        <a:latin typeface="Gisha" panose="020B0502040204020203" pitchFamily="34" charset="-79"/>
                        <a:ea typeface="+mn-ea"/>
                        <a:cs typeface="Gisha" panose="020B0502040204020203" pitchFamily="34" charset="-79"/>
                      </a:endParaRPr>
                    </a:p>
                  </a:txBody>
                  <a:tcPr marL="24086" marR="24086" marT="0" marB="0"/>
                </a:tc>
                <a:tc>
                  <a:txBody>
                    <a:bodyPr/>
                    <a:lstStyle/>
                    <a:p>
                      <a:pPr marL="0" indent="0" algn="r" defTabSz="914400" rtl="1" eaLnBrk="1" latinLnBrk="0" hangingPunct="1">
                        <a:lnSpc>
                          <a:spcPct val="150000"/>
                        </a:lnSpc>
                        <a:spcAft>
                          <a:spcPts val="800"/>
                        </a:spcAft>
                        <a:buFont typeface="Arial" panose="020B0604020202020204" pitchFamily="34" charset="0"/>
                        <a:buNone/>
                      </a:pPr>
                      <a:r>
                        <a:rPr lang="he-IL" sz="1050" b="1" kern="1200" dirty="0">
                          <a:solidFill>
                            <a:schemeClr val="dk1"/>
                          </a:solidFill>
                          <a:effectLst/>
                          <a:latin typeface="Gisha" panose="020B0502040204020203" pitchFamily="34" charset="-79"/>
                          <a:ea typeface="+mn-ea"/>
                          <a:cs typeface="Gisha" panose="020B0502040204020203" pitchFamily="34" charset="-79"/>
                        </a:rPr>
                        <a:t>אישור ביצוע</a:t>
                      </a:r>
                      <a:endParaRPr lang="en-US" sz="1050" b="1" kern="1200" dirty="0">
                        <a:solidFill>
                          <a:schemeClr val="dk1"/>
                        </a:solidFill>
                        <a:effectLst/>
                        <a:latin typeface="Gisha" panose="020B0502040204020203" pitchFamily="34" charset="-79"/>
                        <a:ea typeface="+mn-ea"/>
                        <a:cs typeface="Gisha" panose="020B0502040204020203" pitchFamily="34" charset="-79"/>
                      </a:endParaRPr>
                    </a:p>
                  </a:txBody>
                  <a:tcPr marL="24086" marR="24086" marT="0" marB="0"/>
                </a:tc>
                <a:extLst>
                  <a:ext uri="{0D108BD9-81ED-4DB2-BD59-A6C34878D82A}">
                    <a16:rowId xmlns:a16="http://schemas.microsoft.com/office/drawing/2014/main" val="3780573398"/>
                  </a:ext>
                </a:extLst>
              </a:tr>
              <a:tr h="211779">
                <a:tc>
                  <a:txBody>
                    <a:bodyPr/>
                    <a:lstStyle/>
                    <a:p>
                      <a:pPr marL="0" lvl="0" indent="0" algn="r" rtl="1">
                        <a:lnSpc>
                          <a:spcPct val="150000"/>
                        </a:lnSpc>
                        <a:spcAft>
                          <a:spcPts val="800"/>
                        </a:spcAft>
                        <a:buFont typeface="Arial" panose="020B0604020202020204" pitchFamily="34" charset="0"/>
                        <a:buNone/>
                      </a:pPr>
                      <a:r>
                        <a:rPr lang="he-IL" sz="400">
                          <a:effectLst/>
                          <a:latin typeface="Gisha" panose="020B0502040204020203" pitchFamily="34" charset="-79"/>
                          <a:cs typeface="Gisha" panose="020B0502040204020203" pitchFamily="34" charset="-79"/>
                        </a:rPr>
                        <a:t> </a:t>
                      </a:r>
                      <a:endParaRPr lang="en-US" sz="400">
                        <a:effectLst/>
                        <a:latin typeface="Gisha" panose="020B0502040204020203" pitchFamily="34" charset="-79"/>
                        <a:ea typeface="Calibri" panose="020F0502020204030204" pitchFamily="34" charset="0"/>
                        <a:cs typeface="Gisha" panose="020B0502040204020203" pitchFamily="34" charset="-79"/>
                      </a:endParaRPr>
                    </a:p>
                  </a:txBody>
                  <a:tcPr marL="24086" marR="24086" marT="0" marB="0"/>
                </a:tc>
                <a:tc>
                  <a:txBody>
                    <a:bodyPr/>
                    <a:lstStyle/>
                    <a:p>
                      <a:pPr marL="0" indent="0" algn="r" defTabSz="914400" rtl="1" eaLnBrk="1" latinLnBrk="0" hangingPunct="1">
                        <a:lnSpc>
                          <a:spcPct val="150000"/>
                        </a:lnSpc>
                        <a:spcAft>
                          <a:spcPts val="800"/>
                        </a:spcAft>
                        <a:buFont typeface="Arial" panose="020B0604020202020204" pitchFamily="34" charset="0"/>
                        <a:buNone/>
                      </a:pPr>
                      <a:r>
                        <a:rPr lang="he-IL" sz="1200" b="1" kern="1200" dirty="0">
                          <a:solidFill>
                            <a:schemeClr val="dk1"/>
                          </a:solidFill>
                          <a:effectLst/>
                          <a:latin typeface="Gisha" panose="020B0502040204020203" pitchFamily="34" charset="-79"/>
                          <a:ea typeface="+mn-ea"/>
                          <a:cs typeface="Gisha" panose="020B0502040204020203" pitchFamily="34" charset="-79"/>
                        </a:rPr>
                        <a:t>הסכם </a:t>
                      </a:r>
                      <a:r>
                        <a:rPr lang="he-IL" sz="1200" b="1" kern="1200" dirty="0" err="1">
                          <a:solidFill>
                            <a:schemeClr val="dk1"/>
                          </a:solidFill>
                          <a:effectLst/>
                          <a:latin typeface="Gisha" panose="020B0502040204020203" pitchFamily="34" charset="-79"/>
                          <a:ea typeface="+mn-ea"/>
                          <a:cs typeface="Gisha" panose="020B0502040204020203" pitchFamily="34" charset="-79"/>
                        </a:rPr>
                        <a:t>דו"צ</a:t>
                      </a:r>
                      <a:r>
                        <a:rPr lang="he-IL" sz="1200" b="1" kern="1200" dirty="0">
                          <a:solidFill>
                            <a:schemeClr val="dk1"/>
                          </a:solidFill>
                          <a:effectLst/>
                          <a:latin typeface="Gisha" panose="020B0502040204020203" pitchFamily="34" charset="-79"/>
                          <a:ea typeface="+mn-ea"/>
                          <a:cs typeface="Gisha" panose="020B0502040204020203" pitchFamily="34" charset="-79"/>
                        </a:rPr>
                        <a:t> </a:t>
                      </a:r>
                      <a:endParaRPr lang="en-US" sz="1200" b="1" kern="1200" dirty="0">
                        <a:solidFill>
                          <a:schemeClr val="dk1"/>
                        </a:solidFill>
                        <a:effectLst/>
                        <a:latin typeface="Gisha" panose="020B0502040204020203" pitchFamily="34" charset="-79"/>
                        <a:ea typeface="+mn-ea"/>
                        <a:cs typeface="Gisha" panose="020B0502040204020203" pitchFamily="34" charset="-79"/>
                      </a:endParaRPr>
                    </a:p>
                  </a:txBody>
                  <a:tcPr marL="24086" marR="24086" marT="0" marB="0"/>
                </a:tc>
                <a:tc>
                  <a:txBody>
                    <a:bodyPr/>
                    <a:lstStyle/>
                    <a:p>
                      <a:pPr marL="0" indent="0" algn="r" rtl="1">
                        <a:lnSpc>
                          <a:spcPct val="150000"/>
                        </a:lnSpc>
                        <a:spcAft>
                          <a:spcPts val="800"/>
                        </a:spcAft>
                        <a:buFont typeface="Arial" panose="020B0604020202020204" pitchFamily="34" charset="0"/>
                        <a:buNone/>
                      </a:pPr>
                      <a:endParaRPr lang="en-US" sz="400" dirty="0">
                        <a:effectLst/>
                        <a:latin typeface="Gisha" panose="020B0502040204020203" pitchFamily="34" charset="-79"/>
                        <a:ea typeface="Calibri" panose="020F0502020204030204" pitchFamily="34" charset="0"/>
                        <a:cs typeface="Gisha" panose="020B0502040204020203" pitchFamily="34" charset="-79"/>
                      </a:endParaRPr>
                    </a:p>
                  </a:txBody>
                  <a:tcPr marL="24086" marR="24086" marT="0" marB="0"/>
                </a:tc>
                <a:tc>
                  <a:txBody>
                    <a:bodyPr/>
                    <a:lstStyle/>
                    <a:p>
                      <a:pPr marL="0" indent="0" algn="r" rtl="1">
                        <a:lnSpc>
                          <a:spcPct val="150000"/>
                        </a:lnSpc>
                        <a:spcAft>
                          <a:spcPts val="800"/>
                        </a:spcAft>
                        <a:buFont typeface="Arial" panose="020B0604020202020204" pitchFamily="34" charset="0"/>
                        <a:buNone/>
                      </a:pPr>
                      <a:r>
                        <a:rPr lang="he-IL" sz="400">
                          <a:effectLst/>
                          <a:latin typeface="Gisha" panose="020B0502040204020203" pitchFamily="34" charset="-79"/>
                          <a:cs typeface="Gisha" panose="020B0502040204020203" pitchFamily="34" charset="-79"/>
                        </a:rPr>
                        <a:t>+</a:t>
                      </a:r>
                      <a:endParaRPr lang="en-US" sz="400">
                        <a:effectLst/>
                        <a:latin typeface="Gisha" panose="020B0502040204020203" pitchFamily="34" charset="-79"/>
                        <a:ea typeface="Calibri" panose="020F0502020204030204" pitchFamily="34" charset="0"/>
                        <a:cs typeface="Gisha" panose="020B0502040204020203" pitchFamily="34" charset="-79"/>
                      </a:endParaRPr>
                    </a:p>
                  </a:txBody>
                  <a:tcPr marL="24086" marR="24086" marT="0" marB="0"/>
                </a:tc>
                <a:extLst>
                  <a:ext uri="{0D108BD9-81ED-4DB2-BD59-A6C34878D82A}">
                    <a16:rowId xmlns:a16="http://schemas.microsoft.com/office/drawing/2014/main" val="344324385"/>
                  </a:ext>
                </a:extLst>
              </a:tr>
              <a:tr h="211779">
                <a:tc>
                  <a:txBody>
                    <a:bodyPr/>
                    <a:lstStyle/>
                    <a:p>
                      <a:pPr marL="0" lvl="0" indent="0" algn="r" rtl="1">
                        <a:lnSpc>
                          <a:spcPct val="150000"/>
                        </a:lnSpc>
                        <a:spcAft>
                          <a:spcPts val="800"/>
                        </a:spcAft>
                        <a:buFont typeface="Arial" panose="020B0604020202020204" pitchFamily="34" charset="0"/>
                        <a:buNone/>
                      </a:pPr>
                      <a:r>
                        <a:rPr lang="he-IL" sz="400">
                          <a:effectLst/>
                          <a:latin typeface="Gisha" panose="020B0502040204020203" pitchFamily="34" charset="-79"/>
                          <a:cs typeface="Gisha" panose="020B0502040204020203" pitchFamily="34" charset="-79"/>
                        </a:rPr>
                        <a:t> </a:t>
                      </a:r>
                      <a:endParaRPr lang="en-US" sz="400">
                        <a:effectLst/>
                        <a:latin typeface="Gisha" panose="020B0502040204020203" pitchFamily="34" charset="-79"/>
                        <a:ea typeface="Calibri" panose="020F0502020204030204" pitchFamily="34" charset="0"/>
                        <a:cs typeface="Gisha" panose="020B0502040204020203" pitchFamily="34" charset="-79"/>
                      </a:endParaRPr>
                    </a:p>
                  </a:txBody>
                  <a:tcPr marL="24086" marR="24086" marT="0" marB="0"/>
                </a:tc>
                <a:tc>
                  <a:txBody>
                    <a:bodyPr/>
                    <a:lstStyle/>
                    <a:p>
                      <a:pPr marL="0" indent="0" algn="r" defTabSz="914400" rtl="1" eaLnBrk="1" latinLnBrk="0" hangingPunct="1">
                        <a:lnSpc>
                          <a:spcPct val="150000"/>
                        </a:lnSpc>
                        <a:spcAft>
                          <a:spcPts val="800"/>
                        </a:spcAft>
                        <a:buFont typeface="Arial" panose="020B0604020202020204" pitchFamily="34" charset="0"/>
                        <a:buNone/>
                      </a:pPr>
                      <a:r>
                        <a:rPr lang="he-IL" sz="1200" b="1" kern="1200" dirty="0">
                          <a:solidFill>
                            <a:schemeClr val="dk1"/>
                          </a:solidFill>
                          <a:effectLst/>
                          <a:latin typeface="Gisha" panose="020B0502040204020203" pitchFamily="34" charset="-79"/>
                          <a:ea typeface="+mn-ea"/>
                          <a:cs typeface="Gisha" panose="020B0502040204020203" pitchFamily="34" charset="-79"/>
                        </a:rPr>
                        <a:t>קבלת ועדת אשראי חתומה</a:t>
                      </a:r>
                      <a:endParaRPr lang="en-US" sz="1200" b="1" kern="1200" dirty="0">
                        <a:solidFill>
                          <a:schemeClr val="dk1"/>
                        </a:solidFill>
                        <a:effectLst/>
                        <a:latin typeface="Gisha" panose="020B0502040204020203" pitchFamily="34" charset="-79"/>
                        <a:ea typeface="+mn-ea"/>
                        <a:cs typeface="Gisha" panose="020B0502040204020203" pitchFamily="34" charset="-79"/>
                      </a:endParaRPr>
                    </a:p>
                  </a:txBody>
                  <a:tcPr marL="24086" marR="24086" marT="0" marB="0"/>
                </a:tc>
                <a:tc>
                  <a:txBody>
                    <a:bodyPr/>
                    <a:lstStyle/>
                    <a:p>
                      <a:pPr marL="0" indent="0" algn="r" rtl="1">
                        <a:lnSpc>
                          <a:spcPct val="150000"/>
                        </a:lnSpc>
                        <a:spcAft>
                          <a:spcPts val="800"/>
                        </a:spcAft>
                        <a:buFont typeface="Arial" panose="020B0604020202020204" pitchFamily="34" charset="0"/>
                        <a:buNone/>
                      </a:pPr>
                      <a:endParaRPr lang="en-US" sz="400" dirty="0">
                        <a:effectLst/>
                        <a:latin typeface="Gisha" panose="020B0502040204020203" pitchFamily="34" charset="-79"/>
                        <a:ea typeface="Calibri" panose="020F0502020204030204" pitchFamily="34" charset="0"/>
                        <a:cs typeface="Gisha" panose="020B0502040204020203" pitchFamily="34" charset="-79"/>
                      </a:endParaRPr>
                    </a:p>
                  </a:txBody>
                  <a:tcPr marL="24086" marR="24086" marT="0" marB="0"/>
                </a:tc>
                <a:tc>
                  <a:txBody>
                    <a:bodyPr/>
                    <a:lstStyle/>
                    <a:p>
                      <a:pPr marL="0" indent="0" algn="r" rtl="1">
                        <a:lnSpc>
                          <a:spcPct val="150000"/>
                        </a:lnSpc>
                        <a:spcAft>
                          <a:spcPts val="800"/>
                        </a:spcAft>
                        <a:buFont typeface="Arial" panose="020B0604020202020204" pitchFamily="34" charset="0"/>
                        <a:buNone/>
                      </a:pPr>
                      <a:r>
                        <a:rPr lang="he-IL" sz="400">
                          <a:effectLst/>
                          <a:latin typeface="Gisha" panose="020B0502040204020203" pitchFamily="34" charset="-79"/>
                          <a:cs typeface="Gisha" panose="020B0502040204020203" pitchFamily="34" charset="-79"/>
                        </a:rPr>
                        <a:t>+</a:t>
                      </a:r>
                      <a:endParaRPr lang="en-US" sz="400">
                        <a:effectLst/>
                        <a:latin typeface="Gisha" panose="020B0502040204020203" pitchFamily="34" charset="-79"/>
                        <a:ea typeface="Calibri" panose="020F0502020204030204" pitchFamily="34" charset="0"/>
                        <a:cs typeface="Gisha" panose="020B0502040204020203" pitchFamily="34" charset="-79"/>
                      </a:endParaRPr>
                    </a:p>
                  </a:txBody>
                  <a:tcPr marL="24086" marR="24086" marT="0" marB="0"/>
                </a:tc>
                <a:extLst>
                  <a:ext uri="{0D108BD9-81ED-4DB2-BD59-A6C34878D82A}">
                    <a16:rowId xmlns:a16="http://schemas.microsoft.com/office/drawing/2014/main" val="1582831364"/>
                  </a:ext>
                </a:extLst>
              </a:tr>
              <a:tr h="211779">
                <a:tc>
                  <a:txBody>
                    <a:bodyPr/>
                    <a:lstStyle/>
                    <a:p>
                      <a:pPr marL="0" lvl="0" indent="0" algn="r" rtl="1">
                        <a:lnSpc>
                          <a:spcPct val="150000"/>
                        </a:lnSpc>
                        <a:spcAft>
                          <a:spcPts val="800"/>
                        </a:spcAft>
                        <a:buFont typeface="Arial" panose="020B0604020202020204" pitchFamily="34" charset="0"/>
                        <a:buNone/>
                      </a:pPr>
                      <a:r>
                        <a:rPr lang="he-IL" sz="400">
                          <a:effectLst/>
                          <a:latin typeface="Gisha" panose="020B0502040204020203" pitchFamily="34" charset="-79"/>
                          <a:cs typeface="Gisha" panose="020B0502040204020203" pitchFamily="34" charset="-79"/>
                        </a:rPr>
                        <a:t> </a:t>
                      </a:r>
                      <a:endParaRPr lang="en-US" sz="400">
                        <a:effectLst/>
                        <a:latin typeface="Gisha" panose="020B0502040204020203" pitchFamily="34" charset="-79"/>
                        <a:ea typeface="Calibri" panose="020F0502020204030204" pitchFamily="34" charset="0"/>
                        <a:cs typeface="Gisha" panose="020B0502040204020203" pitchFamily="34" charset="-79"/>
                      </a:endParaRPr>
                    </a:p>
                  </a:txBody>
                  <a:tcPr marL="24086" marR="24086" marT="0" marB="0"/>
                </a:tc>
                <a:tc>
                  <a:txBody>
                    <a:bodyPr/>
                    <a:lstStyle/>
                    <a:p>
                      <a:pPr marL="0" indent="0" algn="r" defTabSz="914400" rtl="1" eaLnBrk="1" latinLnBrk="0" hangingPunct="1">
                        <a:lnSpc>
                          <a:spcPct val="150000"/>
                        </a:lnSpc>
                        <a:spcAft>
                          <a:spcPts val="800"/>
                        </a:spcAft>
                        <a:buFont typeface="Arial" panose="020B0604020202020204" pitchFamily="34" charset="0"/>
                        <a:buNone/>
                      </a:pPr>
                      <a:r>
                        <a:rPr lang="he-IL" sz="1200" b="1" kern="1200" dirty="0">
                          <a:solidFill>
                            <a:schemeClr val="dk1"/>
                          </a:solidFill>
                          <a:effectLst/>
                          <a:latin typeface="Gisha" panose="020B0502040204020203" pitchFamily="34" charset="-79"/>
                          <a:ea typeface="+mn-ea"/>
                          <a:cs typeface="Gisha" panose="020B0502040204020203" pitchFamily="34" charset="-79"/>
                        </a:rPr>
                        <a:t>תיוק כל מסמכי הפרויקט</a:t>
                      </a:r>
                      <a:endParaRPr lang="en-US" sz="1200" b="1" kern="1200" dirty="0">
                        <a:solidFill>
                          <a:schemeClr val="dk1"/>
                        </a:solidFill>
                        <a:effectLst/>
                        <a:latin typeface="Gisha" panose="020B0502040204020203" pitchFamily="34" charset="-79"/>
                        <a:ea typeface="+mn-ea"/>
                        <a:cs typeface="Gisha" panose="020B0502040204020203" pitchFamily="34" charset="-79"/>
                      </a:endParaRPr>
                    </a:p>
                  </a:txBody>
                  <a:tcPr marL="24086" marR="24086" marT="0" marB="0"/>
                </a:tc>
                <a:tc>
                  <a:txBody>
                    <a:bodyPr/>
                    <a:lstStyle/>
                    <a:p>
                      <a:pPr marL="0" indent="0" algn="r" rtl="1">
                        <a:lnSpc>
                          <a:spcPct val="150000"/>
                        </a:lnSpc>
                        <a:spcAft>
                          <a:spcPts val="800"/>
                        </a:spcAft>
                        <a:buFont typeface="Arial" panose="020B0604020202020204" pitchFamily="34" charset="0"/>
                        <a:buNone/>
                      </a:pPr>
                      <a:endParaRPr lang="en-US" sz="400" dirty="0">
                        <a:effectLst/>
                        <a:latin typeface="Gisha" panose="020B0502040204020203" pitchFamily="34" charset="-79"/>
                        <a:ea typeface="Calibri" panose="020F0502020204030204" pitchFamily="34" charset="0"/>
                        <a:cs typeface="Gisha" panose="020B0502040204020203" pitchFamily="34" charset="-79"/>
                      </a:endParaRPr>
                    </a:p>
                  </a:txBody>
                  <a:tcPr marL="24086" marR="24086" marT="0" marB="0"/>
                </a:tc>
                <a:tc>
                  <a:txBody>
                    <a:bodyPr/>
                    <a:lstStyle/>
                    <a:p>
                      <a:pPr marL="0" indent="0" algn="r" rtl="1">
                        <a:lnSpc>
                          <a:spcPct val="150000"/>
                        </a:lnSpc>
                        <a:spcAft>
                          <a:spcPts val="800"/>
                        </a:spcAft>
                        <a:buFont typeface="Arial" panose="020B0604020202020204" pitchFamily="34" charset="0"/>
                        <a:buNone/>
                      </a:pPr>
                      <a:r>
                        <a:rPr lang="he-IL" sz="400">
                          <a:effectLst/>
                          <a:latin typeface="Gisha" panose="020B0502040204020203" pitchFamily="34" charset="-79"/>
                          <a:cs typeface="Gisha" panose="020B0502040204020203" pitchFamily="34" charset="-79"/>
                        </a:rPr>
                        <a:t>+</a:t>
                      </a:r>
                      <a:endParaRPr lang="en-US" sz="400">
                        <a:effectLst/>
                        <a:latin typeface="Gisha" panose="020B0502040204020203" pitchFamily="34" charset="-79"/>
                        <a:ea typeface="Calibri" panose="020F0502020204030204" pitchFamily="34" charset="0"/>
                        <a:cs typeface="Gisha" panose="020B0502040204020203" pitchFamily="34" charset="-79"/>
                      </a:endParaRPr>
                    </a:p>
                  </a:txBody>
                  <a:tcPr marL="24086" marR="24086" marT="0" marB="0"/>
                </a:tc>
                <a:extLst>
                  <a:ext uri="{0D108BD9-81ED-4DB2-BD59-A6C34878D82A}">
                    <a16:rowId xmlns:a16="http://schemas.microsoft.com/office/drawing/2014/main" val="3990614263"/>
                  </a:ext>
                </a:extLst>
              </a:tr>
              <a:tr h="253934">
                <a:tc>
                  <a:txBody>
                    <a:bodyPr/>
                    <a:lstStyle/>
                    <a:p>
                      <a:pPr marL="0" lvl="0" indent="0" algn="r" rtl="1">
                        <a:lnSpc>
                          <a:spcPct val="150000"/>
                        </a:lnSpc>
                        <a:spcAft>
                          <a:spcPts val="800"/>
                        </a:spcAft>
                        <a:buFont typeface="Arial" panose="020B0604020202020204" pitchFamily="34" charset="0"/>
                        <a:buNone/>
                      </a:pPr>
                      <a:r>
                        <a:rPr lang="he-IL" sz="400">
                          <a:effectLst/>
                          <a:latin typeface="Gisha" panose="020B0502040204020203" pitchFamily="34" charset="-79"/>
                          <a:cs typeface="Gisha" panose="020B0502040204020203" pitchFamily="34" charset="-79"/>
                        </a:rPr>
                        <a:t> </a:t>
                      </a:r>
                      <a:endParaRPr lang="en-US" sz="400">
                        <a:effectLst/>
                        <a:latin typeface="Gisha" panose="020B0502040204020203" pitchFamily="34" charset="-79"/>
                        <a:ea typeface="Calibri" panose="020F0502020204030204" pitchFamily="34" charset="0"/>
                        <a:cs typeface="Gisha" panose="020B0502040204020203" pitchFamily="34" charset="-79"/>
                      </a:endParaRPr>
                    </a:p>
                  </a:txBody>
                  <a:tcPr marL="24086" marR="24086" marT="0" marB="0"/>
                </a:tc>
                <a:tc>
                  <a:txBody>
                    <a:bodyPr/>
                    <a:lstStyle/>
                    <a:p>
                      <a:pPr marL="0" indent="0" algn="r" defTabSz="914400" rtl="1" eaLnBrk="1" latinLnBrk="0" hangingPunct="1">
                        <a:lnSpc>
                          <a:spcPct val="150000"/>
                        </a:lnSpc>
                        <a:spcAft>
                          <a:spcPts val="800"/>
                        </a:spcAft>
                        <a:buFont typeface="Arial" panose="020B0604020202020204" pitchFamily="34" charset="0"/>
                        <a:buNone/>
                      </a:pPr>
                      <a:r>
                        <a:rPr lang="he-IL" sz="1200" b="1" kern="1200" dirty="0">
                          <a:solidFill>
                            <a:schemeClr val="dk1"/>
                          </a:solidFill>
                          <a:effectLst/>
                          <a:latin typeface="Gisha" panose="020B0502040204020203" pitchFamily="34" charset="-79"/>
                          <a:ea typeface="+mn-ea"/>
                          <a:cs typeface="Gisha" panose="020B0502040204020203" pitchFamily="34" charset="-79"/>
                        </a:rPr>
                        <a:t>דו"ח אפס עדכני</a:t>
                      </a:r>
                      <a:endParaRPr lang="en-US" sz="1200" b="1" kern="1200" dirty="0">
                        <a:solidFill>
                          <a:schemeClr val="dk1"/>
                        </a:solidFill>
                        <a:effectLst/>
                        <a:latin typeface="Gisha" panose="020B0502040204020203" pitchFamily="34" charset="-79"/>
                        <a:ea typeface="+mn-ea"/>
                        <a:cs typeface="Gisha" panose="020B0502040204020203" pitchFamily="34" charset="-79"/>
                      </a:endParaRPr>
                    </a:p>
                  </a:txBody>
                  <a:tcPr marL="24086" marR="24086" marT="0" marB="0"/>
                </a:tc>
                <a:tc>
                  <a:txBody>
                    <a:bodyPr/>
                    <a:lstStyle/>
                    <a:p>
                      <a:pPr marL="0" indent="0" algn="r" rtl="1">
                        <a:lnSpc>
                          <a:spcPct val="150000"/>
                        </a:lnSpc>
                        <a:spcAft>
                          <a:spcPts val="800"/>
                        </a:spcAft>
                        <a:buFont typeface="Arial" panose="020B0604020202020204" pitchFamily="34" charset="0"/>
                        <a:buNone/>
                      </a:pPr>
                      <a:endParaRPr lang="en-US" sz="400" dirty="0">
                        <a:effectLst/>
                        <a:latin typeface="Gisha" panose="020B0502040204020203" pitchFamily="34" charset="-79"/>
                        <a:ea typeface="Calibri" panose="020F0502020204030204" pitchFamily="34" charset="0"/>
                        <a:cs typeface="Gisha" panose="020B0502040204020203" pitchFamily="34" charset="-79"/>
                      </a:endParaRPr>
                    </a:p>
                  </a:txBody>
                  <a:tcPr marL="24086" marR="24086" marT="0" marB="0"/>
                </a:tc>
                <a:tc>
                  <a:txBody>
                    <a:bodyPr/>
                    <a:lstStyle/>
                    <a:p>
                      <a:pPr marL="0" indent="0" algn="r" rtl="1">
                        <a:lnSpc>
                          <a:spcPct val="150000"/>
                        </a:lnSpc>
                        <a:spcAft>
                          <a:spcPts val="800"/>
                        </a:spcAft>
                        <a:buFont typeface="Arial" panose="020B0604020202020204" pitchFamily="34" charset="0"/>
                        <a:buNone/>
                      </a:pPr>
                      <a:r>
                        <a:rPr lang="he-IL" sz="400">
                          <a:effectLst/>
                          <a:latin typeface="Gisha" panose="020B0502040204020203" pitchFamily="34" charset="-79"/>
                          <a:cs typeface="Gisha" panose="020B0502040204020203" pitchFamily="34" charset="-79"/>
                        </a:rPr>
                        <a:t>+</a:t>
                      </a:r>
                      <a:endParaRPr lang="en-US" sz="400">
                        <a:effectLst/>
                        <a:latin typeface="Gisha" panose="020B0502040204020203" pitchFamily="34" charset="-79"/>
                        <a:ea typeface="Calibri" panose="020F0502020204030204" pitchFamily="34" charset="0"/>
                        <a:cs typeface="Gisha" panose="020B0502040204020203" pitchFamily="34" charset="-79"/>
                      </a:endParaRPr>
                    </a:p>
                  </a:txBody>
                  <a:tcPr marL="24086" marR="24086" marT="0" marB="0"/>
                </a:tc>
                <a:extLst>
                  <a:ext uri="{0D108BD9-81ED-4DB2-BD59-A6C34878D82A}">
                    <a16:rowId xmlns:a16="http://schemas.microsoft.com/office/drawing/2014/main" val="790965128"/>
                  </a:ext>
                </a:extLst>
              </a:tr>
              <a:tr h="408144">
                <a:tc>
                  <a:txBody>
                    <a:bodyPr/>
                    <a:lstStyle/>
                    <a:p>
                      <a:pPr marL="0" lvl="0" indent="0" algn="r" rtl="1">
                        <a:lnSpc>
                          <a:spcPct val="150000"/>
                        </a:lnSpc>
                        <a:spcAft>
                          <a:spcPts val="800"/>
                        </a:spcAft>
                        <a:buFont typeface="Arial" panose="020B0604020202020204" pitchFamily="34" charset="0"/>
                        <a:buNone/>
                      </a:pPr>
                      <a:r>
                        <a:rPr lang="he-IL" sz="400">
                          <a:effectLst/>
                          <a:latin typeface="Gisha" panose="020B0502040204020203" pitchFamily="34" charset="-79"/>
                          <a:cs typeface="Gisha" panose="020B0502040204020203" pitchFamily="34" charset="-79"/>
                        </a:rPr>
                        <a:t> </a:t>
                      </a:r>
                      <a:endParaRPr lang="en-US" sz="400">
                        <a:effectLst/>
                        <a:latin typeface="Gisha" panose="020B0502040204020203" pitchFamily="34" charset="-79"/>
                        <a:ea typeface="Calibri" panose="020F0502020204030204" pitchFamily="34" charset="0"/>
                        <a:cs typeface="Gisha" panose="020B0502040204020203" pitchFamily="34" charset="-79"/>
                      </a:endParaRPr>
                    </a:p>
                  </a:txBody>
                  <a:tcPr marL="24086" marR="24086" marT="0" marB="0"/>
                </a:tc>
                <a:tc>
                  <a:txBody>
                    <a:bodyPr/>
                    <a:lstStyle/>
                    <a:p>
                      <a:pPr marL="0" indent="0" algn="r" defTabSz="914400" rtl="1" eaLnBrk="1" latinLnBrk="0" hangingPunct="1">
                        <a:lnSpc>
                          <a:spcPct val="150000"/>
                        </a:lnSpc>
                        <a:spcAft>
                          <a:spcPts val="800"/>
                        </a:spcAft>
                        <a:buFont typeface="Arial" panose="020B0604020202020204" pitchFamily="34" charset="0"/>
                        <a:buNone/>
                      </a:pPr>
                      <a:r>
                        <a:rPr lang="he-IL" sz="1200" b="1" kern="1200" dirty="0">
                          <a:solidFill>
                            <a:schemeClr val="dk1"/>
                          </a:solidFill>
                          <a:effectLst/>
                          <a:latin typeface="Gisha" panose="020B0502040204020203" pitchFamily="34" charset="-79"/>
                          <a:ea typeface="+mn-ea"/>
                          <a:cs typeface="Gisha" panose="020B0502040204020203" pitchFamily="34" charset="-79"/>
                        </a:rPr>
                        <a:t>נסח טאבו, רשם משכונות, רשם חברות ותקנון בית משותף</a:t>
                      </a:r>
                      <a:endParaRPr lang="en-US" sz="1200" b="1" kern="1200" dirty="0">
                        <a:solidFill>
                          <a:schemeClr val="dk1"/>
                        </a:solidFill>
                        <a:effectLst/>
                        <a:latin typeface="Gisha" panose="020B0502040204020203" pitchFamily="34" charset="-79"/>
                        <a:ea typeface="+mn-ea"/>
                        <a:cs typeface="Gisha" panose="020B0502040204020203" pitchFamily="34" charset="-79"/>
                      </a:endParaRPr>
                    </a:p>
                  </a:txBody>
                  <a:tcPr marL="24086" marR="24086" marT="0" marB="0"/>
                </a:tc>
                <a:tc>
                  <a:txBody>
                    <a:bodyPr/>
                    <a:lstStyle/>
                    <a:p>
                      <a:pPr marL="0" indent="0" algn="r" rtl="1">
                        <a:lnSpc>
                          <a:spcPct val="150000"/>
                        </a:lnSpc>
                        <a:spcAft>
                          <a:spcPts val="800"/>
                        </a:spcAft>
                        <a:buFont typeface="Arial" panose="020B0604020202020204" pitchFamily="34" charset="0"/>
                        <a:buNone/>
                      </a:pPr>
                      <a:endParaRPr lang="en-US" sz="400" dirty="0">
                        <a:effectLst/>
                        <a:latin typeface="Gisha" panose="020B0502040204020203" pitchFamily="34" charset="-79"/>
                        <a:ea typeface="Calibri" panose="020F0502020204030204" pitchFamily="34" charset="0"/>
                        <a:cs typeface="Gisha" panose="020B0502040204020203" pitchFamily="34" charset="-79"/>
                      </a:endParaRPr>
                    </a:p>
                  </a:txBody>
                  <a:tcPr marL="24086" marR="24086" marT="0" marB="0"/>
                </a:tc>
                <a:tc>
                  <a:txBody>
                    <a:bodyPr/>
                    <a:lstStyle/>
                    <a:p>
                      <a:pPr marL="0" indent="0" algn="r" rtl="1">
                        <a:lnSpc>
                          <a:spcPct val="150000"/>
                        </a:lnSpc>
                        <a:spcAft>
                          <a:spcPts val="800"/>
                        </a:spcAft>
                        <a:buFont typeface="Arial" panose="020B0604020202020204" pitchFamily="34" charset="0"/>
                        <a:buNone/>
                      </a:pPr>
                      <a:r>
                        <a:rPr lang="he-IL" sz="400">
                          <a:effectLst/>
                          <a:latin typeface="Gisha" panose="020B0502040204020203" pitchFamily="34" charset="-79"/>
                          <a:cs typeface="Gisha" panose="020B0502040204020203" pitchFamily="34" charset="-79"/>
                        </a:rPr>
                        <a:t>+</a:t>
                      </a:r>
                      <a:endParaRPr lang="en-US" sz="400">
                        <a:effectLst/>
                        <a:latin typeface="Gisha" panose="020B0502040204020203" pitchFamily="34" charset="-79"/>
                        <a:ea typeface="Calibri" panose="020F0502020204030204" pitchFamily="34" charset="0"/>
                        <a:cs typeface="Gisha" panose="020B0502040204020203" pitchFamily="34" charset="-79"/>
                      </a:endParaRPr>
                    </a:p>
                  </a:txBody>
                  <a:tcPr marL="24086" marR="24086" marT="0" marB="0"/>
                </a:tc>
                <a:extLst>
                  <a:ext uri="{0D108BD9-81ED-4DB2-BD59-A6C34878D82A}">
                    <a16:rowId xmlns:a16="http://schemas.microsoft.com/office/drawing/2014/main" val="1399453781"/>
                  </a:ext>
                </a:extLst>
              </a:tr>
              <a:tr h="449969">
                <a:tc>
                  <a:txBody>
                    <a:bodyPr/>
                    <a:lstStyle/>
                    <a:p>
                      <a:pPr marL="0" lvl="0" indent="0" algn="r" rtl="1">
                        <a:lnSpc>
                          <a:spcPct val="150000"/>
                        </a:lnSpc>
                        <a:spcAft>
                          <a:spcPts val="800"/>
                        </a:spcAft>
                        <a:buFont typeface="Arial" panose="020B0604020202020204" pitchFamily="34" charset="0"/>
                        <a:buNone/>
                      </a:pPr>
                      <a:r>
                        <a:rPr lang="he-IL" sz="400">
                          <a:effectLst/>
                          <a:latin typeface="Gisha" panose="020B0502040204020203" pitchFamily="34" charset="-79"/>
                          <a:cs typeface="Gisha" panose="020B0502040204020203" pitchFamily="34" charset="-79"/>
                        </a:rPr>
                        <a:t> </a:t>
                      </a:r>
                      <a:endParaRPr lang="en-US" sz="400">
                        <a:effectLst/>
                        <a:latin typeface="Gisha" panose="020B0502040204020203" pitchFamily="34" charset="-79"/>
                        <a:ea typeface="Calibri" panose="020F0502020204030204" pitchFamily="34" charset="0"/>
                        <a:cs typeface="Gisha" panose="020B0502040204020203" pitchFamily="34" charset="-79"/>
                      </a:endParaRPr>
                    </a:p>
                  </a:txBody>
                  <a:tcPr marL="24086" marR="24086" marT="0" marB="0"/>
                </a:tc>
                <a:tc>
                  <a:txBody>
                    <a:bodyPr/>
                    <a:lstStyle/>
                    <a:p>
                      <a:pPr marL="0" indent="0" algn="r" defTabSz="914400" rtl="1" eaLnBrk="1" latinLnBrk="0" hangingPunct="1">
                        <a:lnSpc>
                          <a:spcPct val="150000"/>
                        </a:lnSpc>
                        <a:spcAft>
                          <a:spcPts val="800"/>
                        </a:spcAft>
                        <a:buFont typeface="Arial" panose="020B0604020202020204" pitchFamily="34" charset="0"/>
                        <a:buNone/>
                      </a:pPr>
                      <a:r>
                        <a:rPr lang="he-IL" sz="1200" b="1" kern="1200" dirty="0">
                          <a:solidFill>
                            <a:schemeClr val="dk1"/>
                          </a:solidFill>
                          <a:effectLst/>
                          <a:latin typeface="Gisha" panose="020B0502040204020203" pitchFamily="34" charset="-79"/>
                          <a:ea typeface="+mn-ea"/>
                          <a:cs typeface="Gisha" panose="020B0502040204020203" pitchFamily="34" charset="-79"/>
                        </a:rPr>
                        <a:t>הסכם הבסיס(תמ"א – פינוי בינוי), וכן תוספות והסכמים פרטניים מול בעלי דירות</a:t>
                      </a:r>
                      <a:endParaRPr lang="en-US" sz="1200" b="1" kern="1200" dirty="0">
                        <a:solidFill>
                          <a:schemeClr val="dk1"/>
                        </a:solidFill>
                        <a:effectLst/>
                        <a:latin typeface="Gisha" panose="020B0502040204020203" pitchFamily="34" charset="-79"/>
                        <a:ea typeface="+mn-ea"/>
                        <a:cs typeface="Gisha" panose="020B0502040204020203" pitchFamily="34" charset="-79"/>
                      </a:endParaRPr>
                    </a:p>
                  </a:txBody>
                  <a:tcPr marL="24086" marR="24086" marT="0" marB="0"/>
                </a:tc>
                <a:tc>
                  <a:txBody>
                    <a:bodyPr/>
                    <a:lstStyle/>
                    <a:p>
                      <a:pPr marL="0" indent="0" algn="r" rtl="1">
                        <a:lnSpc>
                          <a:spcPct val="150000"/>
                        </a:lnSpc>
                        <a:spcAft>
                          <a:spcPts val="800"/>
                        </a:spcAft>
                        <a:buFont typeface="Arial" panose="020B0604020202020204" pitchFamily="34" charset="0"/>
                        <a:buNone/>
                      </a:pPr>
                      <a:endParaRPr lang="en-US" sz="400" dirty="0">
                        <a:effectLst/>
                        <a:latin typeface="Gisha" panose="020B0502040204020203" pitchFamily="34" charset="-79"/>
                        <a:ea typeface="Calibri" panose="020F0502020204030204" pitchFamily="34" charset="0"/>
                        <a:cs typeface="Gisha" panose="020B0502040204020203" pitchFamily="34" charset="-79"/>
                      </a:endParaRPr>
                    </a:p>
                  </a:txBody>
                  <a:tcPr marL="24086" marR="24086" marT="0" marB="0"/>
                </a:tc>
                <a:tc>
                  <a:txBody>
                    <a:bodyPr/>
                    <a:lstStyle/>
                    <a:p>
                      <a:pPr marL="0" indent="0" algn="r" rtl="1">
                        <a:lnSpc>
                          <a:spcPct val="150000"/>
                        </a:lnSpc>
                        <a:spcAft>
                          <a:spcPts val="800"/>
                        </a:spcAft>
                        <a:buFont typeface="Arial" panose="020B0604020202020204" pitchFamily="34" charset="0"/>
                        <a:buNone/>
                      </a:pPr>
                      <a:r>
                        <a:rPr lang="he-IL" sz="400">
                          <a:effectLst/>
                          <a:latin typeface="Gisha" panose="020B0502040204020203" pitchFamily="34" charset="-79"/>
                          <a:cs typeface="Gisha" panose="020B0502040204020203" pitchFamily="34" charset="-79"/>
                        </a:rPr>
                        <a:t>+</a:t>
                      </a:r>
                      <a:endParaRPr lang="en-US" sz="400">
                        <a:effectLst/>
                        <a:latin typeface="Gisha" panose="020B0502040204020203" pitchFamily="34" charset="-79"/>
                        <a:ea typeface="Calibri" panose="020F0502020204030204" pitchFamily="34" charset="0"/>
                        <a:cs typeface="Gisha" panose="020B0502040204020203" pitchFamily="34" charset="-79"/>
                      </a:endParaRPr>
                    </a:p>
                  </a:txBody>
                  <a:tcPr marL="24086" marR="24086" marT="0" marB="0"/>
                </a:tc>
                <a:extLst>
                  <a:ext uri="{0D108BD9-81ED-4DB2-BD59-A6C34878D82A}">
                    <a16:rowId xmlns:a16="http://schemas.microsoft.com/office/drawing/2014/main" val="530795442"/>
                  </a:ext>
                </a:extLst>
              </a:tr>
              <a:tr h="624193">
                <a:tc>
                  <a:txBody>
                    <a:bodyPr/>
                    <a:lstStyle/>
                    <a:p>
                      <a:pPr marL="0" lvl="0" indent="0" algn="r" rtl="1">
                        <a:lnSpc>
                          <a:spcPct val="150000"/>
                        </a:lnSpc>
                        <a:spcAft>
                          <a:spcPts val="800"/>
                        </a:spcAft>
                        <a:buFont typeface="Arial" panose="020B0604020202020204" pitchFamily="34" charset="0"/>
                        <a:buNone/>
                      </a:pPr>
                      <a:r>
                        <a:rPr lang="he-IL" sz="400">
                          <a:effectLst/>
                          <a:latin typeface="Gisha" panose="020B0502040204020203" pitchFamily="34" charset="-79"/>
                          <a:cs typeface="Gisha" panose="020B0502040204020203" pitchFamily="34" charset="-79"/>
                        </a:rPr>
                        <a:t> </a:t>
                      </a:r>
                      <a:endParaRPr lang="en-US" sz="400">
                        <a:effectLst/>
                        <a:latin typeface="Gisha" panose="020B0502040204020203" pitchFamily="34" charset="-79"/>
                        <a:ea typeface="Calibri" panose="020F0502020204030204" pitchFamily="34" charset="0"/>
                        <a:cs typeface="Gisha" panose="020B0502040204020203" pitchFamily="34" charset="-79"/>
                      </a:endParaRPr>
                    </a:p>
                  </a:txBody>
                  <a:tcPr marL="24086" marR="24086" marT="0" marB="0"/>
                </a:tc>
                <a:tc>
                  <a:txBody>
                    <a:bodyPr/>
                    <a:lstStyle/>
                    <a:p>
                      <a:pPr marL="0" indent="0" algn="r" defTabSz="914400" rtl="1" eaLnBrk="1" latinLnBrk="0" hangingPunct="1">
                        <a:lnSpc>
                          <a:spcPct val="150000"/>
                        </a:lnSpc>
                        <a:spcAft>
                          <a:spcPts val="800"/>
                        </a:spcAft>
                        <a:buFont typeface="Arial" panose="020B0604020202020204" pitchFamily="34" charset="0"/>
                        <a:buNone/>
                      </a:pPr>
                      <a:r>
                        <a:rPr lang="he-IL" sz="1200" b="1" kern="1200" dirty="0">
                          <a:solidFill>
                            <a:schemeClr val="dk1"/>
                          </a:solidFill>
                          <a:effectLst/>
                          <a:latin typeface="Gisha" panose="020B0502040204020203" pitchFamily="34" charset="-79"/>
                          <a:ea typeface="+mn-ea"/>
                          <a:cs typeface="Gisha" panose="020B0502040204020203" pitchFamily="34" charset="-79"/>
                        </a:rPr>
                        <a:t>אישורי עו"ד לתוקף עסקת התמ"א (ולהיעדר תביעות, אישור רישום מלוא בעלי הזכויות בהתאמה לרישום היח' הרישומית) </a:t>
                      </a:r>
                      <a:endParaRPr lang="en-US" sz="1200" b="1" kern="1200" dirty="0">
                        <a:solidFill>
                          <a:schemeClr val="dk1"/>
                        </a:solidFill>
                        <a:effectLst/>
                        <a:latin typeface="Gisha" panose="020B0502040204020203" pitchFamily="34" charset="-79"/>
                        <a:ea typeface="+mn-ea"/>
                        <a:cs typeface="Gisha" panose="020B0502040204020203" pitchFamily="34" charset="-79"/>
                      </a:endParaRPr>
                    </a:p>
                  </a:txBody>
                  <a:tcPr marL="24086" marR="24086" marT="0" marB="0"/>
                </a:tc>
                <a:tc>
                  <a:txBody>
                    <a:bodyPr/>
                    <a:lstStyle/>
                    <a:p>
                      <a:pPr marL="0" indent="0" algn="r" rtl="1">
                        <a:lnSpc>
                          <a:spcPct val="150000"/>
                        </a:lnSpc>
                        <a:spcAft>
                          <a:spcPts val="800"/>
                        </a:spcAft>
                        <a:buFont typeface="Arial" panose="020B0604020202020204" pitchFamily="34" charset="0"/>
                        <a:buNone/>
                      </a:pPr>
                      <a:r>
                        <a:rPr lang="he-IL" sz="400" dirty="0">
                          <a:effectLst/>
                          <a:latin typeface="Gisha" panose="020B0502040204020203" pitchFamily="34" charset="-79"/>
                          <a:cs typeface="Gisha" panose="020B0502040204020203" pitchFamily="34" charset="-79"/>
                        </a:rPr>
                        <a:t> </a:t>
                      </a:r>
                      <a:endParaRPr lang="en-US" sz="400" dirty="0">
                        <a:effectLst/>
                        <a:latin typeface="Gisha" panose="020B0502040204020203" pitchFamily="34" charset="-79"/>
                        <a:ea typeface="Calibri" panose="020F0502020204030204" pitchFamily="34" charset="0"/>
                        <a:cs typeface="Gisha" panose="020B0502040204020203" pitchFamily="34" charset="-79"/>
                      </a:endParaRPr>
                    </a:p>
                  </a:txBody>
                  <a:tcPr marL="24086" marR="24086" marT="0" marB="0"/>
                </a:tc>
                <a:tc>
                  <a:txBody>
                    <a:bodyPr/>
                    <a:lstStyle/>
                    <a:p>
                      <a:pPr marL="0" indent="0" algn="r" rtl="1">
                        <a:lnSpc>
                          <a:spcPct val="150000"/>
                        </a:lnSpc>
                        <a:spcAft>
                          <a:spcPts val="800"/>
                        </a:spcAft>
                        <a:buFont typeface="Arial" panose="020B0604020202020204" pitchFamily="34" charset="0"/>
                        <a:buNone/>
                      </a:pPr>
                      <a:r>
                        <a:rPr lang="he-IL" sz="400">
                          <a:effectLst/>
                          <a:latin typeface="Gisha" panose="020B0502040204020203" pitchFamily="34" charset="-79"/>
                          <a:cs typeface="Gisha" panose="020B0502040204020203" pitchFamily="34" charset="-79"/>
                        </a:rPr>
                        <a:t> </a:t>
                      </a:r>
                      <a:endParaRPr lang="en-US" sz="400">
                        <a:effectLst/>
                        <a:latin typeface="Gisha" panose="020B0502040204020203" pitchFamily="34" charset="-79"/>
                        <a:ea typeface="Calibri" panose="020F0502020204030204" pitchFamily="34" charset="0"/>
                        <a:cs typeface="Gisha" panose="020B0502040204020203" pitchFamily="34" charset="-79"/>
                      </a:endParaRPr>
                    </a:p>
                  </a:txBody>
                  <a:tcPr marL="24086" marR="24086" marT="0" marB="0"/>
                </a:tc>
                <a:extLst>
                  <a:ext uri="{0D108BD9-81ED-4DB2-BD59-A6C34878D82A}">
                    <a16:rowId xmlns:a16="http://schemas.microsoft.com/office/drawing/2014/main" val="692133882"/>
                  </a:ext>
                </a:extLst>
              </a:tr>
              <a:tr h="211779">
                <a:tc>
                  <a:txBody>
                    <a:bodyPr/>
                    <a:lstStyle/>
                    <a:p>
                      <a:pPr marL="0" lvl="0" indent="0" algn="r" rtl="1">
                        <a:lnSpc>
                          <a:spcPct val="150000"/>
                        </a:lnSpc>
                        <a:spcAft>
                          <a:spcPts val="800"/>
                        </a:spcAft>
                        <a:buFont typeface="Arial" panose="020B0604020202020204" pitchFamily="34" charset="0"/>
                        <a:buNone/>
                      </a:pPr>
                      <a:r>
                        <a:rPr lang="he-IL" sz="400">
                          <a:effectLst/>
                          <a:latin typeface="Gisha" panose="020B0502040204020203" pitchFamily="34" charset="-79"/>
                          <a:cs typeface="Gisha" panose="020B0502040204020203" pitchFamily="34" charset="-79"/>
                        </a:rPr>
                        <a:t> </a:t>
                      </a:r>
                      <a:endParaRPr lang="en-US" sz="400">
                        <a:effectLst/>
                        <a:latin typeface="Gisha" panose="020B0502040204020203" pitchFamily="34" charset="-79"/>
                        <a:ea typeface="Calibri" panose="020F0502020204030204" pitchFamily="34" charset="0"/>
                        <a:cs typeface="Gisha" panose="020B0502040204020203" pitchFamily="34" charset="-79"/>
                      </a:endParaRPr>
                    </a:p>
                  </a:txBody>
                  <a:tcPr marL="24086" marR="24086" marT="0" marB="0"/>
                </a:tc>
                <a:tc>
                  <a:txBody>
                    <a:bodyPr/>
                    <a:lstStyle/>
                    <a:p>
                      <a:pPr marL="0" indent="0" algn="r" defTabSz="914400" rtl="1" eaLnBrk="1" latinLnBrk="0" hangingPunct="1">
                        <a:lnSpc>
                          <a:spcPct val="150000"/>
                        </a:lnSpc>
                        <a:spcAft>
                          <a:spcPts val="800"/>
                        </a:spcAft>
                        <a:buFont typeface="Arial" panose="020B0604020202020204" pitchFamily="34" charset="0"/>
                        <a:buNone/>
                      </a:pPr>
                      <a:r>
                        <a:rPr lang="he-IL" sz="1200" b="1" kern="1200" dirty="0">
                          <a:solidFill>
                            <a:schemeClr val="dk1"/>
                          </a:solidFill>
                          <a:effectLst/>
                          <a:latin typeface="Gisha" panose="020B0502040204020203" pitchFamily="34" charset="-79"/>
                          <a:ea typeface="+mn-ea"/>
                          <a:cs typeface="Gisha" panose="020B0502040204020203" pitchFamily="34" charset="-79"/>
                        </a:rPr>
                        <a:t>הסכם העברת זכויות</a:t>
                      </a:r>
                      <a:endParaRPr lang="en-US" sz="1200" b="1" kern="1200" dirty="0">
                        <a:solidFill>
                          <a:schemeClr val="dk1"/>
                        </a:solidFill>
                        <a:effectLst/>
                        <a:latin typeface="Gisha" panose="020B0502040204020203" pitchFamily="34" charset="-79"/>
                        <a:ea typeface="+mn-ea"/>
                        <a:cs typeface="Gisha" panose="020B0502040204020203" pitchFamily="34" charset="-79"/>
                      </a:endParaRPr>
                    </a:p>
                  </a:txBody>
                  <a:tcPr marL="24086" marR="24086" marT="0" marB="0"/>
                </a:tc>
                <a:tc>
                  <a:txBody>
                    <a:bodyPr/>
                    <a:lstStyle/>
                    <a:p>
                      <a:pPr marL="0" indent="0" algn="r" rtl="1">
                        <a:lnSpc>
                          <a:spcPct val="150000"/>
                        </a:lnSpc>
                        <a:spcAft>
                          <a:spcPts val="800"/>
                        </a:spcAft>
                        <a:buFont typeface="Arial" panose="020B0604020202020204" pitchFamily="34" charset="0"/>
                        <a:buNone/>
                      </a:pPr>
                      <a:r>
                        <a:rPr lang="he-IL" sz="400">
                          <a:effectLst/>
                          <a:latin typeface="Gisha" panose="020B0502040204020203" pitchFamily="34" charset="-79"/>
                          <a:cs typeface="Gisha" panose="020B0502040204020203" pitchFamily="34" charset="-79"/>
                        </a:rPr>
                        <a:t> </a:t>
                      </a:r>
                      <a:endParaRPr lang="en-US" sz="400">
                        <a:effectLst/>
                        <a:latin typeface="Gisha" panose="020B0502040204020203" pitchFamily="34" charset="-79"/>
                        <a:ea typeface="Calibri" panose="020F0502020204030204" pitchFamily="34" charset="0"/>
                        <a:cs typeface="Gisha" panose="020B0502040204020203" pitchFamily="34" charset="-79"/>
                      </a:endParaRPr>
                    </a:p>
                  </a:txBody>
                  <a:tcPr marL="24086" marR="24086" marT="0" marB="0"/>
                </a:tc>
                <a:tc>
                  <a:txBody>
                    <a:bodyPr/>
                    <a:lstStyle/>
                    <a:p>
                      <a:pPr marL="0" indent="0" algn="r" rtl="1">
                        <a:lnSpc>
                          <a:spcPct val="150000"/>
                        </a:lnSpc>
                        <a:spcAft>
                          <a:spcPts val="800"/>
                        </a:spcAft>
                        <a:buFont typeface="Arial" panose="020B0604020202020204" pitchFamily="34" charset="0"/>
                        <a:buNone/>
                      </a:pPr>
                      <a:r>
                        <a:rPr lang="he-IL" sz="400">
                          <a:effectLst/>
                          <a:latin typeface="Gisha" panose="020B0502040204020203" pitchFamily="34" charset="-79"/>
                          <a:cs typeface="Gisha" panose="020B0502040204020203" pitchFamily="34" charset="-79"/>
                        </a:rPr>
                        <a:t> </a:t>
                      </a:r>
                      <a:endParaRPr lang="en-US" sz="400">
                        <a:effectLst/>
                        <a:latin typeface="Gisha" panose="020B0502040204020203" pitchFamily="34" charset="-79"/>
                        <a:ea typeface="Calibri" panose="020F0502020204030204" pitchFamily="34" charset="0"/>
                        <a:cs typeface="Gisha" panose="020B0502040204020203" pitchFamily="34" charset="-79"/>
                      </a:endParaRPr>
                    </a:p>
                  </a:txBody>
                  <a:tcPr marL="24086" marR="24086" marT="0" marB="0"/>
                </a:tc>
                <a:extLst>
                  <a:ext uri="{0D108BD9-81ED-4DB2-BD59-A6C34878D82A}">
                    <a16:rowId xmlns:a16="http://schemas.microsoft.com/office/drawing/2014/main" val="1528866187"/>
                  </a:ext>
                </a:extLst>
              </a:tr>
              <a:tr h="211779">
                <a:tc>
                  <a:txBody>
                    <a:bodyPr/>
                    <a:lstStyle/>
                    <a:p>
                      <a:pPr marL="0" lvl="0" indent="0" algn="r" rtl="1">
                        <a:lnSpc>
                          <a:spcPct val="150000"/>
                        </a:lnSpc>
                        <a:spcAft>
                          <a:spcPts val="800"/>
                        </a:spcAft>
                        <a:buFont typeface="Arial" panose="020B0604020202020204" pitchFamily="34" charset="0"/>
                        <a:buNone/>
                      </a:pPr>
                      <a:r>
                        <a:rPr lang="he-IL" sz="400">
                          <a:effectLst/>
                          <a:latin typeface="Gisha" panose="020B0502040204020203" pitchFamily="34" charset="-79"/>
                          <a:cs typeface="Gisha" panose="020B0502040204020203" pitchFamily="34" charset="-79"/>
                        </a:rPr>
                        <a:t> </a:t>
                      </a:r>
                      <a:endParaRPr lang="en-US" sz="400">
                        <a:effectLst/>
                        <a:latin typeface="Gisha" panose="020B0502040204020203" pitchFamily="34" charset="-79"/>
                        <a:ea typeface="Calibri" panose="020F0502020204030204" pitchFamily="34" charset="0"/>
                        <a:cs typeface="Gisha" panose="020B0502040204020203" pitchFamily="34" charset="-79"/>
                      </a:endParaRPr>
                    </a:p>
                  </a:txBody>
                  <a:tcPr marL="24086" marR="24086" marT="0" marB="0"/>
                </a:tc>
                <a:tc>
                  <a:txBody>
                    <a:bodyPr/>
                    <a:lstStyle/>
                    <a:p>
                      <a:pPr marL="0" indent="0" algn="r" defTabSz="914400" rtl="1" eaLnBrk="1" latinLnBrk="0" hangingPunct="1">
                        <a:lnSpc>
                          <a:spcPct val="150000"/>
                        </a:lnSpc>
                        <a:spcAft>
                          <a:spcPts val="800"/>
                        </a:spcAft>
                        <a:buFont typeface="Arial" panose="020B0604020202020204" pitchFamily="34" charset="0"/>
                        <a:buNone/>
                      </a:pPr>
                      <a:r>
                        <a:rPr lang="he-IL" sz="1200" b="1" kern="1200" dirty="0">
                          <a:solidFill>
                            <a:schemeClr val="dk1"/>
                          </a:solidFill>
                          <a:effectLst/>
                          <a:latin typeface="Gisha" panose="020B0502040204020203" pitchFamily="34" charset="-79"/>
                          <a:ea typeface="+mn-ea"/>
                          <a:cs typeface="Gisha" panose="020B0502040204020203" pitchFamily="34" charset="-79"/>
                        </a:rPr>
                        <a:t>היתר הבניה / החלטת ועדה</a:t>
                      </a:r>
                      <a:endParaRPr lang="en-US" sz="1200" b="1" kern="1200" dirty="0">
                        <a:solidFill>
                          <a:schemeClr val="dk1"/>
                        </a:solidFill>
                        <a:effectLst/>
                        <a:latin typeface="Gisha" panose="020B0502040204020203" pitchFamily="34" charset="-79"/>
                        <a:ea typeface="+mn-ea"/>
                        <a:cs typeface="Gisha" panose="020B0502040204020203" pitchFamily="34" charset="-79"/>
                      </a:endParaRPr>
                    </a:p>
                  </a:txBody>
                  <a:tcPr marL="24086" marR="24086" marT="0" marB="0"/>
                </a:tc>
                <a:tc>
                  <a:txBody>
                    <a:bodyPr/>
                    <a:lstStyle/>
                    <a:p>
                      <a:pPr marL="0" indent="0" algn="r" rtl="1">
                        <a:lnSpc>
                          <a:spcPct val="150000"/>
                        </a:lnSpc>
                        <a:spcAft>
                          <a:spcPts val="800"/>
                        </a:spcAft>
                        <a:buFont typeface="Arial" panose="020B0604020202020204" pitchFamily="34" charset="0"/>
                        <a:buNone/>
                      </a:pPr>
                      <a:endParaRPr lang="en-US" sz="400" dirty="0">
                        <a:effectLst/>
                        <a:latin typeface="Gisha" panose="020B0502040204020203" pitchFamily="34" charset="-79"/>
                        <a:ea typeface="Calibri" panose="020F0502020204030204" pitchFamily="34" charset="0"/>
                        <a:cs typeface="Gisha" panose="020B0502040204020203" pitchFamily="34" charset="-79"/>
                      </a:endParaRPr>
                    </a:p>
                  </a:txBody>
                  <a:tcPr marL="24086" marR="24086" marT="0" marB="0"/>
                </a:tc>
                <a:tc>
                  <a:txBody>
                    <a:bodyPr/>
                    <a:lstStyle/>
                    <a:p>
                      <a:pPr marL="0" indent="0" algn="r" rtl="1">
                        <a:lnSpc>
                          <a:spcPct val="150000"/>
                        </a:lnSpc>
                        <a:spcAft>
                          <a:spcPts val="800"/>
                        </a:spcAft>
                        <a:buFont typeface="Arial" panose="020B0604020202020204" pitchFamily="34" charset="0"/>
                        <a:buNone/>
                      </a:pPr>
                      <a:r>
                        <a:rPr lang="he-IL" sz="400">
                          <a:effectLst/>
                          <a:latin typeface="Gisha" panose="020B0502040204020203" pitchFamily="34" charset="-79"/>
                          <a:cs typeface="Gisha" panose="020B0502040204020203" pitchFamily="34" charset="-79"/>
                        </a:rPr>
                        <a:t>+</a:t>
                      </a:r>
                      <a:endParaRPr lang="en-US" sz="400">
                        <a:effectLst/>
                        <a:latin typeface="Gisha" panose="020B0502040204020203" pitchFamily="34" charset="-79"/>
                        <a:ea typeface="Calibri" panose="020F0502020204030204" pitchFamily="34" charset="0"/>
                        <a:cs typeface="Gisha" panose="020B0502040204020203" pitchFamily="34" charset="-79"/>
                      </a:endParaRPr>
                    </a:p>
                  </a:txBody>
                  <a:tcPr marL="24086" marR="24086" marT="0" marB="0"/>
                </a:tc>
                <a:extLst>
                  <a:ext uri="{0D108BD9-81ED-4DB2-BD59-A6C34878D82A}">
                    <a16:rowId xmlns:a16="http://schemas.microsoft.com/office/drawing/2014/main" val="24511101"/>
                  </a:ext>
                </a:extLst>
              </a:tr>
              <a:tr h="211779">
                <a:tc>
                  <a:txBody>
                    <a:bodyPr/>
                    <a:lstStyle/>
                    <a:p>
                      <a:pPr marL="0" lvl="0" indent="0" algn="r" rtl="1">
                        <a:lnSpc>
                          <a:spcPct val="150000"/>
                        </a:lnSpc>
                        <a:spcAft>
                          <a:spcPts val="800"/>
                        </a:spcAft>
                        <a:buFont typeface="Arial" panose="020B0604020202020204" pitchFamily="34" charset="0"/>
                        <a:buNone/>
                      </a:pPr>
                      <a:r>
                        <a:rPr lang="he-IL" sz="400">
                          <a:effectLst/>
                          <a:latin typeface="Gisha" panose="020B0502040204020203" pitchFamily="34" charset="-79"/>
                          <a:cs typeface="Gisha" panose="020B0502040204020203" pitchFamily="34" charset="-79"/>
                        </a:rPr>
                        <a:t> </a:t>
                      </a:r>
                      <a:endParaRPr lang="en-US" sz="400">
                        <a:effectLst/>
                        <a:latin typeface="Gisha" panose="020B0502040204020203" pitchFamily="34" charset="-79"/>
                        <a:ea typeface="Calibri" panose="020F0502020204030204" pitchFamily="34" charset="0"/>
                        <a:cs typeface="Gisha" panose="020B0502040204020203" pitchFamily="34" charset="-79"/>
                      </a:endParaRPr>
                    </a:p>
                  </a:txBody>
                  <a:tcPr marL="24086" marR="24086" marT="0" marB="0"/>
                </a:tc>
                <a:tc>
                  <a:txBody>
                    <a:bodyPr/>
                    <a:lstStyle/>
                    <a:p>
                      <a:pPr marL="0" indent="0" algn="r" defTabSz="914400" rtl="1" eaLnBrk="1" latinLnBrk="0" hangingPunct="1">
                        <a:lnSpc>
                          <a:spcPct val="150000"/>
                        </a:lnSpc>
                        <a:spcAft>
                          <a:spcPts val="800"/>
                        </a:spcAft>
                        <a:buFont typeface="Arial" panose="020B0604020202020204" pitchFamily="34" charset="0"/>
                        <a:buNone/>
                      </a:pPr>
                      <a:r>
                        <a:rPr lang="he-IL" sz="1200" b="1" kern="1200" dirty="0">
                          <a:solidFill>
                            <a:schemeClr val="dk1"/>
                          </a:solidFill>
                          <a:effectLst/>
                          <a:latin typeface="Gisha" panose="020B0502040204020203" pitchFamily="34" charset="-79"/>
                          <a:ea typeface="+mn-ea"/>
                          <a:cs typeface="Gisha" panose="020B0502040204020203" pitchFamily="34" charset="-79"/>
                        </a:rPr>
                        <a:t>שליחת מסמכי מאסטר – ספציפי לכל פרויקט</a:t>
                      </a:r>
                      <a:endParaRPr lang="en-US" sz="1200" b="1" kern="1200" dirty="0">
                        <a:solidFill>
                          <a:schemeClr val="dk1"/>
                        </a:solidFill>
                        <a:effectLst/>
                        <a:latin typeface="Gisha" panose="020B0502040204020203" pitchFamily="34" charset="-79"/>
                        <a:ea typeface="+mn-ea"/>
                        <a:cs typeface="Gisha" panose="020B0502040204020203" pitchFamily="34" charset="-79"/>
                      </a:endParaRPr>
                    </a:p>
                  </a:txBody>
                  <a:tcPr marL="24086" marR="24086" marT="0" marB="0"/>
                </a:tc>
                <a:tc>
                  <a:txBody>
                    <a:bodyPr/>
                    <a:lstStyle/>
                    <a:p>
                      <a:pPr marL="0" indent="0" algn="r" rtl="1">
                        <a:lnSpc>
                          <a:spcPct val="150000"/>
                        </a:lnSpc>
                        <a:spcAft>
                          <a:spcPts val="800"/>
                        </a:spcAft>
                        <a:buFont typeface="Arial" panose="020B0604020202020204" pitchFamily="34" charset="0"/>
                        <a:buNone/>
                      </a:pPr>
                      <a:endParaRPr lang="en-US" sz="400" dirty="0">
                        <a:effectLst/>
                        <a:latin typeface="Gisha" panose="020B0502040204020203" pitchFamily="34" charset="-79"/>
                        <a:ea typeface="Calibri" panose="020F0502020204030204" pitchFamily="34" charset="0"/>
                        <a:cs typeface="Gisha" panose="020B0502040204020203" pitchFamily="34" charset="-79"/>
                      </a:endParaRPr>
                    </a:p>
                  </a:txBody>
                  <a:tcPr marL="24086" marR="24086" marT="0" marB="0"/>
                </a:tc>
                <a:tc>
                  <a:txBody>
                    <a:bodyPr/>
                    <a:lstStyle/>
                    <a:p>
                      <a:pPr marL="0" indent="0" algn="r" rtl="1">
                        <a:lnSpc>
                          <a:spcPct val="150000"/>
                        </a:lnSpc>
                        <a:spcAft>
                          <a:spcPts val="800"/>
                        </a:spcAft>
                        <a:buFont typeface="Arial" panose="020B0604020202020204" pitchFamily="34" charset="0"/>
                        <a:buNone/>
                      </a:pPr>
                      <a:r>
                        <a:rPr lang="he-IL" sz="400">
                          <a:effectLst/>
                          <a:latin typeface="Gisha" panose="020B0502040204020203" pitchFamily="34" charset="-79"/>
                          <a:cs typeface="Gisha" panose="020B0502040204020203" pitchFamily="34" charset="-79"/>
                        </a:rPr>
                        <a:t> </a:t>
                      </a:r>
                      <a:endParaRPr lang="en-US" sz="400">
                        <a:effectLst/>
                        <a:latin typeface="Gisha" panose="020B0502040204020203" pitchFamily="34" charset="-79"/>
                        <a:ea typeface="Calibri" panose="020F0502020204030204" pitchFamily="34" charset="0"/>
                        <a:cs typeface="Gisha" panose="020B0502040204020203" pitchFamily="34" charset="-79"/>
                      </a:endParaRPr>
                    </a:p>
                  </a:txBody>
                  <a:tcPr marL="24086" marR="24086" marT="0" marB="0"/>
                </a:tc>
                <a:extLst>
                  <a:ext uri="{0D108BD9-81ED-4DB2-BD59-A6C34878D82A}">
                    <a16:rowId xmlns:a16="http://schemas.microsoft.com/office/drawing/2014/main" val="780237925"/>
                  </a:ext>
                </a:extLst>
              </a:tr>
              <a:tr h="211779">
                <a:tc>
                  <a:txBody>
                    <a:bodyPr/>
                    <a:lstStyle/>
                    <a:p>
                      <a:pPr marL="0" lvl="0" indent="0" algn="r" rtl="1">
                        <a:lnSpc>
                          <a:spcPct val="150000"/>
                        </a:lnSpc>
                        <a:spcAft>
                          <a:spcPts val="800"/>
                        </a:spcAft>
                        <a:buFont typeface="Arial" panose="020B0604020202020204" pitchFamily="34" charset="0"/>
                        <a:buNone/>
                      </a:pPr>
                      <a:r>
                        <a:rPr lang="he-IL" sz="400">
                          <a:effectLst/>
                          <a:latin typeface="Gisha" panose="020B0502040204020203" pitchFamily="34" charset="-79"/>
                          <a:cs typeface="Gisha" panose="020B0502040204020203" pitchFamily="34" charset="-79"/>
                        </a:rPr>
                        <a:t> </a:t>
                      </a:r>
                      <a:endParaRPr lang="en-US" sz="400">
                        <a:effectLst/>
                        <a:latin typeface="Gisha" panose="020B0502040204020203" pitchFamily="34" charset="-79"/>
                        <a:ea typeface="Calibri" panose="020F0502020204030204" pitchFamily="34" charset="0"/>
                        <a:cs typeface="Gisha" panose="020B0502040204020203" pitchFamily="34" charset="-79"/>
                      </a:endParaRPr>
                    </a:p>
                  </a:txBody>
                  <a:tcPr marL="24086" marR="24086" marT="0" marB="0"/>
                </a:tc>
                <a:tc>
                  <a:txBody>
                    <a:bodyPr/>
                    <a:lstStyle/>
                    <a:p>
                      <a:pPr marL="0" indent="0" algn="r" defTabSz="914400" rtl="1" eaLnBrk="1" latinLnBrk="0" hangingPunct="1">
                        <a:lnSpc>
                          <a:spcPct val="150000"/>
                        </a:lnSpc>
                        <a:spcAft>
                          <a:spcPts val="800"/>
                        </a:spcAft>
                        <a:buFont typeface="Arial" panose="020B0604020202020204" pitchFamily="34" charset="0"/>
                        <a:buNone/>
                      </a:pPr>
                      <a:r>
                        <a:rPr lang="he-IL" sz="1200" b="1" kern="1200" dirty="0">
                          <a:solidFill>
                            <a:schemeClr val="dk1"/>
                          </a:solidFill>
                          <a:effectLst/>
                          <a:latin typeface="Gisha" panose="020B0502040204020203" pitchFamily="34" charset="-79"/>
                          <a:ea typeface="+mn-ea"/>
                          <a:cs typeface="Gisha" panose="020B0502040204020203" pitchFamily="34" charset="-79"/>
                        </a:rPr>
                        <a:t>הסכם ביצוע והסכמי מכר</a:t>
                      </a:r>
                      <a:endParaRPr lang="en-US" sz="1200" b="1" kern="1200" dirty="0">
                        <a:solidFill>
                          <a:schemeClr val="dk1"/>
                        </a:solidFill>
                        <a:effectLst/>
                        <a:latin typeface="Gisha" panose="020B0502040204020203" pitchFamily="34" charset="-79"/>
                        <a:ea typeface="+mn-ea"/>
                        <a:cs typeface="Gisha" panose="020B0502040204020203" pitchFamily="34" charset="-79"/>
                      </a:endParaRPr>
                    </a:p>
                  </a:txBody>
                  <a:tcPr marL="24086" marR="24086" marT="0" marB="0"/>
                </a:tc>
                <a:tc>
                  <a:txBody>
                    <a:bodyPr/>
                    <a:lstStyle/>
                    <a:p>
                      <a:pPr marL="0" indent="0" algn="r" rtl="1">
                        <a:lnSpc>
                          <a:spcPct val="150000"/>
                        </a:lnSpc>
                        <a:spcAft>
                          <a:spcPts val="800"/>
                        </a:spcAft>
                        <a:buFont typeface="Arial" panose="020B0604020202020204" pitchFamily="34" charset="0"/>
                        <a:buNone/>
                      </a:pPr>
                      <a:endParaRPr lang="en-US" sz="1000" baseline="0" dirty="0">
                        <a:effectLst/>
                        <a:latin typeface="Gisha" panose="020B0502040204020203" pitchFamily="34" charset="-79"/>
                        <a:cs typeface="Gisha" panose="020B0502040204020203" pitchFamily="34" charset="-79"/>
                      </a:endParaRPr>
                    </a:p>
                  </a:txBody>
                  <a:tcPr marL="24086" marR="24086" marT="0" marB="0"/>
                </a:tc>
                <a:tc>
                  <a:txBody>
                    <a:bodyPr/>
                    <a:lstStyle/>
                    <a:p>
                      <a:pPr marL="0" indent="0" algn="r" rtl="1">
                        <a:lnSpc>
                          <a:spcPct val="150000"/>
                        </a:lnSpc>
                        <a:spcAft>
                          <a:spcPts val="800"/>
                        </a:spcAft>
                        <a:buFont typeface="Arial" panose="020B0604020202020204" pitchFamily="34" charset="0"/>
                        <a:buNone/>
                      </a:pPr>
                      <a:r>
                        <a:rPr lang="he-IL" sz="400">
                          <a:effectLst/>
                          <a:latin typeface="Gisha" panose="020B0502040204020203" pitchFamily="34" charset="-79"/>
                          <a:cs typeface="Gisha" panose="020B0502040204020203" pitchFamily="34" charset="-79"/>
                        </a:rPr>
                        <a:t> </a:t>
                      </a:r>
                      <a:endParaRPr lang="en-US" sz="400">
                        <a:effectLst/>
                        <a:latin typeface="Gisha" panose="020B0502040204020203" pitchFamily="34" charset="-79"/>
                        <a:ea typeface="Calibri" panose="020F0502020204030204" pitchFamily="34" charset="0"/>
                        <a:cs typeface="Gisha" panose="020B0502040204020203" pitchFamily="34" charset="-79"/>
                      </a:endParaRPr>
                    </a:p>
                  </a:txBody>
                  <a:tcPr marL="24086" marR="24086" marT="0" marB="0"/>
                </a:tc>
                <a:extLst>
                  <a:ext uri="{0D108BD9-81ED-4DB2-BD59-A6C34878D82A}">
                    <a16:rowId xmlns:a16="http://schemas.microsoft.com/office/drawing/2014/main" val="1784177955"/>
                  </a:ext>
                </a:extLst>
              </a:tr>
              <a:tr h="808356">
                <a:tc>
                  <a:txBody>
                    <a:bodyPr/>
                    <a:lstStyle/>
                    <a:p>
                      <a:pPr marL="0" lvl="0" indent="0" algn="r" rtl="1">
                        <a:lnSpc>
                          <a:spcPct val="150000"/>
                        </a:lnSpc>
                        <a:spcAft>
                          <a:spcPts val="800"/>
                        </a:spcAft>
                        <a:buFont typeface="Arial" panose="020B0604020202020204" pitchFamily="34" charset="0"/>
                        <a:buNone/>
                      </a:pPr>
                      <a:r>
                        <a:rPr lang="he-IL" sz="400">
                          <a:effectLst/>
                          <a:latin typeface="Gisha" panose="020B0502040204020203" pitchFamily="34" charset="-79"/>
                          <a:cs typeface="Gisha" panose="020B0502040204020203" pitchFamily="34" charset="-79"/>
                        </a:rPr>
                        <a:t> </a:t>
                      </a:r>
                      <a:endParaRPr lang="en-US" sz="400">
                        <a:effectLst/>
                        <a:latin typeface="Gisha" panose="020B0502040204020203" pitchFamily="34" charset="-79"/>
                        <a:ea typeface="Calibri" panose="020F0502020204030204" pitchFamily="34" charset="0"/>
                        <a:cs typeface="Gisha" panose="020B0502040204020203" pitchFamily="34" charset="-79"/>
                      </a:endParaRPr>
                    </a:p>
                  </a:txBody>
                  <a:tcPr marL="24086" marR="24086" marT="0" marB="0"/>
                </a:tc>
                <a:tc>
                  <a:txBody>
                    <a:bodyPr/>
                    <a:lstStyle/>
                    <a:p>
                      <a:pPr marL="0" indent="0" algn="r" defTabSz="914400" rtl="1" eaLnBrk="1" latinLnBrk="0" hangingPunct="1">
                        <a:lnSpc>
                          <a:spcPct val="150000"/>
                        </a:lnSpc>
                        <a:spcAft>
                          <a:spcPts val="800"/>
                        </a:spcAft>
                        <a:buFont typeface="Arial" panose="020B0604020202020204" pitchFamily="34" charset="0"/>
                        <a:buNone/>
                      </a:pPr>
                      <a:r>
                        <a:rPr lang="he-IL" sz="1200" b="1" kern="1200" dirty="0">
                          <a:solidFill>
                            <a:schemeClr val="dk1"/>
                          </a:solidFill>
                          <a:effectLst/>
                          <a:latin typeface="Gisha" panose="020B0502040204020203" pitchFamily="34" charset="-79"/>
                          <a:ea typeface="+mn-ea"/>
                          <a:cs typeface="Gisha" panose="020B0502040204020203" pitchFamily="34" charset="-79"/>
                        </a:rPr>
                        <a:t>בדיקת בטוחות בהתאם לוועדת אשראי + חיתום.</a:t>
                      </a:r>
                      <a:endParaRPr lang="en-US" sz="1200" b="1" kern="1200" dirty="0">
                        <a:solidFill>
                          <a:schemeClr val="dk1"/>
                        </a:solidFill>
                        <a:effectLst/>
                        <a:latin typeface="Gisha" panose="020B0502040204020203" pitchFamily="34" charset="-79"/>
                        <a:ea typeface="+mn-ea"/>
                        <a:cs typeface="Gisha" panose="020B0502040204020203" pitchFamily="34" charset="-79"/>
                      </a:endParaRPr>
                    </a:p>
                    <a:p>
                      <a:pPr marL="0" indent="0" algn="r" defTabSz="914400" rtl="1" eaLnBrk="1" latinLnBrk="0" hangingPunct="1">
                        <a:lnSpc>
                          <a:spcPct val="150000"/>
                        </a:lnSpc>
                        <a:spcAft>
                          <a:spcPts val="800"/>
                        </a:spcAft>
                        <a:buFont typeface="Arial" panose="020B0604020202020204" pitchFamily="34" charset="0"/>
                        <a:buNone/>
                      </a:pPr>
                      <a:r>
                        <a:rPr lang="he-IL" sz="1050" kern="1200" dirty="0">
                          <a:solidFill>
                            <a:schemeClr val="dk1"/>
                          </a:solidFill>
                          <a:effectLst/>
                          <a:latin typeface="Gisha" panose="020B0502040204020203" pitchFamily="34" charset="-79"/>
                          <a:ea typeface="+mn-ea"/>
                          <a:cs typeface="Gisha" panose="020B0502040204020203" pitchFamily="34" charset="-79"/>
                        </a:rPr>
                        <a:t> </a:t>
                      </a:r>
                      <a:endParaRPr lang="en-US" sz="1050" kern="1200" dirty="0">
                        <a:solidFill>
                          <a:schemeClr val="dk1"/>
                        </a:solidFill>
                        <a:effectLst/>
                        <a:latin typeface="Gisha" panose="020B0502040204020203" pitchFamily="34" charset="-79"/>
                        <a:ea typeface="+mn-ea"/>
                        <a:cs typeface="Gisha" panose="020B0502040204020203" pitchFamily="34" charset="-79"/>
                      </a:endParaRPr>
                    </a:p>
                    <a:p>
                      <a:pPr marL="0" indent="0" algn="r" defTabSz="914400" rtl="1" eaLnBrk="1" latinLnBrk="0" hangingPunct="1">
                        <a:lnSpc>
                          <a:spcPct val="150000"/>
                        </a:lnSpc>
                        <a:spcAft>
                          <a:spcPts val="800"/>
                        </a:spcAft>
                        <a:buFont typeface="Arial" panose="020B0604020202020204" pitchFamily="34" charset="0"/>
                        <a:buNone/>
                      </a:pPr>
                      <a:r>
                        <a:rPr lang="he-IL" sz="1050" kern="1200" dirty="0">
                          <a:solidFill>
                            <a:schemeClr val="dk1"/>
                          </a:solidFill>
                          <a:effectLst/>
                          <a:latin typeface="Gisha" panose="020B0502040204020203" pitchFamily="34" charset="-79"/>
                          <a:ea typeface="+mn-ea"/>
                          <a:cs typeface="Gisha" panose="020B0502040204020203" pitchFamily="34" charset="-79"/>
                        </a:rPr>
                        <a:t> </a:t>
                      </a:r>
                      <a:endParaRPr lang="en-US" sz="1050" kern="1200" dirty="0">
                        <a:solidFill>
                          <a:schemeClr val="dk1"/>
                        </a:solidFill>
                        <a:effectLst/>
                        <a:latin typeface="Gisha" panose="020B0502040204020203" pitchFamily="34" charset="-79"/>
                        <a:ea typeface="+mn-ea"/>
                        <a:cs typeface="Gisha" panose="020B0502040204020203" pitchFamily="34" charset="-79"/>
                      </a:endParaRPr>
                    </a:p>
                  </a:txBody>
                  <a:tcPr marL="24086" marR="24086" marT="0" marB="0"/>
                </a:tc>
                <a:tc>
                  <a:txBody>
                    <a:bodyPr/>
                    <a:lstStyle/>
                    <a:p>
                      <a:pPr marL="0" indent="0" algn="r" defTabSz="914400" rtl="1" eaLnBrk="1" latinLnBrk="0" hangingPunct="1">
                        <a:lnSpc>
                          <a:spcPct val="150000"/>
                        </a:lnSpc>
                        <a:spcAft>
                          <a:spcPts val="800"/>
                        </a:spcAft>
                        <a:buFont typeface="Arial" panose="020B0604020202020204" pitchFamily="34" charset="0"/>
                        <a:buNone/>
                      </a:pPr>
                      <a:endParaRPr lang="en-US" sz="1050" kern="1200" dirty="0">
                        <a:solidFill>
                          <a:schemeClr val="dk1"/>
                        </a:solidFill>
                        <a:effectLst/>
                        <a:latin typeface="Gisha" panose="020B0502040204020203" pitchFamily="34" charset="-79"/>
                        <a:ea typeface="+mn-ea"/>
                        <a:cs typeface="Gisha" panose="020B0502040204020203" pitchFamily="34" charset="-79"/>
                      </a:endParaRPr>
                    </a:p>
                  </a:txBody>
                  <a:tcPr marL="24086" marR="24086" marT="0" marB="0"/>
                </a:tc>
                <a:tc>
                  <a:txBody>
                    <a:bodyPr/>
                    <a:lstStyle/>
                    <a:p>
                      <a:pPr marL="0" indent="0" algn="r" rtl="1">
                        <a:lnSpc>
                          <a:spcPct val="150000"/>
                        </a:lnSpc>
                        <a:spcAft>
                          <a:spcPts val="800"/>
                        </a:spcAft>
                        <a:buFont typeface="Arial" panose="020B0604020202020204" pitchFamily="34" charset="0"/>
                        <a:buNone/>
                      </a:pPr>
                      <a:r>
                        <a:rPr lang="he-IL" sz="400" dirty="0">
                          <a:effectLst/>
                          <a:latin typeface="Gisha" panose="020B0502040204020203" pitchFamily="34" charset="-79"/>
                          <a:cs typeface="Gisha" panose="020B0502040204020203" pitchFamily="34" charset="-79"/>
                        </a:rPr>
                        <a:t> </a:t>
                      </a:r>
                      <a:endParaRPr lang="en-US" sz="400" dirty="0">
                        <a:effectLst/>
                        <a:latin typeface="Gisha" panose="020B0502040204020203" pitchFamily="34" charset="-79"/>
                        <a:ea typeface="Calibri" panose="020F0502020204030204" pitchFamily="34" charset="0"/>
                        <a:cs typeface="Gisha" panose="020B0502040204020203" pitchFamily="34" charset="-79"/>
                      </a:endParaRPr>
                    </a:p>
                  </a:txBody>
                  <a:tcPr marL="24086" marR="24086" marT="0" marB="0"/>
                </a:tc>
                <a:extLst>
                  <a:ext uri="{0D108BD9-81ED-4DB2-BD59-A6C34878D82A}">
                    <a16:rowId xmlns:a16="http://schemas.microsoft.com/office/drawing/2014/main" val="1570828243"/>
                  </a:ext>
                </a:extLst>
              </a:tr>
            </a:tbl>
          </a:graphicData>
        </a:graphic>
      </p:graphicFrame>
    </p:spTree>
    <p:extLst>
      <p:ext uri="{BB962C8B-B14F-4D97-AF65-F5344CB8AC3E}">
        <p14:creationId xmlns:p14="http://schemas.microsoft.com/office/powerpoint/2010/main" val="3775615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1497262"/>
          </a:xfrm>
          <a:prstGeom prst="rect">
            <a:avLst/>
          </a:prstGeom>
        </p:spPr>
      </p:pic>
      <p:sp>
        <p:nvSpPr>
          <p:cNvPr id="3" name="Content Placeholder 6">
            <a:extLst>
              <a:ext uri="{FF2B5EF4-FFF2-40B4-BE49-F238E27FC236}">
                <a16:creationId xmlns:a16="http://schemas.microsoft.com/office/drawing/2014/main" id="{C81DC6EB-E45F-4DED-AC5C-6B46B40A5892}"/>
              </a:ext>
            </a:extLst>
          </p:cNvPr>
          <p:cNvSpPr txBox="1">
            <a:spLocks/>
          </p:cNvSpPr>
          <p:nvPr/>
        </p:nvSpPr>
        <p:spPr>
          <a:xfrm>
            <a:off x="2454093" y="1497262"/>
            <a:ext cx="8640960" cy="4081866"/>
          </a:xfrm>
          <a:prstGeom prst="rect">
            <a:avLst/>
          </a:prstGeom>
        </p:spPr>
        <p:txBody>
          <a:bodyPr/>
          <a:lstStyle>
            <a:lvl1pPr marL="0" indent="0" algn="r" defTabSz="914400" rtl="1" eaLnBrk="1" latinLnBrk="0" hangingPunct="1">
              <a:spcBef>
                <a:spcPct val="20000"/>
              </a:spcBef>
              <a:buFont typeface="Arial" panose="020B0604020202020204" pitchFamily="34" charset="0"/>
              <a:buNone/>
              <a:defRPr sz="2000" b="0" i="0" kern="1200" baseline="0">
                <a:solidFill>
                  <a:schemeClr val="tx1"/>
                </a:solidFill>
                <a:latin typeface="Narkisim" panose="020E0502050101010101" pitchFamily="34" charset="-79"/>
                <a:ea typeface="+mn-ea"/>
                <a:cs typeface="+mn-cs"/>
              </a:defRPr>
            </a:lvl1pPr>
            <a:lvl2pPr marL="7429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mn-cs"/>
              </a:defRPr>
            </a:lvl2pPr>
            <a:lvl3pPr marL="12001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3pPr>
            <a:lvl4pPr marL="1371600" indent="0" algn="r" defTabSz="914400" rtl="1" eaLnBrk="1" latinLnBrk="0" hangingPunct="1">
              <a:spcBef>
                <a:spcPct val="20000"/>
              </a:spcBef>
              <a:buFont typeface="Arial" panose="020B0604020202020204" pitchFamily="34" charset="0"/>
              <a:buNone/>
              <a:defRPr sz="1600" b="0" i="0" kern="1200">
                <a:solidFill>
                  <a:schemeClr val="tx1"/>
                </a:solidFill>
                <a:latin typeface="Gotham-Light"/>
                <a:ea typeface="+mn-ea"/>
                <a:cs typeface="Gotham-Light"/>
              </a:defRPr>
            </a:lvl4pPr>
            <a:lvl5pPr marL="2057400" indent="-22860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r" defTabSz="914400" rtl="1" eaLnBrk="1" fontAlgn="auto" latinLnBrk="0" hangingPunct="1">
              <a:lnSpc>
                <a:spcPct val="100000"/>
              </a:lnSpc>
              <a:spcBef>
                <a:spcPts val="0"/>
              </a:spcBef>
              <a:spcAft>
                <a:spcPts val="600"/>
              </a:spcAft>
              <a:buClrTx/>
              <a:buSzPct val="60000"/>
              <a:buFont typeface="Arial" panose="020B0604020202020204" pitchFamily="34" charset="0"/>
              <a:buNone/>
              <a:tabLst/>
              <a:defRPr/>
            </a:pPr>
            <a:r>
              <a:rPr kumimoji="0" lang="he-IL" sz="2800" b="1" i="0" u="none" strike="noStrike" kern="1200" cap="none" spc="0" normalizeH="0" baseline="0" noProof="0" dirty="0">
                <a:ln>
                  <a:noFill/>
                </a:ln>
                <a:solidFill>
                  <a:sysClr val="windowText" lastClr="000000"/>
                </a:solidFill>
                <a:effectLst/>
                <a:uLnTx/>
                <a:uFillTx/>
                <a:latin typeface="Arial" pitchFamily="34" charset="0"/>
                <a:ea typeface="+mn-ea"/>
                <a:cs typeface="Guttman Hatzvi" pitchFamily="2" charset="-79"/>
              </a:rPr>
              <a:t>	</a:t>
            </a:r>
          </a:p>
          <a:p>
            <a:pPr algn="ctr" rtl="1">
              <a:spcAft>
                <a:spcPts val="600"/>
              </a:spcAft>
            </a:pPr>
            <a:r>
              <a:rPr lang="he-IL" sz="2800" b="1" spc="300" dirty="0">
                <a:solidFill>
                  <a:srgbClr val="B51A4E"/>
                </a:solidFill>
                <a:latin typeface="Gisha" panose="020B0502040204020203" pitchFamily="34" charset="-79"/>
                <a:ea typeface="+mj-ea"/>
                <a:cs typeface="Gisha" panose="020B0502040204020203" pitchFamily="34" charset="-79"/>
              </a:rPr>
              <a:t>-תנאים לתחילת הליווי הפיננסי –</a:t>
            </a:r>
          </a:p>
          <a:p>
            <a:pPr marL="342900" lvl="0" indent="-342900" algn="just" rtl="1">
              <a:buFont typeface="Wingdings" panose="05000000000000000000" pitchFamily="2" charset="2"/>
              <a:buChar char=""/>
            </a:pPr>
            <a:r>
              <a:rPr lang="he-IL" sz="2800" b="1" kern="1200" dirty="0">
                <a:solidFill>
                  <a:srgbClr val="000000"/>
                </a:solidFill>
                <a:effectLst/>
                <a:latin typeface="Times New Roman" panose="02020603050405020304" pitchFamily="18" charset="0"/>
                <a:ea typeface="+mn-ea"/>
                <a:cs typeface="Gisha" panose="020B0502040204020203" pitchFamily="34" charset="-79"/>
              </a:rPr>
              <a:t>הגורם היזמי עמד בכל דרישות הסף לרבות מקצועיות.</a:t>
            </a:r>
            <a:endParaRPr lang="en-US" sz="1400" dirty="0">
              <a:effectLst/>
              <a:latin typeface="Times New Roman" panose="02020603050405020304" pitchFamily="18" charset="0"/>
              <a:ea typeface="Times New Roman" panose="02020603050405020304" pitchFamily="18" charset="0"/>
            </a:endParaRPr>
          </a:p>
          <a:p>
            <a:pPr marL="342900" lvl="0" indent="-342900" algn="just" rtl="1">
              <a:buFont typeface="Wingdings" panose="05000000000000000000" pitchFamily="2" charset="2"/>
              <a:buChar char=""/>
            </a:pPr>
            <a:r>
              <a:rPr lang="he-IL" sz="2800" b="1" kern="1200" dirty="0">
                <a:solidFill>
                  <a:srgbClr val="000000"/>
                </a:solidFill>
                <a:effectLst/>
                <a:latin typeface="Times New Roman" panose="02020603050405020304" pitchFamily="18" charset="0"/>
                <a:ea typeface="+mn-ea"/>
                <a:cs typeface="Gisha" panose="020B0502040204020203" pitchFamily="34" charset="-79"/>
              </a:rPr>
              <a:t>הפקדת הון עצמי נדרש מראש.</a:t>
            </a:r>
            <a:endParaRPr lang="en-US" sz="1400" dirty="0">
              <a:effectLst/>
              <a:latin typeface="Times New Roman" panose="02020603050405020304" pitchFamily="18" charset="0"/>
              <a:ea typeface="Times New Roman" panose="02020603050405020304" pitchFamily="18" charset="0"/>
            </a:endParaRPr>
          </a:p>
          <a:p>
            <a:pPr marL="342900" lvl="0" indent="-342900" algn="just" rtl="1">
              <a:buFont typeface="Wingdings" panose="05000000000000000000" pitchFamily="2" charset="2"/>
              <a:buChar char=""/>
            </a:pPr>
            <a:r>
              <a:rPr lang="he-IL" sz="2800" b="1" kern="1200" dirty="0">
                <a:solidFill>
                  <a:srgbClr val="000000"/>
                </a:solidFill>
                <a:effectLst/>
                <a:latin typeface="Times New Roman" panose="02020603050405020304" pitchFamily="18" charset="0"/>
                <a:ea typeface="+mn-ea"/>
                <a:cs typeface="Gisha" panose="020B0502040204020203" pitchFamily="34" charset="-79"/>
              </a:rPr>
              <a:t>שיעבוד הקרקע לבנק </a:t>
            </a:r>
            <a:r>
              <a:rPr lang="he-IL" b="1" kern="1200" dirty="0">
                <a:solidFill>
                  <a:srgbClr val="000000"/>
                </a:solidFill>
                <a:effectLst/>
                <a:latin typeface="Times New Roman" panose="02020603050405020304" pitchFamily="18" charset="0"/>
                <a:ea typeface="+mn-ea"/>
                <a:cs typeface="Gisha" panose="020B0502040204020203" pitchFamily="34" charset="-79"/>
              </a:rPr>
              <a:t>לרבות יתר ההתחייבויות להעמדת בטוחות.</a:t>
            </a:r>
            <a:endParaRPr lang="en-US" sz="1100" dirty="0">
              <a:effectLst/>
              <a:latin typeface="Times New Roman" panose="02020603050405020304" pitchFamily="18" charset="0"/>
              <a:ea typeface="Times New Roman" panose="02020603050405020304" pitchFamily="18" charset="0"/>
            </a:endParaRPr>
          </a:p>
          <a:p>
            <a:pPr marL="342900" lvl="0" indent="-342900" algn="just" rtl="1">
              <a:buFont typeface="Wingdings" panose="05000000000000000000" pitchFamily="2" charset="2"/>
              <a:buChar char=""/>
            </a:pPr>
            <a:r>
              <a:rPr lang="he-IL" sz="2800" b="1" kern="1200" dirty="0">
                <a:solidFill>
                  <a:srgbClr val="000000"/>
                </a:solidFill>
                <a:effectLst/>
                <a:latin typeface="Times New Roman" panose="02020603050405020304" pitchFamily="18" charset="0"/>
                <a:ea typeface="+mn-ea"/>
                <a:cs typeface="Gisha" panose="020B0502040204020203" pitchFamily="34" charset="-79"/>
              </a:rPr>
              <a:t>דו"ח אפס </a:t>
            </a:r>
            <a:r>
              <a:rPr lang="he-IL" sz="2800" b="1" dirty="0">
                <a:solidFill>
                  <a:srgbClr val="000000"/>
                </a:solidFill>
                <a:latin typeface="Times New Roman" panose="02020603050405020304" pitchFamily="18" charset="0"/>
                <a:cs typeface="Gisha" panose="020B0502040204020203" pitchFamily="34" charset="-79"/>
              </a:rPr>
              <a:t>- </a:t>
            </a:r>
            <a:r>
              <a:rPr lang="he-IL" sz="2800" b="1" kern="1200" dirty="0">
                <a:solidFill>
                  <a:srgbClr val="000000"/>
                </a:solidFill>
                <a:effectLst/>
                <a:latin typeface="Times New Roman" panose="02020603050405020304" pitchFamily="18" charset="0"/>
                <a:ea typeface="+mn-ea"/>
                <a:cs typeface="Gisha" panose="020B0502040204020203" pitchFamily="34" charset="-79"/>
              </a:rPr>
              <a:t>שמאי מקרקעין מוסמך.</a:t>
            </a:r>
          </a:p>
          <a:p>
            <a:pPr marL="342900" lvl="0" indent="-342900" algn="just" rtl="1">
              <a:buFont typeface="Wingdings" panose="05000000000000000000" pitchFamily="2" charset="2"/>
              <a:buChar char=""/>
            </a:pPr>
            <a:r>
              <a:rPr lang="he-IL" sz="2800" b="1" dirty="0">
                <a:solidFill>
                  <a:srgbClr val="000000"/>
                </a:solidFill>
                <a:latin typeface="Times New Roman" panose="02020603050405020304" pitchFamily="18" charset="0"/>
                <a:cs typeface="Gisha" panose="020B0502040204020203" pitchFamily="34" charset="-79"/>
              </a:rPr>
              <a:t>הסכם ביצוע ויועצים.</a:t>
            </a:r>
            <a:endParaRPr lang="en-US" sz="1400" dirty="0">
              <a:effectLst/>
              <a:latin typeface="Times New Roman" panose="02020603050405020304" pitchFamily="18" charset="0"/>
              <a:ea typeface="Times New Roman" panose="02020603050405020304" pitchFamily="18" charset="0"/>
            </a:endParaRPr>
          </a:p>
          <a:p>
            <a:pPr marL="342900" lvl="0" indent="-342900" algn="just" rtl="1">
              <a:buFont typeface="Wingdings" panose="05000000000000000000" pitchFamily="2" charset="2"/>
              <a:buChar char=""/>
            </a:pPr>
            <a:r>
              <a:rPr lang="he-IL" sz="2800" b="1" kern="1200" dirty="0">
                <a:solidFill>
                  <a:srgbClr val="000000"/>
                </a:solidFill>
                <a:effectLst/>
                <a:latin typeface="Times New Roman" panose="02020603050405020304" pitchFamily="18" charset="0"/>
                <a:ea typeface="+mn-ea"/>
                <a:cs typeface="Gisha" panose="020B0502040204020203" pitchFamily="34" charset="-79"/>
              </a:rPr>
              <a:t>שוברים ועמידה בשלב מקדמי.</a:t>
            </a:r>
            <a:endParaRPr lang="en-US" sz="1400" dirty="0">
              <a:effectLst/>
              <a:latin typeface="Times New Roman" panose="02020603050405020304" pitchFamily="18" charset="0"/>
              <a:ea typeface="Times New Roman" panose="02020603050405020304" pitchFamily="18" charset="0"/>
            </a:endParaRPr>
          </a:p>
          <a:p>
            <a:pPr algn="just" rtl="1">
              <a:lnSpc>
                <a:spcPct val="107000"/>
              </a:lnSpc>
              <a:spcAft>
                <a:spcPts val="800"/>
              </a:spcAft>
            </a:pPr>
            <a:r>
              <a:rPr lang="en-US" sz="1050" dirty="0">
                <a:effectLst/>
                <a:latin typeface="Gisha" panose="020B0502040204020203" pitchFamily="34" charset="-79"/>
                <a:ea typeface="Calibri" panose="020F0502020204030204" pitchFamily="34" charset="0"/>
                <a:cs typeface="Arial" panose="020B0604020202020204" pitchFamily="34" charset="0"/>
              </a:rPr>
              <a:t> </a:t>
            </a:r>
            <a:endParaRPr lang="en-US" sz="1050" dirty="0">
              <a:latin typeface="Calibri" panose="020F0502020204030204" pitchFamily="34" charset="0"/>
              <a:ea typeface="Calibri" panose="020F0502020204030204" pitchFamily="34" charset="0"/>
              <a:cs typeface="Arial" panose="020B0604020202020204" pitchFamily="34" charset="0"/>
            </a:endParaRPr>
          </a:p>
          <a:p>
            <a:pPr algn="l" rtl="1">
              <a:lnSpc>
                <a:spcPct val="107000"/>
              </a:lnSpc>
              <a:spcAft>
                <a:spcPts val="800"/>
              </a:spcAft>
            </a:pPr>
            <a:r>
              <a:rPr lang="he-IL" sz="1000" dirty="0">
                <a:solidFill>
                  <a:sysClr val="windowText" lastClr="000000"/>
                </a:solidFill>
                <a:latin typeface="Arial" pitchFamily="34" charset="0"/>
                <a:cs typeface="Guttman Hatzvi" pitchFamily="2" charset="-79"/>
              </a:rPr>
              <a:t>-</a:t>
            </a:r>
            <a:r>
              <a:rPr kumimoji="0" lang="he-IL" sz="1000" i="0" u="none" strike="noStrike" kern="1200" cap="none" spc="0" normalizeH="0" baseline="0" noProof="0" dirty="0">
                <a:ln>
                  <a:noFill/>
                </a:ln>
                <a:solidFill>
                  <a:sysClr val="windowText" lastClr="000000"/>
                </a:solidFill>
                <a:effectLst/>
                <a:uLnTx/>
                <a:uFillTx/>
                <a:latin typeface="Arial" pitchFamily="34" charset="0"/>
                <a:ea typeface="+mn-ea"/>
                <a:cs typeface="Guttman Hatzvi" pitchFamily="2" charset="-79"/>
              </a:rPr>
              <a:t>ראה פירוט עמוד הבא-	</a:t>
            </a:r>
            <a:endParaRPr kumimoji="0" lang="en-US" sz="1000" i="0" u="none" strike="noStrike" kern="1200" cap="none" spc="0" normalizeH="0" baseline="0" noProof="0" dirty="0">
              <a:ln>
                <a:noFill/>
              </a:ln>
              <a:solidFill>
                <a:sysClr val="windowText" lastClr="000000"/>
              </a:solidFill>
              <a:effectLst/>
              <a:uLnTx/>
              <a:uFillTx/>
              <a:latin typeface="Narkisim" panose="020E0502050101010101" pitchFamily="34" charset="-79"/>
              <a:ea typeface="+mn-ea"/>
              <a:cs typeface="+mn-cs"/>
            </a:endParaRPr>
          </a:p>
        </p:txBody>
      </p:sp>
    </p:spTree>
    <p:extLst>
      <p:ext uri="{BB962C8B-B14F-4D97-AF65-F5344CB8AC3E}">
        <p14:creationId xmlns:p14="http://schemas.microsoft.com/office/powerpoint/2010/main" val="33276009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1497262"/>
          </a:xfrm>
          <a:prstGeom prst="rect">
            <a:avLst/>
          </a:prstGeom>
        </p:spPr>
      </p:pic>
      <p:sp>
        <p:nvSpPr>
          <p:cNvPr id="3" name="Content Placeholder 6">
            <a:extLst>
              <a:ext uri="{FF2B5EF4-FFF2-40B4-BE49-F238E27FC236}">
                <a16:creationId xmlns:a16="http://schemas.microsoft.com/office/drawing/2014/main" id="{C81DC6EB-E45F-4DED-AC5C-6B46B40A5892}"/>
              </a:ext>
            </a:extLst>
          </p:cNvPr>
          <p:cNvSpPr txBox="1">
            <a:spLocks/>
          </p:cNvSpPr>
          <p:nvPr/>
        </p:nvSpPr>
        <p:spPr>
          <a:xfrm>
            <a:off x="945201" y="2436400"/>
            <a:ext cx="10322873" cy="3592449"/>
          </a:xfrm>
          <a:prstGeom prst="rect">
            <a:avLst/>
          </a:prstGeom>
        </p:spPr>
        <p:txBody>
          <a:bodyPr/>
          <a:lstStyle>
            <a:lvl1pPr marL="0" indent="0" algn="r" defTabSz="914400" rtl="1" eaLnBrk="1" latinLnBrk="0" hangingPunct="1">
              <a:spcBef>
                <a:spcPct val="20000"/>
              </a:spcBef>
              <a:buFont typeface="Arial" panose="020B0604020202020204" pitchFamily="34" charset="0"/>
              <a:buNone/>
              <a:defRPr sz="2000" b="0" i="0" kern="1200" baseline="0">
                <a:solidFill>
                  <a:schemeClr val="tx1"/>
                </a:solidFill>
                <a:latin typeface="Narkisim" panose="020E0502050101010101" pitchFamily="34" charset="-79"/>
                <a:ea typeface="+mn-ea"/>
                <a:cs typeface="+mn-cs"/>
              </a:defRPr>
            </a:lvl1pPr>
            <a:lvl2pPr marL="7429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mn-cs"/>
              </a:defRPr>
            </a:lvl2pPr>
            <a:lvl3pPr marL="12001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3pPr>
            <a:lvl4pPr marL="1371600" indent="0" algn="r" defTabSz="914400" rtl="1" eaLnBrk="1" latinLnBrk="0" hangingPunct="1">
              <a:spcBef>
                <a:spcPct val="20000"/>
              </a:spcBef>
              <a:buFont typeface="Arial" panose="020B0604020202020204" pitchFamily="34" charset="0"/>
              <a:buNone/>
              <a:defRPr sz="1600" b="0" i="0" kern="1200">
                <a:solidFill>
                  <a:schemeClr val="tx1"/>
                </a:solidFill>
                <a:latin typeface="Gotham-Light"/>
                <a:ea typeface="+mn-ea"/>
                <a:cs typeface="Gotham-Light"/>
              </a:defRPr>
            </a:lvl4pPr>
            <a:lvl5pPr marL="2057400" indent="-22860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r" defTabSz="914400" rtl="1" eaLnBrk="1" fontAlgn="auto" latinLnBrk="0" hangingPunct="1">
              <a:lnSpc>
                <a:spcPct val="100000"/>
              </a:lnSpc>
              <a:spcBef>
                <a:spcPts val="0"/>
              </a:spcBef>
              <a:spcAft>
                <a:spcPts val="600"/>
              </a:spcAft>
              <a:buClrTx/>
              <a:buSzPct val="60000"/>
              <a:buFont typeface="Arial" panose="020B0604020202020204" pitchFamily="34" charset="0"/>
              <a:buNone/>
              <a:tabLst/>
              <a:defRPr/>
            </a:pPr>
            <a:r>
              <a:rPr kumimoji="0" lang="he-IL" sz="1000" b="1" i="0" u="none" strike="noStrike" kern="1200" cap="none" spc="0" normalizeH="0" baseline="0" noProof="0" dirty="0">
                <a:ln>
                  <a:noFill/>
                </a:ln>
                <a:solidFill>
                  <a:sysClr val="windowText" lastClr="000000"/>
                </a:solidFill>
                <a:effectLst/>
                <a:uLnTx/>
                <a:uFillTx/>
                <a:latin typeface="Arial" pitchFamily="34" charset="0"/>
                <a:ea typeface="+mn-ea"/>
                <a:cs typeface="Guttman Hatzvi" pitchFamily="2" charset="-79"/>
              </a:rPr>
              <a:t>					</a:t>
            </a:r>
          </a:p>
          <a:p>
            <a:pPr marL="0" marR="0" lvl="0" indent="0" algn="r" defTabSz="914400" rtl="1" eaLnBrk="1" fontAlgn="auto" latinLnBrk="0" hangingPunct="1">
              <a:lnSpc>
                <a:spcPct val="100000"/>
              </a:lnSpc>
              <a:spcBef>
                <a:spcPts val="600"/>
              </a:spcBef>
              <a:spcAft>
                <a:spcPts val="0"/>
              </a:spcAft>
              <a:buClrTx/>
              <a:buSzPct val="60000"/>
              <a:buFont typeface="Arial" panose="020B0604020202020204" pitchFamily="34" charset="0"/>
              <a:buNone/>
              <a:tabLst/>
              <a:defRPr/>
            </a:pPr>
            <a:r>
              <a:rPr kumimoji="0" lang="he-IL" sz="1000" b="1" i="0" u="none" strike="noStrike" kern="1200" cap="none" spc="0" normalizeH="0" baseline="0" noProof="0" dirty="0">
                <a:ln>
                  <a:noFill/>
                </a:ln>
                <a:solidFill>
                  <a:sysClr val="windowText" lastClr="000000"/>
                </a:solidFill>
                <a:effectLst/>
                <a:uLnTx/>
                <a:uFillTx/>
                <a:latin typeface="Narkisim" panose="020E0502050101010101" pitchFamily="34" charset="-79"/>
                <a:ea typeface="+mn-ea"/>
                <a:cs typeface="Arial" panose="020B0604020202020204" pitchFamily="34" charset="0"/>
              </a:rPr>
              <a:t>	</a:t>
            </a:r>
            <a:endParaRPr kumimoji="0" lang="en-US" sz="1000" b="0" i="0" u="none" strike="noStrike" kern="1200" cap="none" spc="0" normalizeH="0" baseline="0" noProof="0" dirty="0">
              <a:ln>
                <a:noFill/>
              </a:ln>
              <a:solidFill>
                <a:sysClr val="windowText" lastClr="000000"/>
              </a:solidFill>
              <a:effectLst/>
              <a:uLnTx/>
              <a:uFillTx/>
              <a:latin typeface="Narkisim" panose="020E0502050101010101" pitchFamily="34" charset="-79"/>
              <a:ea typeface="+mn-ea"/>
              <a:cs typeface="+mn-cs"/>
            </a:endParaRPr>
          </a:p>
        </p:txBody>
      </p:sp>
      <p:sp>
        <p:nvSpPr>
          <p:cNvPr id="5" name="תיבת טקסט 4">
            <a:extLst>
              <a:ext uri="{FF2B5EF4-FFF2-40B4-BE49-F238E27FC236}">
                <a16:creationId xmlns:a16="http://schemas.microsoft.com/office/drawing/2014/main" id="{9D8B51FF-EEE6-45CB-B8BF-AC8416ED6CDB}"/>
              </a:ext>
            </a:extLst>
          </p:cNvPr>
          <p:cNvSpPr txBox="1"/>
          <p:nvPr/>
        </p:nvSpPr>
        <p:spPr>
          <a:xfrm>
            <a:off x="-230820" y="1574626"/>
            <a:ext cx="12191999" cy="477054"/>
          </a:xfrm>
          <a:prstGeom prst="rect">
            <a:avLst/>
          </a:prstGeom>
          <a:noFill/>
        </p:spPr>
        <p:txBody>
          <a:bodyPr wrap="square">
            <a:spAutoFit/>
          </a:bodyPr>
          <a:lstStyle/>
          <a:p>
            <a:pPr algn="ctr"/>
            <a:r>
              <a:rPr kumimoji="0" lang="he-IL" sz="2500" b="1" i="0" u="none" strike="noStrike" kern="1200" cap="none" spc="300" normalizeH="0" baseline="0" noProof="0" dirty="0">
                <a:ln>
                  <a:noFill/>
                </a:ln>
                <a:solidFill>
                  <a:srgbClr val="B51A4E"/>
                </a:solidFill>
                <a:effectLst/>
                <a:uLnTx/>
                <a:uFillTx/>
                <a:latin typeface="Gisha" panose="020B0502040204020203" pitchFamily="34" charset="-79"/>
                <a:ea typeface="+mj-ea"/>
                <a:cs typeface="Gisha" panose="020B0502040204020203" pitchFamily="34" charset="-79"/>
              </a:rPr>
              <a:t>-תנאים לתחילת הליווי – </a:t>
            </a:r>
          </a:p>
        </p:txBody>
      </p:sp>
      <p:sp>
        <p:nvSpPr>
          <p:cNvPr id="6" name="תיבת טקסט 5">
            <a:extLst>
              <a:ext uri="{FF2B5EF4-FFF2-40B4-BE49-F238E27FC236}">
                <a16:creationId xmlns:a16="http://schemas.microsoft.com/office/drawing/2014/main" id="{E863F251-A535-4ECD-984E-35C18F51680E}"/>
              </a:ext>
            </a:extLst>
          </p:cNvPr>
          <p:cNvSpPr txBox="1"/>
          <p:nvPr/>
        </p:nvSpPr>
        <p:spPr>
          <a:xfrm>
            <a:off x="543016" y="2436400"/>
            <a:ext cx="10644325" cy="3704989"/>
          </a:xfrm>
          <a:prstGeom prst="rect">
            <a:avLst/>
          </a:prstGeom>
          <a:noFill/>
        </p:spPr>
        <p:txBody>
          <a:bodyPr wrap="square">
            <a:spAutoFit/>
          </a:bodyPr>
          <a:lstStyle/>
          <a:p>
            <a:pPr algn="just" rtl="1">
              <a:spcAft>
                <a:spcPts val="600"/>
              </a:spcAft>
            </a:pPr>
            <a:r>
              <a:rPr lang="he-IL" sz="1800" b="1" kern="1200" dirty="0">
                <a:solidFill>
                  <a:srgbClr val="000000"/>
                </a:solidFill>
                <a:effectLst/>
                <a:latin typeface="Times New Roman" panose="02020603050405020304" pitchFamily="18" charset="0"/>
                <a:ea typeface="+mn-ea"/>
                <a:cs typeface="Gisha" panose="020B0502040204020203" pitchFamily="34" charset="-79"/>
              </a:rPr>
              <a:t>העמדת ההון העצמי הנדרש על ידי היזם בחשבון הפרויקט (וביצוע תשלומים מתוך חשבון הפרויקט  בכפוף להוראות הסכם זה) והנפקת הערבויות, יבוצעו לאחר התקיימות התנאים הבאים, במצטבר:</a:t>
            </a:r>
            <a:endParaRPr lang="en-US" sz="1200" dirty="0">
              <a:effectLst/>
              <a:latin typeface="Times New Roman" panose="02020603050405020304" pitchFamily="18" charset="0"/>
              <a:ea typeface="Times New Roman" panose="02020603050405020304" pitchFamily="18" charset="0"/>
            </a:endParaRPr>
          </a:p>
          <a:p>
            <a:pPr marL="342900" lvl="0" indent="-342900" algn="just" rtl="1">
              <a:spcAft>
                <a:spcPts val="0"/>
              </a:spcAft>
              <a:tabLst>
                <a:tab pos="457200" algn="l"/>
              </a:tabLst>
            </a:pPr>
            <a:r>
              <a:rPr lang="he-IL" sz="1800" b="1" kern="1200" dirty="0">
                <a:solidFill>
                  <a:srgbClr val="000000"/>
                </a:solidFill>
                <a:effectLst/>
                <a:latin typeface="Times New Roman" panose="02020603050405020304" pitchFamily="18" charset="0"/>
                <a:ea typeface="+mn-ea"/>
                <a:cs typeface="Gisha" panose="020B0502040204020203" pitchFamily="34" charset="-79"/>
              </a:rPr>
              <a:t>העמדת ההון העצמי הנדרש על ידי היזם (טרם הפחתת השלמת ההון).</a:t>
            </a:r>
          </a:p>
          <a:p>
            <a:pPr marL="342900" lvl="0" indent="-342900" algn="just" rtl="1">
              <a:spcAft>
                <a:spcPts val="0"/>
              </a:spcAft>
              <a:tabLst>
                <a:tab pos="457200" algn="l"/>
              </a:tabLst>
            </a:pPr>
            <a:endParaRPr lang="en-US" sz="1200" dirty="0">
              <a:effectLst/>
              <a:latin typeface="Times New Roman" panose="02020603050405020304" pitchFamily="18" charset="0"/>
              <a:ea typeface="Times New Roman" panose="02020603050405020304" pitchFamily="18" charset="0"/>
            </a:endParaRPr>
          </a:p>
          <a:p>
            <a:pPr lvl="0" algn="just" rtl="1">
              <a:spcAft>
                <a:spcPts val="0"/>
              </a:spcAft>
              <a:tabLst>
                <a:tab pos="457200" algn="l"/>
              </a:tabLst>
            </a:pPr>
            <a:r>
              <a:rPr lang="he-IL" sz="1400" b="1" kern="1200" dirty="0">
                <a:solidFill>
                  <a:srgbClr val="000000"/>
                </a:solidFill>
                <a:effectLst/>
                <a:latin typeface="Times New Roman" panose="02020603050405020304" pitchFamily="18" charset="0"/>
                <a:ea typeface="+mn-ea"/>
                <a:cs typeface="Gisha" panose="020B0502040204020203" pitchFamily="34" charset="-79"/>
              </a:rPr>
              <a:t>יצירתם לטובת הגוף המממן והמבטח של בטחונות הפרויקט המפורטים בהסכם הליווי, וכן רישומם ושכלולם של בטחונות הפרויקט בכל פנקס המתנהל על פי דין, ככל הדרוש לשם מתן תוקף לביטחונות הפרויקט כלפי צדדים שלישיים.</a:t>
            </a:r>
            <a:endParaRPr lang="en-US" sz="1200" dirty="0">
              <a:effectLst/>
              <a:latin typeface="Times New Roman" panose="02020603050405020304" pitchFamily="18" charset="0"/>
              <a:ea typeface="Times New Roman" panose="02020603050405020304" pitchFamily="18" charset="0"/>
            </a:endParaRPr>
          </a:p>
          <a:p>
            <a:pPr lvl="0" algn="just" rtl="1">
              <a:spcAft>
                <a:spcPts val="0"/>
              </a:spcAft>
              <a:tabLst>
                <a:tab pos="457200" algn="l"/>
              </a:tabLst>
            </a:pPr>
            <a:r>
              <a:rPr lang="he-IL" sz="1400" b="1" kern="1200" dirty="0">
                <a:solidFill>
                  <a:srgbClr val="000000"/>
                </a:solidFill>
                <a:effectLst/>
                <a:latin typeface="Times New Roman" panose="02020603050405020304" pitchFamily="18" charset="0"/>
                <a:ea typeface="+mn-ea"/>
                <a:cs typeface="Gisha" panose="020B0502040204020203" pitchFamily="34" charset="-79"/>
              </a:rPr>
              <a:t>רישום משכנתא מדרגה ראשונה ללא הגבלה בסכום וללא השתתפות אחרים </a:t>
            </a:r>
            <a:endParaRPr lang="en-US" sz="1200" dirty="0">
              <a:effectLst/>
              <a:latin typeface="Times New Roman" panose="02020603050405020304" pitchFamily="18" charset="0"/>
              <a:ea typeface="Times New Roman" panose="02020603050405020304" pitchFamily="18" charset="0"/>
            </a:endParaRPr>
          </a:p>
          <a:p>
            <a:pPr lvl="0" algn="just" rtl="1">
              <a:spcAft>
                <a:spcPts val="0"/>
              </a:spcAft>
              <a:tabLst>
                <a:tab pos="457200" algn="l"/>
              </a:tabLst>
            </a:pPr>
            <a:r>
              <a:rPr lang="he-IL" sz="1400" b="1" kern="1200" dirty="0">
                <a:solidFill>
                  <a:srgbClr val="000000"/>
                </a:solidFill>
                <a:effectLst/>
                <a:latin typeface="Times New Roman" panose="02020603050405020304" pitchFamily="18" charset="0"/>
                <a:ea typeface="+mn-ea"/>
                <a:cs typeface="Gisha" panose="020B0502040204020203" pitchFamily="34" charset="-79"/>
              </a:rPr>
              <a:t>בקשר עם המשכנתא, היזם ימציא לבנק / קרן / חברת ביטוח(1) מסמך גילוי לממשכן (2) הסכמות בכתב מאת כל הצדדים השלישיים אשר מכוח הסכם או לפי כל דין, נדרשת הסכמתם ליצירת בטחונות הפרויקט ו/או רישומם בכל מרשם המתנהל לפי דין, אישור בן זוג ו/או מכתבי הסכמה והחרגה או מכתבי כוונות ממבטחים וכל גורם אחר שלטובתו רשומות משכנתאות ו/או הערה על </a:t>
            </a:r>
            <a:r>
              <a:rPr lang="he-IL" sz="1400" b="1" kern="1200" dirty="0" err="1">
                <a:solidFill>
                  <a:srgbClr val="000000"/>
                </a:solidFill>
                <a:effectLst/>
                <a:latin typeface="Times New Roman" panose="02020603050405020304" pitchFamily="18" charset="0"/>
                <a:ea typeface="+mn-ea"/>
                <a:cs typeface="Gisha" panose="020B0502040204020203" pitchFamily="34" charset="-79"/>
              </a:rPr>
              <a:t>יחה"ד</a:t>
            </a:r>
            <a:r>
              <a:rPr lang="he-IL" sz="1400" b="1" kern="1200" dirty="0">
                <a:solidFill>
                  <a:srgbClr val="000000"/>
                </a:solidFill>
                <a:effectLst/>
                <a:latin typeface="Times New Roman" panose="02020603050405020304" pitchFamily="18" charset="0"/>
                <a:ea typeface="+mn-ea"/>
                <a:cs typeface="Gisha" panose="020B0502040204020203" pitchFamily="34" charset="-79"/>
              </a:rPr>
              <a:t> הקיימות; (3) כל מסמך אחר/נוסף הנדרש לשם רישום המשכנתא.  </a:t>
            </a:r>
            <a:endParaRPr lang="en-US" sz="1200" dirty="0">
              <a:effectLst/>
              <a:latin typeface="Times New Roman" panose="02020603050405020304" pitchFamily="18" charset="0"/>
              <a:ea typeface="Times New Roman" panose="02020603050405020304" pitchFamily="18" charset="0"/>
            </a:endParaRPr>
          </a:p>
          <a:p>
            <a:pPr lvl="0" algn="just" rtl="1">
              <a:spcAft>
                <a:spcPts val="0"/>
              </a:spcAft>
              <a:tabLst>
                <a:tab pos="457200" algn="l"/>
              </a:tabLst>
            </a:pPr>
            <a:r>
              <a:rPr lang="he-IL" sz="1400" b="1" kern="1200" dirty="0">
                <a:solidFill>
                  <a:srgbClr val="000000"/>
                </a:solidFill>
                <a:effectLst/>
                <a:latin typeface="Times New Roman" panose="02020603050405020304" pitchFamily="18" charset="0"/>
                <a:ea typeface="+mn-ea"/>
                <a:cs typeface="Gisha" panose="020B0502040204020203" pitchFamily="34" charset="-79"/>
              </a:rPr>
              <a:t>רישום הערת האזהרה לטובת היזם על היחידה הרישומית(פרויקט חיזוק) וקבלת כתב נחיתות מהחברה הלווה ובעלי המניות בחברה וכפיפות למשכנתא.</a:t>
            </a:r>
            <a:endParaRPr lang="en-US" sz="1200" dirty="0">
              <a:effectLst/>
              <a:latin typeface="Times New Roman" panose="02020603050405020304" pitchFamily="18" charset="0"/>
              <a:ea typeface="Times New Roman" panose="02020603050405020304" pitchFamily="18" charset="0"/>
            </a:endParaRPr>
          </a:p>
          <a:p>
            <a:pPr lvl="0" algn="just" rtl="1">
              <a:spcAft>
                <a:spcPts val="0"/>
              </a:spcAft>
              <a:tabLst>
                <a:tab pos="457200" algn="l"/>
              </a:tabLst>
            </a:pPr>
            <a:r>
              <a:rPr lang="he-IL" sz="1400" b="1" kern="1200" dirty="0">
                <a:solidFill>
                  <a:srgbClr val="000000"/>
                </a:solidFill>
                <a:effectLst/>
                <a:latin typeface="Times New Roman" panose="02020603050405020304" pitchFamily="18" charset="0"/>
                <a:ea typeface="+mn-ea"/>
                <a:cs typeface="Gisha" panose="020B0502040204020203" pitchFamily="34" charset="-79"/>
              </a:rPr>
              <a:t>יצירת השעבודים הנוספים בהתאם להסכם המימון.</a:t>
            </a:r>
            <a:endParaRPr lang="en-US" sz="1200" dirty="0">
              <a:effectLst/>
              <a:latin typeface="Times New Roman" panose="02020603050405020304" pitchFamily="18" charset="0"/>
              <a:ea typeface="Times New Roman" panose="02020603050405020304" pitchFamily="18" charset="0"/>
            </a:endParaRPr>
          </a:p>
          <a:p>
            <a:pPr algn="just" rtl="1">
              <a:lnSpc>
                <a:spcPts val="3000"/>
              </a:lnSpc>
            </a:pPr>
            <a:r>
              <a:rPr lang="he-IL" sz="2400" kern="1200" dirty="0">
                <a:solidFill>
                  <a:srgbClr val="000000"/>
                </a:solidFill>
                <a:effectLst/>
                <a:latin typeface="Times New Roman" panose="02020603050405020304" pitchFamily="18" charset="0"/>
                <a:ea typeface="+mn-ea"/>
                <a:cs typeface="Gisha" panose="020B0502040204020203" pitchFamily="34" charset="-79"/>
              </a:rPr>
              <a:t> </a:t>
            </a:r>
          </a:p>
        </p:txBody>
      </p:sp>
    </p:spTree>
    <p:extLst>
      <p:ext uri="{BB962C8B-B14F-4D97-AF65-F5344CB8AC3E}">
        <p14:creationId xmlns:p14="http://schemas.microsoft.com/office/powerpoint/2010/main" val="8880905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18">
            <a:extLst>
              <a:ext uri="{FF2B5EF4-FFF2-40B4-BE49-F238E27FC236}">
                <a16:creationId xmlns:a16="http://schemas.microsoft.com/office/drawing/2014/main" id="{49CD2D09-B1BB-4DF5-9E1C-3D21B21EDE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20431" y="0"/>
            <a:ext cx="6271569"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0">
            <a:extLst>
              <a:ext uri="{FF2B5EF4-FFF2-40B4-BE49-F238E27FC236}">
                <a16:creationId xmlns:a16="http://schemas.microsoft.com/office/drawing/2014/main" id="{83355637-BA71-4F63-94C9-E77BF81BDFC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5" name="תיבת טקסט 4">
            <a:extLst>
              <a:ext uri="{FF2B5EF4-FFF2-40B4-BE49-F238E27FC236}">
                <a16:creationId xmlns:a16="http://schemas.microsoft.com/office/drawing/2014/main" id="{9D8B51FF-EEE6-45CB-B8BF-AC8416ED6CDB}"/>
              </a:ext>
            </a:extLst>
          </p:cNvPr>
          <p:cNvSpPr txBox="1"/>
          <p:nvPr/>
        </p:nvSpPr>
        <p:spPr>
          <a:xfrm>
            <a:off x="2549031" y="1338391"/>
            <a:ext cx="3781232" cy="1311664"/>
          </a:xfrm>
          <a:prstGeom prst="rect">
            <a:avLst/>
          </a:prstGeom>
        </p:spPr>
        <p:txBody>
          <a:bodyPr vert="horz" lIns="91440" tIns="45720" rIns="91440" bIns="45720" rtlCol="0" anchor="ctr">
            <a:normAutofit/>
          </a:bodyPr>
          <a:lstStyle/>
          <a:p>
            <a:pPr rtl="0">
              <a:lnSpc>
                <a:spcPct val="90000"/>
              </a:lnSpc>
              <a:spcBef>
                <a:spcPct val="0"/>
              </a:spcBef>
              <a:spcAft>
                <a:spcPts val="600"/>
              </a:spcAft>
            </a:pPr>
            <a:r>
              <a:rPr lang="en-US" sz="3600" b="1" dirty="0">
                <a:solidFill>
                  <a:srgbClr val="000000"/>
                </a:solidFill>
                <a:effectLst>
                  <a:outerShdw blurRad="38100" dist="38100" dir="2700000" algn="tl">
                    <a:srgbClr val="000000">
                      <a:alpha val="43137"/>
                    </a:srgbClr>
                  </a:outerShdw>
                </a:effectLst>
                <a:latin typeface="Gisha" panose="020B0502040204020203" pitchFamily="34" charset="-79"/>
                <a:cs typeface="Gisha" panose="020B0502040204020203" pitchFamily="34" charset="-79"/>
              </a:rPr>
              <a:t>תוכן עניינים</a:t>
            </a:r>
            <a:r>
              <a:rPr lang="he-IL" sz="3600" b="1" dirty="0">
                <a:solidFill>
                  <a:srgbClr val="000000"/>
                </a:solidFill>
                <a:effectLst>
                  <a:outerShdw blurRad="38100" dist="38100" dir="2700000" algn="tl">
                    <a:srgbClr val="000000">
                      <a:alpha val="43137"/>
                    </a:srgbClr>
                  </a:outerShdw>
                </a:effectLst>
                <a:latin typeface="Gisha" panose="020B0502040204020203" pitchFamily="34" charset="-79"/>
                <a:cs typeface="Gisha" panose="020B0502040204020203" pitchFamily="34" charset="-79"/>
              </a:rPr>
              <a:t>-</a:t>
            </a:r>
            <a:endParaRPr lang="en-US" sz="3600" b="1" dirty="0">
              <a:solidFill>
                <a:srgbClr val="000000"/>
              </a:solidFill>
              <a:effectLst>
                <a:outerShdw blurRad="38100" dist="38100" dir="2700000" algn="tl">
                  <a:srgbClr val="000000">
                    <a:alpha val="43137"/>
                  </a:srgbClr>
                </a:outerShdw>
              </a:effectLst>
              <a:latin typeface="Gisha" panose="020B0502040204020203" pitchFamily="34" charset="-79"/>
              <a:cs typeface="Gisha" panose="020B0502040204020203" pitchFamily="34" charset="-79"/>
            </a:endParaRPr>
          </a:p>
        </p:txBody>
      </p:sp>
      <p:sp>
        <p:nvSpPr>
          <p:cNvPr id="3" name="Content Placeholder 6">
            <a:extLst>
              <a:ext uri="{FF2B5EF4-FFF2-40B4-BE49-F238E27FC236}">
                <a16:creationId xmlns:a16="http://schemas.microsoft.com/office/drawing/2014/main" id="{C81DC6EB-E45F-4DED-AC5C-6B46B40A5892}"/>
              </a:ext>
            </a:extLst>
          </p:cNvPr>
          <p:cNvSpPr txBox="1">
            <a:spLocks/>
          </p:cNvSpPr>
          <p:nvPr/>
        </p:nvSpPr>
        <p:spPr>
          <a:xfrm>
            <a:off x="804997" y="2272143"/>
            <a:ext cx="4706803" cy="3788830"/>
          </a:xfrm>
          <a:prstGeom prst="rect">
            <a:avLst/>
          </a:prstGeom>
        </p:spPr>
        <p:txBody>
          <a:bodyPr vert="horz" lIns="91440" tIns="45720" rIns="91440" bIns="45720" rtlCol="0" anchor="ctr">
            <a:normAutofit/>
          </a:bodyPr>
          <a:lstStyle>
            <a:lvl1pPr marL="0" indent="0" algn="r" defTabSz="914400" rtl="1" eaLnBrk="1" latinLnBrk="0" hangingPunct="1">
              <a:spcBef>
                <a:spcPct val="20000"/>
              </a:spcBef>
              <a:buFont typeface="Arial" panose="020B0604020202020204" pitchFamily="34" charset="0"/>
              <a:buNone/>
              <a:defRPr sz="2000" b="0" i="0" kern="1200" baseline="0">
                <a:solidFill>
                  <a:schemeClr val="tx1"/>
                </a:solidFill>
                <a:latin typeface="Narkisim" panose="020E0502050101010101" pitchFamily="34" charset="-79"/>
                <a:ea typeface="+mn-ea"/>
                <a:cs typeface="+mn-cs"/>
              </a:defRPr>
            </a:lvl1pPr>
            <a:lvl2pPr marL="7429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mn-cs"/>
              </a:defRPr>
            </a:lvl2pPr>
            <a:lvl3pPr marL="12001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3pPr>
            <a:lvl4pPr marL="1371600" indent="0" algn="r" defTabSz="914400" rtl="1" eaLnBrk="1" latinLnBrk="0" hangingPunct="1">
              <a:spcBef>
                <a:spcPct val="20000"/>
              </a:spcBef>
              <a:buFont typeface="Arial" panose="020B0604020202020204" pitchFamily="34" charset="0"/>
              <a:buNone/>
              <a:defRPr sz="1600" b="0" i="0" kern="1200">
                <a:solidFill>
                  <a:schemeClr val="tx1"/>
                </a:solidFill>
                <a:latin typeface="Gotham-Light"/>
                <a:ea typeface="+mn-ea"/>
                <a:cs typeface="Gotham-Light"/>
              </a:defRPr>
            </a:lvl4pPr>
            <a:lvl5pPr marL="2057400" indent="-22860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228600" algn="l" rtl="0" fontAlgn="auto">
              <a:lnSpc>
                <a:spcPct val="90000"/>
              </a:lnSpc>
              <a:spcBef>
                <a:spcPts val="600"/>
              </a:spcBef>
              <a:spcAft>
                <a:spcPts val="0"/>
              </a:spcAft>
              <a:buClrTx/>
              <a:buSzPct val="60000"/>
              <a:buFont typeface="Arial" panose="020B0604020202020204" pitchFamily="34" charset="0"/>
              <a:buChar char="•"/>
              <a:tabLst/>
              <a:defRPr/>
            </a:pPr>
            <a:r>
              <a:rPr kumimoji="0" lang="en-US" sz="800" b="1" i="0" u="none" strike="noStrike" cap="none" spc="0" normalizeH="0" baseline="0" noProof="0" dirty="0">
                <a:ln>
                  <a:noFill/>
                </a:ln>
                <a:solidFill>
                  <a:srgbClr val="000000"/>
                </a:solidFill>
                <a:effectLst/>
                <a:uLnTx/>
                <a:uFillTx/>
                <a:latin typeface="+mn-lt"/>
              </a:rPr>
              <a:t>	</a:t>
            </a:r>
            <a:endParaRPr kumimoji="0" lang="en-US" sz="800" b="0" i="0" u="none" strike="noStrike" cap="none" spc="0" normalizeH="0" baseline="0" noProof="0" dirty="0">
              <a:ln>
                <a:noFill/>
              </a:ln>
              <a:solidFill>
                <a:srgbClr val="000000"/>
              </a:solidFill>
              <a:effectLst/>
              <a:uLnTx/>
              <a:uFillTx/>
              <a:latin typeface="+mn-lt"/>
            </a:endParaRPr>
          </a:p>
        </p:txBody>
      </p:sp>
      <p:sp>
        <p:nvSpPr>
          <p:cNvPr id="27" name="Freeform 49">
            <a:extLst>
              <a:ext uri="{FF2B5EF4-FFF2-40B4-BE49-F238E27FC236}">
                <a16:creationId xmlns:a16="http://schemas.microsoft.com/office/drawing/2014/main" id="{967C29FE-FD32-4AFB-AD20-DBDF5864B2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5" y="590635"/>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solidFill>
          <a:ln>
            <a:gradFill>
              <a:gsLst>
                <a:gs pos="0">
                  <a:schemeClr val="accent2"/>
                </a:gs>
                <a:gs pos="23000">
                  <a:schemeClr val="accent2"/>
                </a:gs>
                <a:gs pos="83000">
                  <a:schemeClr val="accent1"/>
                </a:gs>
                <a:gs pos="100000">
                  <a:schemeClr val="accent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 name="תמונה 1"/>
          <p:cNvPicPr>
            <a:picLocks noChangeAspect="1"/>
          </p:cNvPicPr>
          <p:nvPr/>
        </p:nvPicPr>
        <p:blipFill rotWithShape="1">
          <a:blip r:embed="rId3" cstate="print">
            <a:extLst>
              <a:ext uri="{28A0092B-C50C-407E-A947-70E740481C1C}">
                <a14:useLocalDpi xmlns:a14="http://schemas.microsoft.com/office/drawing/2010/main" val="0"/>
              </a:ext>
            </a:extLst>
          </a:blip>
          <a:srcRect l="88850" r="505"/>
          <a:stretch/>
        </p:blipFill>
        <p:spPr>
          <a:xfrm>
            <a:off x="6893318" y="770037"/>
            <a:ext cx="5298683" cy="6097438"/>
          </a:xfrm>
          <a:custGeom>
            <a:avLst/>
            <a:gdLst/>
            <a:ahLst/>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p:spPr>
      </p:pic>
      <p:sp>
        <p:nvSpPr>
          <p:cNvPr id="17" name="תיבת טקסט 16">
            <a:extLst>
              <a:ext uri="{FF2B5EF4-FFF2-40B4-BE49-F238E27FC236}">
                <a16:creationId xmlns:a16="http://schemas.microsoft.com/office/drawing/2014/main" id="{AC5BE26A-D7C9-4030-A00F-6492F1C139BE}"/>
              </a:ext>
            </a:extLst>
          </p:cNvPr>
          <p:cNvSpPr txBox="1"/>
          <p:nvPr/>
        </p:nvSpPr>
        <p:spPr>
          <a:xfrm>
            <a:off x="549742" y="2659531"/>
            <a:ext cx="5614432" cy="2139047"/>
          </a:xfrm>
          <a:prstGeom prst="rect">
            <a:avLst/>
          </a:prstGeom>
          <a:noFill/>
        </p:spPr>
        <p:txBody>
          <a:bodyPr wrap="square">
            <a:spAutoFit/>
          </a:bodyPr>
          <a:lstStyle/>
          <a:p>
            <a:pPr>
              <a:lnSpc>
                <a:spcPct val="90000"/>
              </a:lnSpc>
              <a:spcBef>
                <a:spcPct val="0"/>
              </a:spcBef>
              <a:spcAft>
                <a:spcPts val="600"/>
              </a:spcAft>
            </a:pPr>
            <a:r>
              <a:rPr lang="he-IL" sz="2000" b="1" dirty="0">
                <a:solidFill>
                  <a:srgbClr val="000000"/>
                </a:solidFill>
                <a:effectLst>
                  <a:outerShdw blurRad="38100" dist="38100" dir="2700000" algn="tl">
                    <a:srgbClr val="000000">
                      <a:alpha val="43137"/>
                    </a:srgbClr>
                  </a:outerShdw>
                </a:effectLst>
                <a:latin typeface="Gisha" panose="020B0502040204020203" pitchFamily="34" charset="-79"/>
                <a:cs typeface="Gisha" panose="020B0502040204020203" pitchFamily="34" charset="-79"/>
              </a:rPr>
              <a:t>פרק א - מבוא</a:t>
            </a:r>
            <a:r>
              <a:rPr lang="en-US" sz="2000" b="1" dirty="0">
                <a:solidFill>
                  <a:srgbClr val="000000"/>
                </a:solidFill>
                <a:effectLst>
                  <a:outerShdw blurRad="38100" dist="38100" dir="2700000" algn="tl">
                    <a:srgbClr val="000000">
                      <a:alpha val="43137"/>
                    </a:srgbClr>
                  </a:outerShdw>
                </a:effectLst>
                <a:latin typeface="Gisha" panose="020B0502040204020203" pitchFamily="34" charset="-79"/>
                <a:cs typeface="Gisha" panose="020B0502040204020203" pitchFamily="34" charset="-79"/>
              </a:rPr>
              <a:t>			</a:t>
            </a:r>
          </a:p>
          <a:p>
            <a:pPr>
              <a:lnSpc>
                <a:spcPct val="90000"/>
              </a:lnSpc>
              <a:spcBef>
                <a:spcPct val="0"/>
              </a:spcBef>
              <a:spcAft>
                <a:spcPts val="600"/>
              </a:spcAft>
            </a:pPr>
            <a:r>
              <a:rPr lang="he-IL" sz="2000" b="1" dirty="0">
                <a:solidFill>
                  <a:srgbClr val="000000"/>
                </a:solidFill>
                <a:effectLst>
                  <a:outerShdw blurRad="38100" dist="38100" dir="2700000" algn="tl">
                    <a:srgbClr val="000000">
                      <a:alpha val="43137"/>
                    </a:srgbClr>
                  </a:outerShdw>
                </a:effectLst>
                <a:latin typeface="Gisha" panose="020B0502040204020203" pitchFamily="34" charset="-79"/>
                <a:cs typeface="Gisha" panose="020B0502040204020203" pitchFamily="34" charset="-79"/>
              </a:rPr>
              <a:t>פרק ב </a:t>
            </a:r>
            <a:r>
              <a:rPr lang="en-US" sz="2000" b="1" dirty="0">
                <a:solidFill>
                  <a:srgbClr val="000000"/>
                </a:solidFill>
                <a:effectLst>
                  <a:outerShdw blurRad="38100" dist="38100" dir="2700000" algn="tl">
                    <a:srgbClr val="000000">
                      <a:alpha val="43137"/>
                    </a:srgbClr>
                  </a:outerShdw>
                </a:effectLst>
                <a:latin typeface="Gisha" panose="020B0502040204020203" pitchFamily="34" charset="-79"/>
                <a:cs typeface="Gisha" panose="020B0502040204020203" pitchFamily="34" charset="-79"/>
              </a:rPr>
              <a:t> –</a:t>
            </a:r>
            <a:r>
              <a:rPr lang="he-IL" sz="2000" b="1" dirty="0">
                <a:solidFill>
                  <a:srgbClr val="000000"/>
                </a:solidFill>
                <a:effectLst>
                  <a:outerShdw blurRad="38100" dist="38100" dir="2700000" algn="tl">
                    <a:srgbClr val="000000">
                      <a:alpha val="43137"/>
                    </a:srgbClr>
                  </a:outerShdw>
                </a:effectLst>
                <a:latin typeface="Gisha" panose="020B0502040204020203" pitchFamily="34" charset="-79"/>
                <a:cs typeface="Gisha" panose="020B0502040204020203" pitchFamily="34" charset="-79"/>
              </a:rPr>
              <a:t>תנאים לתחילת הליווי הפיננסי</a:t>
            </a:r>
            <a:r>
              <a:rPr lang="en-US" sz="2000" b="1" dirty="0">
                <a:solidFill>
                  <a:srgbClr val="000000"/>
                </a:solidFill>
                <a:effectLst>
                  <a:outerShdw blurRad="38100" dist="38100" dir="2700000" algn="tl">
                    <a:srgbClr val="000000">
                      <a:alpha val="43137"/>
                    </a:srgbClr>
                  </a:outerShdw>
                </a:effectLst>
                <a:latin typeface="Gisha" panose="020B0502040204020203" pitchFamily="34" charset="-79"/>
                <a:cs typeface="Gisha" panose="020B0502040204020203" pitchFamily="34" charset="-79"/>
              </a:rPr>
              <a:t>. 	</a:t>
            </a:r>
          </a:p>
          <a:p>
            <a:pPr>
              <a:lnSpc>
                <a:spcPct val="90000"/>
              </a:lnSpc>
              <a:spcBef>
                <a:spcPct val="0"/>
              </a:spcBef>
              <a:spcAft>
                <a:spcPts val="600"/>
              </a:spcAft>
            </a:pPr>
            <a:r>
              <a:rPr lang="he-IL" sz="2000" b="1" dirty="0">
                <a:solidFill>
                  <a:srgbClr val="000000"/>
                </a:solidFill>
                <a:effectLst>
                  <a:outerShdw blurRad="38100" dist="38100" dir="2700000" algn="tl">
                    <a:srgbClr val="000000">
                      <a:alpha val="43137"/>
                    </a:srgbClr>
                  </a:outerShdw>
                </a:effectLst>
                <a:latin typeface="Gisha" panose="020B0502040204020203" pitchFamily="34" charset="-79"/>
                <a:cs typeface="Gisha" panose="020B0502040204020203" pitchFamily="34" charset="-79"/>
              </a:rPr>
              <a:t>פרק ג</a:t>
            </a:r>
            <a:r>
              <a:rPr lang="en-US" sz="2000" b="1" dirty="0">
                <a:solidFill>
                  <a:srgbClr val="000000"/>
                </a:solidFill>
                <a:effectLst>
                  <a:outerShdw blurRad="38100" dist="38100" dir="2700000" algn="tl">
                    <a:srgbClr val="000000">
                      <a:alpha val="43137"/>
                    </a:srgbClr>
                  </a:outerShdw>
                </a:effectLst>
                <a:latin typeface="Gisha" panose="020B0502040204020203" pitchFamily="34" charset="-79"/>
                <a:cs typeface="Gisha" panose="020B0502040204020203" pitchFamily="34" charset="-79"/>
              </a:rPr>
              <a:t> – </a:t>
            </a:r>
            <a:r>
              <a:rPr lang="he-IL" sz="2000" b="1" dirty="0">
                <a:solidFill>
                  <a:srgbClr val="000000"/>
                </a:solidFill>
                <a:effectLst>
                  <a:outerShdw blurRad="38100" dist="38100" dir="2700000" algn="tl">
                    <a:srgbClr val="000000">
                      <a:alpha val="43137"/>
                    </a:srgbClr>
                  </a:outerShdw>
                </a:effectLst>
                <a:latin typeface="Gisha" panose="020B0502040204020203" pitchFamily="34" charset="-79"/>
                <a:cs typeface="Gisha" panose="020B0502040204020203" pitchFamily="34" charset="-79"/>
              </a:rPr>
              <a:t>היבט קנייני משפטי</a:t>
            </a:r>
            <a:r>
              <a:rPr lang="en-US" sz="2000" b="1" dirty="0">
                <a:solidFill>
                  <a:srgbClr val="000000"/>
                </a:solidFill>
                <a:effectLst>
                  <a:outerShdw blurRad="38100" dist="38100" dir="2700000" algn="tl">
                    <a:srgbClr val="000000">
                      <a:alpha val="43137"/>
                    </a:srgbClr>
                  </a:outerShdw>
                </a:effectLst>
                <a:latin typeface="Gisha" panose="020B0502040204020203" pitchFamily="34" charset="-79"/>
                <a:cs typeface="Gisha" panose="020B0502040204020203" pitchFamily="34" charset="-79"/>
              </a:rPr>
              <a:t>.</a:t>
            </a:r>
          </a:p>
          <a:p>
            <a:pPr>
              <a:lnSpc>
                <a:spcPct val="90000"/>
              </a:lnSpc>
              <a:spcBef>
                <a:spcPct val="0"/>
              </a:spcBef>
              <a:spcAft>
                <a:spcPts val="600"/>
              </a:spcAft>
            </a:pPr>
            <a:r>
              <a:rPr lang="he-IL" sz="2000" b="1" dirty="0">
                <a:solidFill>
                  <a:srgbClr val="000000"/>
                </a:solidFill>
                <a:effectLst>
                  <a:outerShdw blurRad="38100" dist="38100" dir="2700000" algn="tl">
                    <a:srgbClr val="000000">
                      <a:alpha val="43137"/>
                    </a:srgbClr>
                  </a:outerShdw>
                </a:effectLst>
                <a:latin typeface="Gisha" panose="020B0502040204020203" pitchFamily="34" charset="-79"/>
                <a:cs typeface="Gisha" panose="020B0502040204020203" pitchFamily="34" charset="-79"/>
              </a:rPr>
              <a:t>פרק ד</a:t>
            </a:r>
            <a:r>
              <a:rPr lang="en-US" sz="2000" b="1" dirty="0">
                <a:solidFill>
                  <a:srgbClr val="000000"/>
                </a:solidFill>
                <a:effectLst>
                  <a:outerShdw blurRad="38100" dist="38100" dir="2700000" algn="tl">
                    <a:srgbClr val="000000">
                      <a:alpha val="43137"/>
                    </a:srgbClr>
                  </a:outerShdw>
                </a:effectLst>
                <a:latin typeface="Gisha" panose="020B0502040204020203" pitchFamily="34" charset="-79"/>
                <a:cs typeface="Gisha" panose="020B0502040204020203" pitchFamily="34" charset="-79"/>
              </a:rPr>
              <a:t> – </a:t>
            </a:r>
            <a:r>
              <a:rPr lang="he-IL" sz="2000" b="1" dirty="0">
                <a:solidFill>
                  <a:srgbClr val="000000"/>
                </a:solidFill>
                <a:effectLst>
                  <a:outerShdw blurRad="38100" dist="38100" dir="2700000" algn="tl">
                    <a:srgbClr val="000000">
                      <a:alpha val="43137"/>
                    </a:srgbClr>
                  </a:outerShdw>
                </a:effectLst>
                <a:latin typeface="Gisha" panose="020B0502040204020203" pitchFamily="34" charset="-79"/>
                <a:cs typeface="Gisha" panose="020B0502040204020203" pitchFamily="34" charset="-79"/>
              </a:rPr>
              <a:t>אחריות שמאי</a:t>
            </a:r>
            <a:r>
              <a:rPr lang="en-US" sz="2000" b="1" dirty="0">
                <a:solidFill>
                  <a:srgbClr val="000000"/>
                </a:solidFill>
                <a:effectLst>
                  <a:outerShdw blurRad="38100" dist="38100" dir="2700000" algn="tl">
                    <a:srgbClr val="000000">
                      <a:alpha val="43137"/>
                    </a:srgbClr>
                  </a:outerShdw>
                </a:effectLst>
                <a:latin typeface="Gisha" panose="020B0502040204020203" pitchFamily="34" charset="-79"/>
                <a:cs typeface="Gisha" panose="020B0502040204020203" pitchFamily="34" charset="-79"/>
              </a:rPr>
              <a:t>.	</a:t>
            </a:r>
          </a:p>
          <a:p>
            <a:pPr>
              <a:lnSpc>
                <a:spcPct val="90000"/>
              </a:lnSpc>
              <a:spcBef>
                <a:spcPct val="0"/>
              </a:spcBef>
              <a:spcAft>
                <a:spcPts val="600"/>
              </a:spcAft>
            </a:pPr>
            <a:r>
              <a:rPr lang="he-IL" sz="2000" b="1" dirty="0">
                <a:solidFill>
                  <a:srgbClr val="000000"/>
                </a:solidFill>
                <a:effectLst>
                  <a:outerShdw blurRad="38100" dist="38100" dir="2700000" algn="tl">
                    <a:srgbClr val="000000">
                      <a:alpha val="43137"/>
                    </a:srgbClr>
                  </a:outerShdw>
                </a:effectLst>
                <a:latin typeface="Gisha" panose="020B0502040204020203" pitchFamily="34" charset="-79"/>
                <a:cs typeface="Gisha" panose="020B0502040204020203" pitchFamily="34" charset="-79"/>
              </a:rPr>
              <a:t>פרק ה </a:t>
            </a:r>
            <a:r>
              <a:rPr lang="en-US" sz="2000" b="1" dirty="0">
                <a:solidFill>
                  <a:srgbClr val="000000"/>
                </a:solidFill>
                <a:effectLst>
                  <a:outerShdw blurRad="38100" dist="38100" dir="2700000" algn="tl">
                    <a:srgbClr val="000000">
                      <a:alpha val="43137"/>
                    </a:srgbClr>
                  </a:outerShdw>
                </a:effectLst>
                <a:latin typeface="Gisha" panose="020B0502040204020203" pitchFamily="34" charset="-79"/>
                <a:cs typeface="Gisha" panose="020B0502040204020203" pitchFamily="34" charset="-79"/>
              </a:rPr>
              <a:t> –</a:t>
            </a:r>
            <a:r>
              <a:rPr lang="he-IL" sz="2000" b="1" dirty="0">
                <a:solidFill>
                  <a:srgbClr val="000000"/>
                </a:solidFill>
                <a:effectLst>
                  <a:outerShdw blurRad="38100" dist="38100" dir="2700000" algn="tl">
                    <a:srgbClr val="000000">
                      <a:alpha val="43137"/>
                    </a:srgbClr>
                  </a:outerShdw>
                </a:effectLst>
                <a:latin typeface="Gisha" panose="020B0502040204020203" pitchFamily="34" charset="-79"/>
                <a:cs typeface="Gisha" panose="020B0502040204020203" pitchFamily="34" charset="-79"/>
              </a:rPr>
              <a:t>חובת זהירות כלפי צד שלישי</a:t>
            </a:r>
            <a:r>
              <a:rPr lang="en-US" sz="2000" b="1" dirty="0">
                <a:solidFill>
                  <a:srgbClr val="000000"/>
                </a:solidFill>
                <a:effectLst>
                  <a:outerShdw blurRad="38100" dist="38100" dir="2700000" algn="tl">
                    <a:srgbClr val="000000">
                      <a:alpha val="43137"/>
                    </a:srgbClr>
                  </a:outerShdw>
                </a:effectLst>
                <a:latin typeface="Gisha" panose="020B0502040204020203" pitchFamily="34" charset="-79"/>
                <a:cs typeface="Gisha" panose="020B0502040204020203" pitchFamily="34" charset="-79"/>
              </a:rPr>
              <a:t>. 	</a:t>
            </a:r>
          </a:p>
          <a:p>
            <a:pPr>
              <a:lnSpc>
                <a:spcPct val="90000"/>
              </a:lnSpc>
              <a:spcBef>
                <a:spcPct val="0"/>
              </a:spcBef>
              <a:spcAft>
                <a:spcPts val="600"/>
              </a:spcAft>
            </a:pPr>
            <a:r>
              <a:rPr lang="he-IL" sz="2000" b="1" dirty="0">
                <a:solidFill>
                  <a:srgbClr val="000000"/>
                </a:solidFill>
                <a:effectLst>
                  <a:outerShdw blurRad="38100" dist="38100" dir="2700000" algn="tl">
                    <a:srgbClr val="000000">
                      <a:alpha val="43137"/>
                    </a:srgbClr>
                  </a:outerShdw>
                </a:effectLst>
                <a:latin typeface="Gisha" panose="020B0502040204020203" pitchFamily="34" charset="-79"/>
                <a:cs typeface="Gisha" panose="020B0502040204020203" pitchFamily="34" charset="-79"/>
              </a:rPr>
              <a:t>פרק ו</a:t>
            </a:r>
            <a:r>
              <a:rPr lang="en-US" sz="2000" b="1" dirty="0">
                <a:solidFill>
                  <a:srgbClr val="000000"/>
                </a:solidFill>
                <a:effectLst>
                  <a:outerShdw blurRad="38100" dist="38100" dir="2700000" algn="tl">
                    <a:srgbClr val="000000">
                      <a:alpha val="43137"/>
                    </a:srgbClr>
                  </a:outerShdw>
                </a:effectLst>
                <a:latin typeface="Gisha" panose="020B0502040204020203" pitchFamily="34" charset="-79"/>
                <a:cs typeface="Gisha" panose="020B0502040204020203" pitchFamily="34" charset="-79"/>
              </a:rPr>
              <a:t> – </a:t>
            </a:r>
            <a:r>
              <a:rPr lang="he-IL" sz="2000" b="1" dirty="0">
                <a:solidFill>
                  <a:srgbClr val="000000"/>
                </a:solidFill>
                <a:effectLst>
                  <a:outerShdw blurRad="38100" dist="38100" dir="2700000" algn="tl">
                    <a:srgbClr val="000000">
                      <a:alpha val="43137"/>
                    </a:srgbClr>
                  </a:outerShdw>
                </a:effectLst>
                <a:latin typeface="Gisha" panose="020B0502040204020203" pitchFamily="34" charset="-79"/>
                <a:cs typeface="Gisha" panose="020B0502040204020203" pitchFamily="34" charset="-79"/>
              </a:rPr>
              <a:t>סיכום</a:t>
            </a:r>
            <a:r>
              <a:rPr lang="en-US" sz="2000" b="1" dirty="0">
                <a:solidFill>
                  <a:srgbClr val="000000"/>
                </a:solidFill>
                <a:effectLst>
                  <a:outerShdw blurRad="38100" dist="38100" dir="2700000" algn="tl">
                    <a:srgbClr val="000000">
                      <a:alpha val="43137"/>
                    </a:srgbClr>
                  </a:outerShdw>
                </a:effectLst>
                <a:latin typeface="Gisha" panose="020B0502040204020203" pitchFamily="34" charset="-79"/>
                <a:cs typeface="Gisha" panose="020B0502040204020203" pitchFamily="34" charset="-79"/>
              </a:rPr>
              <a:t>.</a:t>
            </a:r>
          </a:p>
        </p:txBody>
      </p:sp>
    </p:spTree>
    <p:extLst>
      <p:ext uri="{BB962C8B-B14F-4D97-AF65-F5344CB8AC3E}">
        <p14:creationId xmlns:p14="http://schemas.microsoft.com/office/powerpoint/2010/main" val="19877461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8E81931-EC11-4433-BB7B-ED42BAA244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35BC353-549C-47DC-9732-7E6961372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12192000" cy="6858003"/>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זרקור על במה ערפילית חשוכה">
            <a:extLst>
              <a:ext uri="{FF2B5EF4-FFF2-40B4-BE49-F238E27FC236}">
                <a16:creationId xmlns:a16="http://schemas.microsoft.com/office/drawing/2014/main" id="{20D84A2A-9BED-495F-8082-A8BC63FC668D}"/>
              </a:ext>
            </a:extLst>
          </p:cNvPr>
          <p:cNvPicPr>
            <a:picLocks noChangeAspect="1"/>
          </p:cNvPicPr>
          <p:nvPr/>
        </p:nvPicPr>
        <p:blipFill rotWithShape="1">
          <a:blip r:embed="rId2"/>
          <a:srcRect b="15730"/>
          <a:stretch/>
        </p:blipFill>
        <p:spPr>
          <a:xfrm>
            <a:off x="20" y="-1"/>
            <a:ext cx="12191980" cy="6858002"/>
          </a:xfrm>
          <a:custGeom>
            <a:avLst/>
            <a:gdLst/>
            <a:ahLst/>
            <a:cxnLst/>
            <a:rect l="l" t="t" r="r" b="b"/>
            <a:pathLst>
              <a:path w="12192000" h="6858002">
                <a:moveTo>
                  <a:pt x="5307101" y="6857999"/>
                </a:moveTo>
                <a:lnTo>
                  <a:pt x="12192000" y="6857999"/>
                </a:lnTo>
                <a:lnTo>
                  <a:pt x="12192000" y="6858002"/>
                </a:lnTo>
                <a:lnTo>
                  <a:pt x="5307088" y="6858002"/>
                </a:lnTo>
                <a:close/>
                <a:moveTo>
                  <a:pt x="0" y="0"/>
                </a:moveTo>
                <a:lnTo>
                  <a:pt x="12192000" y="0"/>
                </a:lnTo>
                <a:lnTo>
                  <a:pt x="12192000" y="6277972"/>
                </a:lnTo>
                <a:lnTo>
                  <a:pt x="12152890" y="6290206"/>
                </a:lnTo>
                <a:cubicBezTo>
                  <a:pt x="12105395" y="6304478"/>
                  <a:pt x="12054092" y="6317152"/>
                  <a:pt x="12009354" y="6315664"/>
                </a:cubicBezTo>
                <a:cubicBezTo>
                  <a:pt x="11994503" y="6311032"/>
                  <a:pt x="11985943" y="6310638"/>
                  <a:pt x="11978968" y="6319390"/>
                </a:cubicBezTo>
                <a:cubicBezTo>
                  <a:pt x="11941764" y="6318961"/>
                  <a:pt x="11901790" y="6339612"/>
                  <a:pt x="11878895" y="6327233"/>
                </a:cubicBezTo>
                <a:cubicBezTo>
                  <a:pt x="11878918" y="6346592"/>
                  <a:pt x="11826486" y="6319151"/>
                  <a:pt x="11814979" y="6337141"/>
                </a:cubicBezTo>
                <a:cubicBezTo>
                  <a:pt x="11820607" y="6367517"/>
                  <a:pt x="11727668" y="6353622"/>
                  <a:pt x="11687508" y="6364470"/>
                </a:cubicBezTo>
                <a:cubicBezTo>
                  <a:pt x="11692944" y="6381370"/>
                  <a:pt x="11638976" y="6383664"/>
                  <a:pt x="11672002" y="6397904"/>
                </a:cubicBezTo>
                <a:cubicBezTo>
                  <a:pt x="11645814" y="6406115"/>
                  <a:pt x="11642999" y="6389784"/>
                  <a:pt x="11629894" y="6384496"/>
                </a:cubicBezTo>
                <a:cubicBezTo>
                  <a:pt x="11597582" y="6386755"/>
                  <a:pt x="11602281" y="6372208"/>
                  <a:pt x="11597728" y="6361596"/>
                </a:cubicBezTo>
                <a:cubicBezTo>
                  <a:pt x="11567716" y="6387703"/>
                  <a:pt x="11505156" y="6361750"/>
                  <a:pt x="11448211" y="6357842"/>
                </a:cubicBezTo>
                <a:cubicBezTo>
                  <a:pt x="11414499" y="6357897"/>
                  <a:pt x="11370196" y="6408532"/>
                  <a:pt x="11336630" y="6383021"/>
                </a:cubicBezTo>
                <a:cubicBezTo>
                  <a:pt x="11316728" y="6389671"/>
                  <a:pt x="11284212" y="6365546"/>
                  <a:pt x="11267820" y="6388199"/>
                </a:cubicBezTo>
                <a:cubicBezTo>
                  <a:pt x="11215412" y="6380118"/>
                  <a:pt x="11199532" y="6391497"/>
                  <a:pt x="11153755" y="6378749"/>
                </a:cubicBezTo>
                <a:cubicBezTo>
                  <a:pt x="11097684" y="6376473"/>
                  <a:pt x="11142086" y="6407848"/>
                  <a:pt x="11063998" y="6397440"/>
                </a:cubicBezTo>
                <a:cubicBezTo>
                  <a:pt x="11028900" y="6406581"/>
                  <a:pt x="10989384" y="6411343"/>
                  <a:pt x="10949261" y="6411271"/>
                </a:cubicBezTo>
                <a:cubicBezTo>
                  <a:pt x="10946808" y="6404413"/>
                  <a:pt x="10928478" y="6413021"/>
                  <a:pt x="10920620" y="6414504"/>
                </a:cubicBezTo>
                <a:cubicBezTo>
                  <a:pt x="10921840" y="6410173"/>
                  <a:pt x="10906289" y="6407257"/>
                  <a:pt x="10899483" y="6410536"/>
                </a:cubicBezTo>
                <a:cubicBezTo>
                  <a:pt x="10774259" y="6419728"/>
                  <a:pt x="10854212" y="6382839"/>
                  <a:pt x="10774590" y="6403309"/>
                </a:cubicBezTo>
                <a:cubicBezTo>
                  <a:pt x="10724638" y="6405843"/>
                  <a:pt x="10739599" y="6355991"/>
                  <a:pt x="10682861" y="6377814"/>
                </a:cubicBezTo>
                <a:cubicBezTo>
                  <a:pt x="10622947" y="6375380"/>
                  <a:pt x="10589912" y="6355504"/>
                  <a:pt x="10530714" y="6366548"/>
                </a:cubicBezTo>
                <a:cubicBezTo>
                  <a:pt x="10474643" y="6364190"/>
                  <a:pt x="10428348" y="6354710"/>
                  <a:pt x="10379097" y="6358630"/>
                </a:cubicBezTo>
                <a:cubicBezTo>
                  <a:pt x="10361622" y="6351880"/>
                  <a:pt x="10344151" y="6348805"/>
                  <a:pt x="10323727" y="6357333"/>
                </a:cubicBezTo>
                <a:cubicBezTo>
                  <a:pt x="10272196" y="6352518"/>
                  <a:pt x="10263446" y="6339056"/>
                  <a:pt x="10227126" y="6348100"/>
                </a:cubicBezTo>
                <a:cubicBezTo>
                  <a:pt x="10196351" y="6318664"/>
                  <a:pt x="10199174" y="6342674"/>
                  <a:pt x="10163542" y="6343141"/>
                </a:cubicBezTo>
                <a:cubicBezTo>
                  <a:pt x="10134376" y="6345476"/>
                  <a:pt x="10177885" y="6359944"/>
                  <a:pt x="10151161" y="6358763"/>
                </a:cubicBezTo>
                <a:cubicBezTo>
                  <a:pt x="10126522" y="6349492"/>
                  <a:pt x="10117113" y="6369683"/>
                  <a:pt x="10092125" y="6358861"/>
                </a:cubicBezTo>
                <a:cubicBezTo>
                  <a:pt x="10107302" y="6344459"/>
                  <a:pt x="10032910" y="6356018"/>
                  <a:pt x="10037958" y="6342614"/>
                </a:cubicBezTo>
                <a:cubicBezTo>
                  <a:pt x="10003046" y="6359008"/>
                  <a:pt x="10003017" y="6334504"/>
                  <a:pt x="9966866" y="6337014"/>
                </a:cubicBezTo>
                <a:cubicBezTo>
                  <a:pt x="9947485" y="6342600"/>
                  <a:pt x="9935606" y="6342702"/>
                  <a:pt x="9924418" y="6333490"/>
                </a:cubicBezTo>
                <a:cubicBezTo>
                  <a:pt x="9834150" y="6361084"/>
                  <a:pt x="9880223" y="6330704"/>
                  <a:pt x="9806001" y="6337361"/>
                </a:cubicBezTo>
                <a:cubicBezTo>
                  <a:pt x="9740686" y="6345638"/>
                  <a:pt x="9670300" y="6348205"/>
                  <a:pt x="9596449" y="6376180"/>
                </a:cubicBezTo>
                <a:cubicBezTo>
                  <a:pt x="9581101" y="6384665"/>
                  <a:pt x="9553986" y="6385744"/>
                  <a:pt x="9535890" y="6378590"/>
                </a:cubicBezTo>
                <a:cubicBezTo>
                  <a:pt x="9532775" y="6377359"/>
                  <a:pt x="9530052" y="6375925"/>
                  <a:pt x="9527805" y="6374334"/>
                </a:cubicBezTo>
                <a:cubicBezTo>
                  <a:pt x="9481894" y="6394749"/>
                  <a:pt x="9464762" y="6381055"/>
                  <a:pt x="9441373" y="6395633"/>
                </a:cubicBezTo>
                <a:cubicBezTo>
                  <a:pt x="9381290" y="6397202"/>
                  <a:pt x="9341618" y="6377583"/>
                  <a:pt x="9320149" y="6390280"/>
                </a:cubicBezTo>
                <a:cubicBezTo>
                  <a:pt x="9291150" y="6386896"/>
                  <a:pt x="9257768" y="6367103"/>
                  <a:pt x="9229488" y="6380382"/>
                </a:cubicBezTo>
                <a:cubicBezTo>
                  <a:pt x="9230007" y="6377216"/>
                  <a:pt x="9227921" y="6376045"/>
                  <a:pt x="9224285" y="6375920"/>
                </a:cubicBezTo>
                <a:lnTo>
                  <a:pt x="9217537" y="6376762"/>
                </a:lnTo>
                <a:lnTo>
                  <a:pt x="9214728" y="6381637"/>
                </a:lnTo>
                <a:cubicBezTo>
                  <a:pt x="9202170" y="6398803"/>
                  <a:pt x="9191484" y="6381138"/>
                  <a:pt x="9161049" y="6384539"/>
                </a:cubicBezTo>
                <a:cubicBezTo>
                  <a:pt x="9146336" y="6385184"/>
                  <a:pt x="9147761" y="6380673"/>
                  <a:pt x="9149697" y="6376552"/>
                </a:cubicBezTo>
                <a:lnTo>
                  <a:pt x="9150803" y="6372240"/>
                </a:lnTo>
                <a:lnTo>
                  <a:pt x="9141448" y="6372359"/>
                </a:lnTo>
                <a:lnTo>
                  <a:pt x="9137486" y="6372055"/>
                </a:lnTo>
                <a:lnTo>
                  <a:pt x="9126952" y="6375163"/>
                </a:lnTo>
                <a:cubicBezTo>
                  <a:pt x="9117353" y="6375502"/>
                  <a:pt x="9107828" y="6372135"/>
                  <a:pt x="9098334" y="6372861"/>
                </a:cubicBezTo>
                <a:cubicBezTo>
                  <a:pt x="9093587" y="6373224"/>
                  <a:pt x="9088847" y="6374610"/>
                  <a:pt x="9084110" y="6377995"/>
                </a:cubicBezTo>
                <a:cubicBezTo>
                  <a:pt x="9105864" y="6390113"/>
                  <a:pt x="9028073" y="6387966"/>
                  <a:pt x="9039515" y="6400351"/>
                </a:cubicBezTo>
                <a:cubicBezTo>
                  <a:pt x="8997651" y="6388705"/>
                  <a:pt x="9009590" y="6412472"/>
                  <a:pt x="8973305" y="6414442"/>
                </a:cubicBezTo>
                <a:cubicBezTo>
                  <a:pt x="8951781" y="6411385"/>
                  <a:pt x="8940212" y="6412734"/>
                  <a:pt x="8933861" y="6423031"/>
                </a:cubicBezTo>
                <a:cubicBezTo>
                  <a:pt x="8832841" y="6407267"/>
                  <a:pt x="8892362" y="6431116"/>
                  <a:pt x="8817130" y="6433703"/>
                </a:cubicBezTo>
                <a:cubicBezTo>
                  <a:pt x="8749745" y="6433633"/>
                  <a:pt x="8680232" y="6439719"/>
                  <a:pt x="8594947" y="6421586"/>
                </a:cubicBezTo>
                <a:cubicBezTo>
                  <a:pt x="8575919" y="6415227"/>
                  <a:pt x="8549096" y="6417484"/>
                  <a:pt x="8535041" y="6426626"/>
                </a:cubicBezTo>
                <a:cubicBezTo>
                  <a:pt x="8532621" y="6428200"/>
                  <a:pt x="8530681" y="6429922"/>
                  <a:pt x="8529279" y="6431739"/>
                </a:cubicBezTo>
                <a:cubicBezTo>
                  <a:pt x="8474783" y="6417534"/>
                  <a:pt x="8464858" y="6432901"/>
                  <a:pt x="8435056" y="6421613"/>
                </a:cubicBezTo>
                <a:cubicBezTo>
                  <a:pt x="8376022" y="6427411"/>
                  <a:pt x="8347129" y="6451271"/>
                  <a:pt x="8320108" y="6441573"/>
                </a:cubicBezTo>
                <a:cubicBezTo>
                  <a:pt x="8293638" y="6448387"/>
                  <a:pt x="8270932" y="6471649"/>
                  <a:pt x="8237020" y="6462216"/>
                </a:cubicBezTo>
                <a:cubicBezTo>
                  <a:pt x="8245222" y="6474245"/>
                  <a:pt x="8197387" y="6460392"/>
                  <a:pt x="8188860" y="6471379"/>
                </a:cubicBezTo>
                <a:cubicBezTo>
                  <a:pt x="8184024" y="6480393"/>
                  <a:pt x="8168383" y="6478291"/>
                  <a:pt x="8155558" y="6480722"/>
                </a:cubicBezTo>
                <a:cubicBezTo>
                  <a:pt x="8144819" y="6489457"/>
                  <a:pt x="8082218" y="6493172"/>
                  <a:pt x="8061412" y="6490111"/>
                </a:cubicBezTo>
                <a:cubicBezTo>
                  <a:pt x="8004043" y="6475925"/>
                  <a:pt x="7947523" y="6510024"/>
                  <a:pt x="7901437" y="6499659"/>
                </a:cubicBezTo>
                <a:cubicBezTo>
                  <a:pt x="7888774" y="6499544"/>
                  <a:pt x="7877960" y="6500846"/>
                  <a:pt x="7868353" y="6503024"/>
                </a:cubicBezTo>
                <a:lnTo>
                  <a:pt x="7843779" y="6511212"/>
                </a:lnTo>
                <a:lnTo>
                  <a:pt x="7841448" y="6517728"/>
                </a:lnTo>
                <a:lnTo>
                  <a:pt x="7823871" y="6520429"/>
                </a:lnTo>
                <a:lnTo>
                  <a:pt x="7820005" y="6522254"/>
                </a:lnTo>
                <a:cubicBezTo>
                  <a:pt x="7812641" y="6525763"/>
                  <a:pt x="7805193" y="6529063"/>
                  <a:pt x="7797020" y="6531612"/>
                </a:cubicBezTo>
                <a:cubicBezTo>
                  <a:pt x="7782159" y="6505259"/>
                  <a:pt x="7725050" y="6548941"/>
                  <a:pt x="7727879" y="6524102"/>
                </a:cubicBezTo>
                <a:cubicBezTo>
                  <a:pt x="7680386" y="6533519"/>
                  <a:pt x="7695538" y="6507405"/>
                  <a:pt x="7659324" y="6537474"/>
                </a:cubicBezTo>
                <a:cubicBezTo>
                  <a:pt x="7566636" y="6535069"/>
                  <a:pt x="7462452" y="6568928"/>
                  <a:pt x="7374068" y="6552862"/>
                </a:cubicBezTo>
                <a:cubicBezTo>
                  <a:pt x="7393454" y="6562410"/>
                  <a:pt x="7373124" y="6578225"/>
                  <a:pt x="7346163" y="6577609"/>
                </a:cubicBezTo>
                <a:cubicBezTo>
                  <a:pt x="7419349" y="6615756"/>
                  <a:pt x="7219942" y="6557562"/>
                  <a:pt x="7235023" y="6591880"/>
                </a:cubicBezTo>
                <a:cubicBezTo>
                  <a:pt x="7203144" y="6564271"/>
                  <a:pt x="7057485" y="6539224"/>
                  <a:pt x="7039074" y="6572474"/>
                </a:cubicBezTo>
                <a:cubicBezTo>
                  <a:pt x="6966094" y="6582775"/>
                  <a:pt x="6893201" y="6571018"/>
                  <a:pt x="6833428" y="6596853"/>
                </a:cubicBezTo>
                <a:cubicBezTo>
                  <a:pt x="6827113" y="6593647"/>
                  <a:pt x="6820080" y="6591377"/>
                  <a:pt x="6812583" y="6589775"/>
                </a:cubicBezTo>
                <a:lnTo>
                  <a:pt x="6790242" y="6586880"/>
                </a:lnTo>
                <a:lnTo>
                  <a:pt x="6787846" y="6588046"/>
                </a:lnTo>
                <a:cubicBezTo>
                  <a:pt x="6776461" y="6590858"/>
                  <a:pt x="6768832" y="6590687"/>
                  <a:pt x="6762881" y="6589201"/>
                </a:cubicBezTo>
                <a:lnTo>
                  <a:pt x="6756732" y="6586412"/>
                </a:lnTo>
                <a:lnTo>
                  <a:pt x="6739390" y="6586250"/>
                </a:lnTo>
                <a:lnTo>
                  <a:pt x="6704653" y="6583365"/>
                </a:lnTo>
                <a:lnTo>
                  <a:pt x="6698694" y="6585233"/>
                </a:lnTo>
                <a:lnTo>
                  <a:pt x="6647142" y="6584630"/>
                </a:lnTo>
                <a:lnTo>
                  <a:pt x="6646688" y="6585765"/>
                </a:lnTo>
                <a:cubicBezTo>
                  <a:pt x="6644494" y="6588296"/>
                  <a:pt x="6640660" y="6590137"/>
                  <a:pt x="6633278" y="6590589"/>
                </a:cubicBezTo>
                <a:cubicBezTo>
                  <a:pt x="6648367" y="6606646"/>
                  <a:pt x="6630160" y="6597288"/>
                  <a:pt x="6607065" y="6597202"/>
                </a:cubicBezTo>
                <a:cubicBezTo>
                  <a:pt x="6625347" y="6622121"/>
                  <a:pt x="6557475" y="6611760"/>
                  <a:pt x="6549804" y="6626596"/>
                </a:cubicBezTo>
                <a:cubicBezTo>
                  <a:pt x="6532425" y="6625972"/>
                  <a:pt x="6514382" y="6625766"/>
                  <a:pt x="6496083" y="6626095"/>
                </a:cubicBezTo>
                <a:lnTo>
                  <a:pt x="6485389" y="6626617"/>
                </a:lnTo>
                <a:lnTo>
                  <a:pt x="6485223" y="6626886"/>
                </a:lnTo>
                <a:cubicBezTo>
                  <a:pt x="6483001" y="6627550"/>
                  <a:pt x="6479520" y="6627927"/>
                  <a:pt x="6474035" y="6627950"/>
                </a:cubicBezTo>
                <a:lnTo>
                  <a:pt x="6465888" y="6627571"/>
                </a:lnTo>
                <a:lnTo>
                  <a:pt x="6445139" y="6628585"/>
                </a:lnTo>
                <a:lnTo>
                  <a:pt x="6438312" y="6630646"/>
                </a:lnTo>
                <a:cubicBezTo>
                  <a:pt x="6417397" y="6642787"/>
                  <a:pt x="6447851" y="6675286"/>
                  <a:pt x="6392168" y="6665569"/>
                </a:cubicBezTo>
                <a:cubicBezTo>
                  <a:pt x="6343510" y="6677589"/>
                  <a:pt x="6330169" y="6701494"/>
                  <a:pt x="6272304" y="6700835"/>
                </a:cubicBezTo>
                <a:cubicBezTo>
                  <a:pt x="6226827" y="6712160"/>
                  <a:pt x="6194756" y="6728533"/>
                  <a:pt x="6150447" y="6732895"/>
                </a:cubicBezTo>
                <a:cubicBezTo>
                  <a:pt x="6140653" y="6742032"/>
                  <a:pt x="6128186" y="6747742"/>
                  <a:pt x="6104787" y="6743117"/>
                </a:cubicBezTo>
                <a:cubicBezTo>
                  <a:pt x="6064916" y="6755994"/>
                  <a:pt x="6067350" y="6769968"/>
                  <a:pt x="6030197" y="6767449"/>
                </a:cubicBezTo>
                <a:cubicBezTo>
                  <a:pt x="6025714" y="6799897"/>
                  <a:pt x="6010615" y="6777056"/>
                  <a:pt x="5980285" y="6782421"/>
                </a:cubicBezTo>
                <a:cubicBezTo>
                  <a:pt x="5954036" y="6784991"/>
                  <a:pt x="5980131" y="6764424"/>
                  <a:pt x="5958496" y="6769874"/>
                </a:cubicBezTo>
                <a:cubicBezTo>
                  <a:pt x="5944505" y="6782527"/>
                  <a:pt x="5921893" y="6765237"/>
                  <a:pt x="5908732" y="6779393"/>
                </a:cubicBezTo>
                <a:cubicBezTo>
                  <a:pt x="5931989" y="6790347"/>
                  <a:pt x="5860959" y="6791681"/>
                  <a:pt x="5874963" y="6803355"/>
                </a:cubicBezTo>
                <a:cubicBezTo>
                  <a:pt x="5833647" y="6793755"/>
                  <a:pt x="5851456" y="6816602"/>
                  <a:pt x="5819199" y="6820147"/>
                </a:cubicBezTo>
                <a:cubicBezTo>
                  <a:pt x="5798819" y="6818094"/>
                  <a:pt x="5788750" y="6819934"/>
                  <a:pt x="5786035" y="6830341"/>
                </a:cubicBezTo>
                <a:cubicBezTo>
                  <a:pt x="5689973" y="6819312"/>
                  <a:pt x="5750863" y="6840131"/>
                  <a:pt x="5683543" y="6846008"/>
                </a:cubicBezTo>
                <a:cubicBezTo>
                  <a:pt x="5622546" y="6848924"/>
                  <a:pt x="5561433" y="6857988"/>
                  <a:pt x="5478912" y="6843932"/>
                </a:cubicBezTo>
                <a:cubicBezTo>
                  <a:pt x="5459815" y="6838522"/>
                  <a:pt x="5436209" y="6841929"/>
                  <a:pt x="5426182" y="6851543"/>
                </a:cubicBezTo>
                <a:cubicBezTo>
                  <a:pt x="5424458" y="6853198"/>
                  <a:pt x="5423209" y="6854977"/>
                  <a:pt x="5422476" y="6856827"/>
                </a:cubicBezTo>
                <a:cubicBezTo>
                  <a:pt x="5368974" y="6845270"/>
                  <a:pt x="5364519" y="6860824"/>
                  <a:pt x="5334223" y="6851042"/>
                </a:cubicBezTo>
                <a:lnTo>
                  <a:pt x="5307101" y="6857999"/>
                </a:lnTo>
                <a:lnTo>
                  <a:pt x="0" y="6857999"/>
                </a:lnTo>
                <a:lnTo>
                  <a:pt x="0" y="2143233"/>
                </a:lnTo>
                <a:lnTo>
                  <a:pt x="23798" y="2139906"/>
                </a:lnTo>
                <a:cubicBezTo>
                  <a:pt x="74043" y="2136293"/>
                  <a:pt x="38977" y="2165571"/>
                  <a:pt x="87258" y="2143366"/>
                </a:cubicBezTo>
                <a:cubicBezTo>
                  <a:pt x="122965" y="2137787"/>
                  <a:pt x="117457" y="2188700"/>
                  <a:pt x="156013" y="2163361"/>
                </a:cubicBezTo>
                <a:cubicBezTo>
                  <a:pt x="199419" y="2162157"/>
                  <a:pt x="225310" y="2180084"/>
                  <a:pt x="266777" y="2165405"/>
                </a:cubicBezTo>
                <a:cubicBezTo>
                  <a:pt x="307408" y="2164360"/>
                  <a:pt x="341751" y="2171054"/>
                  <a:pt x="376805" y="2164126"/>
                </a:cubicBezTo>
                <a:cubicBezTo>
                  <a:pt x="390105" y="2169833"/>
                  <a:pt x="403012" y="2171855"/>
                  <a:pt x="416820" y="2162058"/>
                </a:cubicBezTo>
                <a:cubicBezTo>
                  <a:pt x="454441" y="2163754"/>
                  <a:pt x="462164" y="2176725"/>
                  <a:pt x="487366" y="2165444"/>
                </a:cubicBezTo>
                <a:cubicBezTo>
                  <a:pt x="512638" y="2193098"/>
                  <a:pt x="508069" y="2169186"/>
                  <a:pt x="533680" y="2166550"/>
                </a:cubicBezTo>
                <a:cubicBezTo>
                  <a:pt x="554439" y="2162433"/>
                  <a:pt x="521576" y="2150568"/>
                  <a:pt x="540946" y="2150128"/>
                </a:cubicBezTo>
                <a:cubicBezTo>
                  <a:pt x="559671" y="2157928"/>
                  <a:pt x="564313" y="2137102"/>
                  <a:pt x="583453" y="2146439"/>
                </a:cubicBezTo>
                <a:cubicBezTo>
                  <a:pt x="574045" y="2161807"/>
                  <a:pt x="626400" y="2145688"/>
                  <a:pt x="624180" y="2159439"/>
                </a:cubicBezTo>
                <a:cubicBezTo>
                  <a:pt x="647591" y="2140873"/>
                  <a:pt x="650201" y="2165450"/>
                  <a:pt x="675971" y="2160733"/>
                </a:cubicBezTo>
                <a:cubicBezTo>
                  <a:pt x="689339" y="2153950"/>
                  <a:pt x="697882" y="2153126"/>
                  <a:pt x="706914" y="2161686"/>
                </a:cubicBezTo>
                <a:cubicBezTo>
                  <a:pt x="769009" y="2128516"/>
                  <a:pt x="739035" y="2161792"/>
                  <a:pt x="791788" y="2150599"/>
                </a:cubicBezTo>
                <a:cubicBezTo>
                  <a:pt x="837950" y="2138324"/>
                  <a:pt x="852628" y="2155297"/>
                  <a:pt x="902857" y="2122745"/>
                </a:cubicBezTo>
                <a:cubicBezTo>
                  <a:pt x="913016" y="2113301"/>
                  <a:pt x="967730" y="2097173"/>
                  <a:pt x="981959" y="2092815"/>
                </a:cubicBezTo>
                <a:cubicBezTo>
                  <a:pt x="996188" y="2088456"/>
                  <a:pt x="986445" y="2095133"/>
                  <a:pt x="988232" y="2096592"/>
                </a:cubicBezTo>
                <a:cubicBezTo>
                  <a:pt x="1019139" y="2073321"/>
                  <a:pt x="1032924" y="2086016"/>
                  <a:pt x="1048229" y="2069972"/>
                </a:cubicBezTo>
                <a:cubicBezTo>
                  <a:pt x="1091335" y="2064742"/>
                  <a:pt x="1121978" y="2082008"/>
                  <a:pt x="1136098" y="2067967"/>
                </a:cubicBezTo>
                <a:cubicBezTo>
                  <a:pt x="1157340" y="2069596"/>
                  <a:pt x="1183471" y="2087419"/>
                  <a:pt x="1202436" y="2072380"/>
                </a:cubicBezTo>
                <a:cubicBezTo>
                  <a:pt x="1202276" y="2085209"/>
                  <a:pt x="1228778" y="2063479"/>
                  <a:pt x="1239614" y="2072295"/>
                </a:cubicBezTo>
                <a:cubicBezTo>
                  <a:pt x="1247024" y="2079920"/>
                  <a:pt x="1256792" y="2075104"/>
                  <a:pt x="1266687" y="2075072"/>
                </a:cubicBezTo>
                <a:cubicBezTo>
                  <a:pt x="1278018" y="2081364"/>
                  <a:pt x="1322622" y="2073526"/>
                  <a:pt x="1335495" y="2066868"/>
                </a:cubicBezTo>
                <a:cubicBezTo>
                  <a:pt x="1368381" y="2043096"/>
                  <a:pt x="1422617" y="2065011"/>
                  <a:pt x="1449503" y="2046887"/>
                </a:cubicBezTo>
                <a:cubicBezTo>
                  <a:pt x="1458132" y="2044484"/>
                  <a:pt x="1466138" y="2043753"/>
                  <a:pt x="1473714" y="2044066"/>
                </a:cubicBezTo>
                <a:lnTo>
                  <a:pt x="1494279" y="2047336"/>
                </a:lnTo>
                <a:lnTo>
                  <a:pt x="1498838" y="2053057"/>
                </a:lnTo>
                <a:lnTo>
                  <a:pt x="1512113" y="2052421"/>
                </a:lnTo>
                <a:lnTo>
                  <a:pt x="1515595" y="2053441"/>
                </a:lnTo>
                <a:cubicBezTo>
                  <a:pt x="1522236" y="2055416"/>
                  <a:pt x="1528840" y="2057179"/>
                  <a:pt x="1535601" y="2058100"/>
                </a:cubicBezTo>
                <a:cubicBezTo>
                  <a:pt x="1533819" y="2030557"/>
                  <a:pt x="1592812" y="2061403"/>
                  <a:pt x="1579590" y="2038490"/>
                </a:cubicBezTo>
                <a:cubicBezTo>
                  <a:pt x="1616426" y="2038767"/>
                  <a:pt x="1594177" y="2016885"/>
                  <a:pt x="1632661" y="2038680"/>
                </a:cubicBezTo>
                <a:cubicBezTo>
                  <a:pt x="1695112" y="2019618"/>
                  <a:pt x="1728303" y="2044586"/>
                  <a:pt x="1781597" y="2013421"/>
                </a:cubicBezTo>
                <a:cubicBezTo>
                  <a:pt x="1834196" y="2009160"/>
                  <a:pt x="1902538" y="2002271"/>
                  <a:pt x="1942299" y="1995238"/>
                </a:cubicBezTo>
                <a:cubicBezTo>
                  <a:pt x="1987356" y="1969382"/>
                  <a:pt x="2046051" y="1931285"/>
                  <a:pt x="2073776" y="1959306"/>
                </a:cubicBezTo>
                <a:cubicBezTo>
                  <a:pt x="2128486" y="1955797"/>
                  <a:pt x="2173117" y="1931503"/>
                  <a:pt x="2225830" y="1945035"/>
                </a:cubicBezTo>
                <a:cubicBezTo>
                  <a:pt x="2228705" y="1940868"/>
                  <a:pt x="2232493" y="1937453"/>
                  <a:pt x="2236906" y="1934583"/>
                </a:cubicBezTo>
                <a:lnTo>
                  <a:pt x="2250907" y="1927805"/>
                </a:lnTo>
                <a:lnTo>
                  <a:pt x="2253081" y="1928470"/>
                </a:lnTo>
                <a:cubicBezTo>
                  <a:pt x="2262162" y="1929060"/>
                  <a:pt x="2267315" y="1927517"/>
                  <a:pt x="2270720" y="1925037"/>
                </a:cubicBezTo>
                <a:lnTo>
                  <a:pt x="2273667" y="1921293"/>
                </a:lnTo>
                <a:lnTo>
                  <a:pt x="2285482" y="1917998"/>
                </a:lnTo>
                <a:lnTo>
                  <a:pt x="2307986" y="1908982"/>
                </a:lnTo>
                <a:lnTo>
                  <a:pt x="2312921" y="1909665"/>
                </a:lnTo>
                <a:lnTo>
                  <a:pt x="2347989" y="1899756"/>
                </a:lnTo>
                <a:lnTo>
                  <a:pt x="2348816" y="1900744"/>
                </a:lnTo>
                <a:cubicBezTo>
                  <a:pt x="2351467" y="1902733"/>
                  <a:pt x="2354933" y="1903776"/>
                  <a:pt x="2360199" y="1902864"/>
                </a:cubicBezTo>
                <a:cubicBezTo>
                  <a:pt x="2357148" y="1920740"/>
                  <a:pt x="2365381" y="1908616"/>
                  <a:pt x="2381173" y="1904351"/>
                </a:cubicBezTo>
                <a:cubicBezTo>
                  <a:pt x="2379960" y="1931162"/>
                  <a:pt x="2421782" y="1909095"/>
                  <a:pt x="2433782" y="1921696"/>
                </a:cubicBezTo>
                <a:cubicBezTo>
                  <a:pt x="2445411" y="1917959"/>
                  <a:pt x="2457686" y="1914495"/>
                  <a:pt x="2470381" y="1911489"/>
                </a:cubicBezTo>
                <a:lnTo>
                  <a:pt x="2477951" y="1910044"/>
                </a:lnTo>
                <a:lnTo>
                  <a:pt x="2478187" y="1910267"/>
                </a:lnTo>
                <a:cubicBezTo>
                  <a:pt x="2480012" y="1910490"/>
                  <a:pt x="2482569" y="1910217"/>
                  <a:pt x="2486339" y="1909244"/>
                </a:cubicBezTo>
                <a:lnTo>
                  <a:pt x="2491753" y="1907410"/>
                </a:lnTo>
                <a:lnTo>
                  <a:pt x="2506438" y="1904607"/>
                </a:lnTo>
                <a:lnTo>
                  <a:pt x="2512055" y="1905314"/>
                </a:lnTo>
                <a:cubicBezTo>
                  <a:pt x="2531909" y="1912973"/>
                  <a:pt x="2525790" y="1949139"/>
                  <a:pt x="2559550" y="1929886"/>
                </a:cubicBezTo>
                <a:cubicBezTo>
                  <a:pt x="2598368" y="1932405"/>
                  <a:pt x="2618373" y="1952531"/>
                  <a:pt x="2657743" y="1941427"/>
                </a:cubicBezTo>
                <a:cubicBezTo>
                  <a:pt x="2694066" y="1943866"/>
                  <a:pt x="2723489" y="1953496"/>
                  <a:pt x="2755845" y="1949581"/>
                </a:cubicBezTo>
                <a:cubicBezTo>
                  <a:pt x="2766710" y="1956423"/>
                  <a:pt x="2777851" y="1959550"/>
                  <a:pt x="2791790" y="1950948"/>
                </a:cubicBezTo>
                <a:cubicBezTo>
                  <a:pt x="2824975" y="1955867"/>
                  <a:pt x="2829653" y="1969486"/>
                  <a:pt x="2853980" y="1960379"/>
                </a:cubicBezTo>
                <a:cubicBezTo>
                  <a:pt x="2867339" y="1982719"/>
                  <a:pt x="2870664" y="1974650"/>
                  <a:pt x="2881292" y="1969035"/>
                </a:cubicBezTo>
                <a:lnTo>
                  <a:pt x="2882690" y="1968669"/>
                </a:lnTo>
                <a:lnTo>
                  <a:pt x="2884480" y="1971856"/>
                </a:lnTo>
                <a:lnTo>
                  <a:pt x="2889504" y="1973560"/>
                </a:lnTo>
                <a:lnTo>
                  <a:pt x="2904507" y="1973450"/>
                </a:lnTo>
                <a:lnTo>
                  <a:pt x="2910361" y="1972623"/>
                </a:lnTo>
                <a:cubicBezTo>
                  <a:pt x="2914314" y="1972346"/>
                  <a:pt x="2916841" y="1972538"/>
                  <a:pt x="2918476" y="1973085"/>
                </a:cubicBezTo>
                <a:cubicBezTo>
                  <a:pt x="2918519" y="1973172"/>
                  <a:pt x="2918565" y="1973259"/>
                  <a:pt x="2918608" y="1973346"/>
                </a:cubicBezTo>
                <a:lnTo>
                  <a:pt x="2926342" y="1973289"/>
                </a:lnTo>
                <a:cubicBezTo>
                  <a:pt x="2939546" y="1972624"/>
                  <a:pt x="2952540" y="1971432"/>
                  <a:pt x="2965031" y="1969856"/>
                </a:cubicBezTo>
                <a:cubicBezTo>
                  <a:pt x="2971305" y="1984385"/>
                  <a:pt x="3019698" y="1970246"/>
                  <a:pt x="3007773" y="1996347"/>
                </a:cubicBezTo>
                <a:cubicBezTo>
                  <a:pt x="3024413" y="1995002"/>
                  <a:pt x="3037063" y="1984582"/>
                  <a:pt x="3026997" y="2001580"/>
                </a:cubicBezTo>
                <a:cubicBezTo>
                  <a:pt x="3032338" y="2001634"/>
                  <a:pt x="3035193" y="2003280"/>
                  <a:pt x="3036901" y="2005710"/>
                </a:cubicBezTo>
                <a:lnTo>
                  <a:pt x="3037285" y="2006829"/>
                </a:lnTo>
                <a:lnTo>
                  <a:pt x="3074407" y="2003411"/>
                </a:lnTo>
                <a:lnTo>
                  <a:pt x="3078795" y="2004969"/>
                </a:lnTo>
                <a:lnTo>
                  <a:pt x="3103685" y="2000166"/>
                </a:lnTo>
                <a:lnTo>
                  <a:pt x="3116175" y="1999058"/>
                </a:lnTo>
                <a:lnTo>
                  <a:pt x="3120468" y="1995915"/>
                </a:lnTo>
                <a:cubicBezTo>
                  <a:pt x="3124679" y="1994091"/>
                  <a:pt x="3130170" y="1993504"/>
                  <a:pt x="3138514" y="1995716"/>
                </a:cubicBezTo>
                <a:lnTo>
                  <a:pt x="3140299" y="1996760"/>
                </a:lnTo>
                <a:lnTo>
                  <a:pt x="3156256" y="1992625"/>
                </a:lnTo>
                <a:cubicBezTo>
                  <a:pt x="3161579" y="1990603"/>
                  <a:pt x="3166532" y="1987932"/>
                  <a:pt x="3170922" y="1984357"/>
                </a:cubicBezTo>
                <a:cubicBezTo>
                  <a:pt x="3215296" y="2007127"/>
                  <a:pt x="3279153" y="1979394"/>
                  <a:pt x="3332263" y="1985792"/>
                </a:cubicBezTo>
                <a:cubicBezTo>
                  <a:pt x="3365071" y="1970632"/>
                  <a:pt x="3439000" y="1997025"/>
                  <a:pt x="3460591" y="1967471"/>
                </a:cubicBezTo>
                <a:cubicBezTo>
                  <a:pt x="3451444" y="2002870"/>
                  <a:pt x="3556491" y="1969109"/>
                  <a:pt x="3595015" y="1975790"/>
                </a:cubicBezTo>
                <a:cubicBezTo>
                  <a:pt x="3658347" y="1975113"/>
                  <a:pt x="3722805" y="1993634"/>
                  <a:pt x="3769101" y="1999150"/>
                </a:cubicBezTo>
                <a:cubicBezTo>
                  <a:pt x="3796708" y="2027471"/>
                  <a:pt x="3784478" y="2001987"/>
                  <a:pt x="3819178" y="2008885"/>
                </a:cubicBezTo>
                <a:cubicBezTo>
                  <a:pt x="3815893" y="1984013"/>
                  <a:pt x="3859241" y="2024909"/>
                  <a:pt x="3868628" y="1997548"/>
                </a:cubicBezTo>
                <a:cubicBezTo>
                  <a:pt x="3874646" y="1999671"/>
                  <a:pt x="3880179" y="2002589"/>
                  <a:pt x="3885662" y="2005723"/>
                </a:cubicBezTo>
                <a:lnTo>
                  <a:pt x="3888539" y="2007351"/>
                </a:lnTo>
                <a:lnTo>
                  <a:pt x="3901342" y="2009114"/>
                </a:lnTo>
                <a:lnTo>
                  <a:pt x="3903349" y="2015552"/>
                </a:lnTo>
                <a:lnTo>
                  <a:pt x="3921468" y="2022461"/>
                </a:lnTo>
                <a:cubicBezTo>
                  <a:pt x="3928503" y="2024132"/>
                  <a:pt x="3936363" y="2024854"/>
                  <a:pt x="3945480" y="2024047"/>
                </a:cubicBezTo>
                <a:cubicBezTo>
                  <a:pt x="3978176" y="2011092"/>
                  <a:pt x="4020619" y="2042364"/>
                  <a:pt x="4061250" y="2024945"/>
                </a:cubicBezTo>
                <a:cubicBezTo>
                  <a:pt x="4076090" y="2020726"/>
                  <a:pt x="4121392" y="2021057"/>
                  <a:pt x="4129570" y="2029272"/>
                </a:cubicBezTo>
                <a:cubicBezTo>
                  <a:pt x="4138935" y="2031020"/>
                  <a:pt x="4150099" y="2028050"/>
                  <a:pt x="4154036" y="2036868"/>
                </a:cubicBezTo>
                <a:cubicBezTo>
                  <a:pt x="4160735" y="2047472"/>
                  <a:pt x="4194512" y="2030907"/>
                  <a:pt x="4189204" y="2043474"/>
                </a:cubicBezTo>
                <a:cubicBezTo>
                  <a:pt x="4213171" y="2032123"/>
                  <a:pt x="4230703" y="2054320"/>
                  <a:pt x="4250119" y="2059743"/>
                </a:cubicBezTo>
                <a:cubicBezTo>
                  <a:pt x="4259612" y="2054119"/>
                  <a:pt x="4269863" y="2056925"/>
                  <a:pt x="4283096" y="2061464"/>
                </a:cubicBezTo>
                <a:lnTo>
                  <a:pt x="4301210" y="2067352"/>
                </a:lnTo>
                <a:lnTo>
                  <a:pt x="4308819" y="2066758"/>
                </a:lnTo>
                <a:cubicBezTo>
                  <a:pt x="4318024" y="2066868"/>
                  <a:pt x="4326429" y="2067593"/>
                  <a:pt x="4333907" y="2068098"/>
                </a:cubicBezTo>
                <a:lnTo>
                  <a:pt x="4348284" y="2068116"/>
                </a:lnTo>
                <a:lnTo>
                  <a:pt x="4354009" y="2067847"/>
                </a:lnTo>
                <a:lnTo>
                  <a:pt x="4366647" y="2061827"/>
                </a:lnTo>
                <a:lnTo>
                  <a:pt x="4383151" y="2064242"/>
                </a:lnTo>
                <a:lnTo>
                  <a:pt x="4401354" y="2058245"/>
                </a:lnTo>
                <a:cubicBezTo>
                  <a:pt x="4402457" y="2059998"/>
                  <a:pt x="4403942" y="2061629"/>
                  <a:pt x="4405765" y="2063081"/>
                </a:cubicBezTo>
                <a:lnTo>
                  <a:pt x="4420601" y="2068011"/>
                </a:lnTo>
                <a:lnTo>
                  <a:pt x="4433312" y="2062239"/>
                </a:lnTo>
                <a:cubicBezTo>
                  <a:pt x="4433913" y="2071826"/>
                  <a:pt x="4448053" y="2061159"/>
                  <a:pt x="4459938" y="2058655"/>
                </a:cubicBezTo>
                <a:lnTo>
                  <a:pt x="4467257" y="2059536"/>
                </a:lnTo>
                <a:lnTo>
                  <a:pt x="4492833" y="2051951"/>
                </a:lnTo>
                <a:cubicBezTo>
                  <a:pt x="4506830" y="2048890"/>
                  <a:pt x="4520326" y="2046915"/>
                  <a:pt x="4533444" y="2045543"/>
                </a:cubicBezTo>
                <a:lnTo>
                  <a:pt x="4579902" y="2042473"/>
                </a:lnTo>
                <a:lnTo>
                  <a:pt x="4593061" y="2036537"/>
                </a:lnTo>
                <a:cubicBezTo>
                  <a:pt x="4623093" y="2030020"/>
                  <a:pt x="4659310" y="2036776"/>
                  <a:pt x="4678455" y="2022033"/>
                </a:cubicBezTo>
                <a:cubicBezTo>
                  <a:pt x="4686902" y="2019123"/>
                  <a:pt x="4694854" y="2017915"/>
                  <a:pt x="4702453" y="2017770"/>
                </a:cubicBezTo>
                <a:lnTo>
                  <a:pt x="4723263" y="2019792"/>
                </a:lnTo>
                <a:lnTo>
                  <a:pt x="4728248" y="2025217"/>
                </a:lnTo>
                <a:lnTo>
                  <a:pt x="4741475" y="2023784"/>
                </a:lnTo>
                <a:lnTo>
                  <a:pt x="4745033" y="2024591"/>
                </a:lnTo>
                <a:cubicBezTo>
                  <a:pt x="4751823" y="2026159"/>
                  <a:pt x="4758560" y="2027516"/>
                  <a:pt x="4765390" y="2028029"/>
                </a:cubicBezTo>
                <a:cubicBezTo>
                  <a:pt x="4761540" y="2000715"/>
                  <a:pt x="4822843" y="2027885"/>
                  <a:pt x="4807902" y="2005868"/>
                </a:cubicBezTo>
                <a:cubicBezTo>
                  <a:pt x="4844760" y="2003930"/>
                  <a:pt x="4820870" y="1983482"/>
                  <a:pt x="4860989" y="2002871"/>
                </a:cubicBezTo>
                <a:cubicBezTo>
                  <a:pt x="4922008" y="1980146"/>
                  <a:pt x="5009783" y="1987933"/>
                  <a:pt x="5060738" y="1953707"/>
                </a:cubicBezTo>
                <a:cubicBezTo>
                  <a:pt x="5113014" y="1946308"/>
                  <a:pt x="5135414" y="1967863"/>
                  <a:pt x="5174646" y="1958475"/>
                </a:cubicBezTo>
                <a:cubicBezTo>
                  <a:pt x="5181576" y="1926245"/>
                  <a:pt x="5266302" y="1871146"/>
                  <a:pt x="5296127" y="1897377"/>
                </a:cubicBezTo>
                <a:cubicBezTo>
                  <a:pt x="5350570" y="1890601"/>
                  <a:pt x="5393378" y="1863736"/>
                  <a:pt x="5447102" y="1874045"/>
                </a:cubicBezTo>
                <a:cubicBezTo>
                  <a:pt x="5449663" y="1869724"/>
                  <a:pt x="5453194" y="1866097"/>
                  <a:pt x="5457394" y="1862976"/>
                </a:cubicBezTo>
                <a:lnTo>
                  <a:pt x="5470885" y="1855386"/>
                </a:lnTo>
                <a:lnTo>
                  <a:pt x="5473108" y="1855919"/>
                </a:lnTo>
                <a:cubicBezTo>
                  <a:pt x="5482234" y="1855961"/>
                  <a:pt x="5487271" y="1854115"/>
                  <a:pt x="5490487" y="1851442"/>
                </a:cubicBezTo>
                <a:lnTo>
                  <a:pt x="5493156" y="1847537"/>
                </a:lnTo>
                <a:lnTo>
                  <a:pt x="5504724" y="1843550"/>
                </a:lnTo>
                <a:lnTo>
                  <a:pt x="5526552" y="1833223"/>
                </a:lnTo>
                <a:lnTo>
                  <a:pt x="5531534" y="1833606"/>
                </a:lnTo>
                <a:lnTo>
                  <a:pt x="5565857" y="1821637"/>
                </a:lnTo>
                <a:lnTo>
                  <a:pt x="5566758" y="1822571"/>
                </a:lnTo>
                <a:cubicBezTo>
                  <a:pt x="5569560" y="1824391"/>
                  <a:pt x="5573104" y="1825220"/>
                  <a:pt x="5578300" y="1823998"/>
                </a:cubicBezTo>
                <a:cubicBezTo>
                  <a:pt x="5576590" y="1841977"/>
                  <a:pt x="5583913" y="1829412"/>
                  <a:pt x="5599385" y="1824219"/>
                </a:cubicBezTo>
                <a:cubicBezTo>
                  <a:pt x="5600181" y="1850985"/>
                  <a:pt x="5640346" y="1826505"/>
                  <a:pt x="5653291" y="1838330"/>
                </a:cubicBezTo>
                <a:cubicBezTo>
                  <a:pt x="5664639" y="1833911"/>
                  <a:pt x="5676656" y="1829727"/>
                  <a:pt x="5689123" y="1825972"/>
                </a:cubicBezTo>
                <a:lnTo>
                  <a:pt x="5696583" y="1824080"/>
                </a:lnTo>
                <a:lnTo>
                  <a:pt x="5696836" y="1824287"/>
                </a:lnTo>
                <a:cubicBezTo>
                  <a:pt x="5698678" y="1824400"/>
                  <a:pt x="5701213" y="1823974"/>
                  <a:pt x="5704910" y="1822779"/>
                </a:cubicBezTo>
                <a:lnTo>
                  <a:pt x="5710186" y="1820629"/>
                </a:lnTo>
                <a:lnTo>
                  <a:pt x="5724662" y="1816957"/>
                </a:lnTo>
                <a:lnTo>
                  <a:pt x="5730330" y="1817323"/>
                </a:lnTo>
                <a:lnTo>
                  <a:pt x="5733569" y="1819818"/>
                </a:lnTo>
                <a:lnTo>
                  <a:pt x="5734751" y="1819150"/>
                </a:lnTo>
                <a:cubicBezTo>
                  <a:pt x="5742385" y="1811473"/>
                  <a:pt x="5741789" y="1803283"/>
                  <a:pt x="5765286" y="1820584"/>
                </a:cubicBezTo>
                <a:cubicBezTo>
                  <a:pt x="5784532" y="1806446"/>
                  <a:pt x="5795499" y="1817814"/>
                  <a:pt x="5829951" y="1814425"/>
                </a:cubicBezTo>
                <a:cubicBezTo>
                  <a:pt x="5839381" y="1803221"/>
                  <a:pt x="5851644" y="1803437"/>
                  <a:pt x="5865400" y="1807121"/>
                </a:cubicBezTo>
                <a:cubicBezTo>
                  <a:pt x="5894873" y="1795832"/>
                  <a:pt x="5927910" y="1797657"/>
                  <a:pt x="5964230" y="1791246"/>
                </a:cubicBezTo>
                <a:cubicBezTo>
                  <a:pt x="5997095" y="1771694"/>
                  <a:pt x="6025977" y="1785382"/>
                  <a:pt x="6064751" y="1778450"/>
                </a:cubicBezTo>
                <a:cubicBezTo>
                  <a:pt x="6088334" y="1752766"/>
                  <a:pt x="6099508" y="1787374"/>
                  <a:pt x="6122352" y="1789671"/>
                </a:cubicBezTo>
                <a:lnTo>
                  <a:pt x="6128122" y="1788981"/>
                </a:lnTo>
                <a:lnTo>
                  <a:pt x="6141014" y="1782915"/>
                </a:lnTo>
                <a:lnTo>
                  <a:pt x="6145388" y="1779947"/>
                </a:lnTo>
                <a:cubicBezTo>
                  <a:pt x="6148578" y="1778158"/>
                  <a:pt x="6150926" y="1777299"/>
                  <a:pt x="6152799" y="1777068"/>
                </a:cubicBezTo>
                <a:lnTo>
                  <a:pt x="6153131" y="1777217"/>
                </a:lnTo>
                <a:lnTo>
                  <a:pt x="6159777" y="1774090"/>
                </a:lnTo>
                <a:cubicBezTo>
                  <a:pt x="6170646" y="1768312"/>
                  <a:pt x="6180893" y="1762216"/>
                  <a:pt x="6190386" y="1756022"/>
                </a:cubicBezTo>
                <a:cubicBezTo>
                  <a:pt x="6207960" y="1764717"/>
                  <a:pt x="6238019" y="1734533"/>
                  <a:pt x="6249518" y="1759399"/>
                </a:cubicBezTo>
                <a:cubicBezTo>
                  <a:pt x="6262790" y="1751731"/>
                  <a:pt x="6265029" y="1738657"/>
                  <a:pt x="6270527" y="1755769"/>
                </a:cubicBezTo>
                <a:cubicBezTo>
                  <a:pt x="6275192" y="1753681"/>
                  <a:pt x="6279041" y="1753811"/>
                  <a:pt x="6282550" y="1755003"/>
                </a:cubicBezTo>
                <a:lnTo>
                  <a:pt x="6283816" y="1755712"/>
                </a:lnTo>
                <a:lnTo>
                  <a:pt x="6313084" y="1738281"/>
                </a:lnTo>
                <a:lnTo>
                  <a:pt x="6318182" y="1737732"/>
                </a:lnTo>
                <a:lnTo>
                  <a:pt x="6335709" y="1724111"/>
                </a:lnTo>
                <a:lnTo>
                  <a:pt x="6345588" y="1718279"/>
                </a:lnTo>
                <a:lnTo>
                  <a:pt x="6346673" y="1714145"/>
                </a:lnTo>
                <a:cubicBezTo>
                  <a:pt x="6348796" y="1711062"/>
                  <a:pt x="6353055" y="1708421"/>
                  <a:pt x="6362126" y="1706799"/>
                </a:cubicBezTo>
                <a:lnTo>
                  <a:pt x="6364545" y="1706892"/>
                </a:lnTo>
                <a:cubicBezTo>
                  <a:pt x="6367637" y="1703281"/>
                  <a:pt x="6424942" y="1698254"/>
                  <a:pt x="6464076" y="1679171"/>
                </a:cubicBezTo>
                <a:cubicBezTo>
                  <a:pt x="6504464" y="1655724"/>
                  <a:pt x="6547114" y="1618110"/>
                  <a:pt x="6599352" y="1592397"/>
                </a:cubicBezTo>
                <a:cubicBezTo>
                  <a:pt x="6621028" y="1623320"/>
                  <a:pt x="6702628" y="1477903"/>
                  <a:pt x="6694106" y="1530854"/>
                </a:cubicBezTo>
                <a:cubicBezTo>
                  <a:pt x="6709146" y="1521510"/>
                  <a:pt x="6782557" y="1496994"/>
                  <a:pt x="6779808" y="1510598"/>
                </a:cubicBezTo>
                <a:cubicBezTo>
                  <a:pt x="6816671" y="1469344"/>
                  <a:pt x="6859225" y="1490432"/>
                  <a:pt x="6910674" y="1458095"/>
                </a:cubicBezTo>
                <a:cubicBezTo>
                  <a:pt x="6958236" y="1468911"/>
                  <a:pt x="6926351" y="1454150"/>
                  <a:pt x="6962144" y="1445637"/>
                </a:cubicBezTo>
                <a:cubicBezTo>
                  <a:pt x="6938512" y="1427780"/>
                  <a:pt x="7010208" y="1442012"/>
                  <a:pt x="6995460" y="1417188"/>
                </a:cubicBezTo>
                <a:lnTo>
                  <a:pt x="7017033" y="1416698"/>
                </a:lnTo>
                <a:lnTo>
                  <a:pt x="7020886" y="1416805"/>
                </a:lnTo>
                <a:lnTo>
                  <a:pt x="7033438" y="1413061"/>
                </a:lnTo>
                <a:lnTo>
                  <a:pt x="7040555" y="1417220"/>
                </a:lnTo>
                <a:lnTo>
                  <a:pt x="7062011" y="1415322"/>
                </a:lnTo>
                <a:cubicBezTo>
                  <a:pt x="7069494" y="1413805"/>
                  <a:pt x="7076899" y="1411231"/>
                  <a:pt x="7084117" y="1406974"/>
                </a:cubicBezTo>
                <a:cubicBezTo>
                  <a:pt x="7101577" y="1383961"/>
                  <a:pt x="7164447" y="1391139"/>
                  <a:pt x="7185047" y="1361519"/>
                </a:cubicBezTo>
                <a:cubicBezTo>
                  <a:pt x="7194363" y="1352352"/>
                  <a:pt x="7233839" y="1334552"/>
                  <a:pt x="7247783" y="1337622"/>
                </a:cubicBezTo>
                <a:cubicBezTo>
                  <a:pt x="7257348" y="1335236"/>
                  <a:pt x="7264529" y="1328498"/>
                  <a:pt x="7275307" y="1333722"/>
                </a:cubicBezTo>
                <a:cubicBezTo>
                  <a:pt x="7289966" y="1339225"/>
                  <a:pt x="7305349" y="1312996"/>
                  <a:pt x="7311261" y="1324795"/>
                </a:cubicBezTo>
                <a:cubicBezTo>
                  <a:pt x="7322509" y="1306494"/>
                  <a:pt x="7356236" y="1316612"/>
                  <a:pt x="7377571" y="1313050"/>
                </a:cubicBezTo>
                <a:cubicBezTo>
                  <a:pt x="7384603" y="1296817"/>
                  <a:pt x="7422434" y="1305349"/>
                  <a:pt x="7461694" y="1290297"/>
                </a:cubicBezTo>
                <a:cubicBezTo>
                  <a:pt x="7468925" y="1271946"/>
                  <a:pt x="7488273" y="1280301"/>
                  <a:pt x="7507193" y="1251613"/>
                </a:cubicBezTo>
                <a:cubicBezTo>
                  <a:pt x="7509613" y="1252526"/>
                  <a:pt x="7512260" y="1253190"/>
                  <a:pt x="7515052" y="1253584"/>
                </a:cubicBezTo>
                <a:cubicBezTo>
                  <a:pt x="7531272" y="1255869"/>
                  <a:pt x="7548775" y="1248744"/>
                  <a:pt x="7554146" y="1237669"/>
                </a:cubicBezTo>
                <a:cubicBezTo>
                  <a:pt x="7587383" y="1195873"/>
                  <a:pt x="7632956" y="1177588"/>
                  <a:pt x="7671846" y="1155347"/>
                </a:cubicBezTo>
                <a:cubicBezTo>
                  <a:pt x="7717626" y="1132532"/>
                  <a:pt x="7704339" y="1170169"/>
                  <a:pt x="7748774" y="1124980"/>
                </a:cubicBezTo>
                <a:cubicBezTo>
                  <a:pt x="7761564" y="1130678"/>
                  <a:pt x="7769446" y="1127888"/>
                  <a:pt x="7779182" y="1118490"/>
                </a:cubicBezTo>
                <a:cubicBezTo>
                  <a:pt x="7801901" y="1108032"/>
                  <a:pt x="7816047" y="1129940"/>
                  <a:pt x="7829932" y="1107346"/>
                </a:cubicBezTo>
                <a:cubicBezTo>
                  <a:pt x="7834286" y="1120482"/>
                  <a:pt x="7877354" y="1093242"/>
                  <a:pt x="7875510" y="1109570"/>
                </a:cubicBezTo>
                <a:cubicBezTo>
                  <a:pt x="7898453" y="1113571"/>
                  <a:pt x="7893102" y="1093377"/>
                  <a:pt x="7914918" y="1096070"/>
                </a:cubicBezTo>
                <a:cubicBezTo>
                  <a:pt x="7933463" y="1091055"/>
                  <a:pt x="7896037" y="1088002"/>
                  <a:pt x="7914188" y="1079287"/>
                </a:cubicBezTo>
                <a:cubicBezTo>
                  <a:pt x="7937737" y="1070775"/>
                  <a:pt x="7922008" y="1049943"/>
                  <a:pt x="7959552" y="1069277"/>
                </a:cubicBezTo>
                <a:cubicBezTo>
                  <a:pt x="7978616" y="1052937"/>
                  <a:pt x="7992226" y="1062990"/>
                  <a:pt x="8029450" y="1055589"/>
                </a:cubicBezTo>
                <a:lnTo>
                  <a:pt x="8038422" y="1049493"/>
                </a:lnTo>
                <a:lnTo>
                  <a:pt x="8053585" y="1058943"/>
                </a:lnTo>
                <a:cubicBezTo>
                  <a:pt x="8061619" y="1062358"/>
                  <a:pt x="8070634" y="1063636"/>
                  <a:pt x="8081474" y="1059840"/>
                </a:cubicBezTo>
                <a:cubicBezTo>
                  <a:pt x="8141491" y="1015057"/>
                  <a:pt x="8090266" y="1080479"/>
                  <a:pt x="8197391" y="1038853"/>
                </a:cubicBezTo>
                <a:cubicBezTo>
                  <a:pt x="8201677" y="1033108"/>
                  <a:pt x="8217224" y="1033020"/>
                  <a:pt x="8218531" y="1038736"/>
                </a:cubicBezTo>
                <a:cubicBezTo>
                  <a:pt x="8224749" y="1034989"/>
                  <a:pt x="8236410" y="1019803"/>
                  <a:pt x="8242405" y="1027800"/>
                </a:cubicBezTo>
                <a:cubicBezTo>
                  <a:pt x="8260401" y="1023020"/>
                  <a:pt x="8277595" y="1016764"/>
                  <a:pt x="8293586" y="1009216"/>
                </a:cubicBezTo>
                <a:lnTo>
                  <a:pt x="8325267" y="990249"/>
                </a:lnTo>
                <a:lnTo>
                  <a:pt x="8335565" y="995156"/>
                </a:lnTo>
                <a:cubicBezTo>
                  <a:pt x="8342208" y="997234"/>
                  <a:pt x="8349366" y="997680"/>
                  <a:pt x="8357350" y="994276"/>
                </a:cubicBezTo>
                <a:cubicBezTo>
                  <a:pt x="8398773" y="957879"/>
                  <a:pt x="8366593" y="1009035"/>
                  <a:pt x="8445003" y="972367"/>
                </a:cubicBezTo>
                <a:cubicBezTo>
                  <a:pt x="8447663" y="967887"/>
                  <a:pt x="8459739" y="966961"/>
                  <a:pt x="8461421" y="971111"/>
                </a:cubicBezTo>
                <a:cubicBezTo>
                  <a:pt x="8465819" y="968000"/>
                  <a:pt x="8473109" y="956137"/>
                  <a:pt x="8478704" y="961712"/>
                </a:cubicBezTo>
                <a:cubicBezTo>
                  <a:pt x="8505565" y="952663"/>
                  <a:pt x="8529238" y="939426"/>
                  <a:pt x="8547429" y="923277"/>
                </a:cubicBezTo>
                <a:cubicBezTo>
                  <a:pt x="8576531" y="919061"/>
                  <a:pt x="8579138" y="912461"/>
                  <a:pt x="8579319" y="905576"/>
                </a:cubicBezTo>
                <a:cubicBezTo>
                  <a:pt x="8579529" y="904096"/>
                  <a:pt x="8579740" y="902618"/>
                  <a:pt x="8579950" y="901139"/>
                </a:cubicBezTo>
                <a:lnTo>
                  <a:pt x="8589038" y="903946"/>
                </a:lnTo>
                <a:cubicBezTo>
                  <a:pt x="8598255" y="904433"/>
                  <a:pt x="8605836" y="900079"/>
                  <a:pt x="8612581" y="893445"/>
                </a:cubicBezTo>
                <a:lnTo>
                  <a:pt x="8620213" y="884417"/>
                </a:lnTo>
                <a:lnTo>
                  <a:pt x="8636849" y="879570"/>
                </a:lnTo>
                <a:cubicBezTo>
                  <a:pt x="8647569" y="875664"/>
                  <a:pt x="8658506" y="871048"/>
                  <a:pt x="8678353" y="868709"/>
                </a:cubicBezTo>
                <a:cubicBezTo>
                  <a:pt x="8676250" y="844726"/>
                  <a:pt x="8711895" y="858913"/>
                  <a:pt x="8721366" y="848445"/>
                </a:cubicBezTo>
                <a:cubicBezTo>
                  <a:pt x="8730651" y="852242"/>
                  <a:pt x="8737642" y="851631"/>
                  <a:pt x="8743257" y="848457"/>
                </a:cubicBezTo>
                <a:lnTo>
                  <a:pt x="8755719" y="834419"/>
                </a:lnTo>
                <a:lnTo>
                  <a:pt x="8776970" y="830126"/>
                </a:lnTo>
                <a:cubicBezTo>
                  <a:pt x="8786153" y="826014"/>
                  <a:pt x="8792888" y="819621"/>
                  <a:pt x="8795998" y="809645"/>
                </a:cubicBezTo>
                <a:cubicBezTo>
                  <a:pt x="8805952" y="821837"/>
                  <a:pt x="8809794" y="841181"/>
                  <a:pt x="8837498" y="830583"/>
                </a:cubicBezTo>
                <a:cubicBezTo>
                  <a:pt x="8851172" y="827584"/>
                  <a:pt x="8868029" y="799681"/>
                  <a:pt x="8878040" y="791651"/>
                </a:cubicBezTo>
                <a:lnTo>
                  <a:pt x="8897564" y="782401"/>
                </a:lnTo>
                <a:lnTo>
                  <a:pt x="8905560" y="786219"/>
                </a:lnTo>
                <a:lnTo>
                  <a:pt x="8917778" y="783256"/>
                </a:lnTo>
                <a:lnTo>
                  <a:pt x="8914746" y="775031"/>
                </a:lnTo>
                <a:lnTo>
                  <a:pt x="8947030" y="764252"/>
                </a:lnTo>
                <a:cubicBezTo>
                  <a:pt x="8970788" y="755523"/>
                  <a:pt x="8988067" y="745115"/>
                  <a:pt x="8977138" y="726774"/>
                </a:cubicBezTo>
                <a:cubicBezTo>
                  <a:pt x="8977490" y="701480"/>
                  <a:pt x="9039667" y="723232"/>
                  <a:pt x="9028928" y="698996"/>
                </a:cubicBezTo>
                <a:cubicBezTo>
                  <a:pt x="9056296" y="708989"/>
                  <a:pt x="9080686" y="673518"/>
                  <a:pt x="9114263" y="665106"/>
                </a:cubicBezTo>
                <a:cubicBezTo>
                  <a:pt x="9115667" y="652470"/>
                  <a:pt x="9123557" y="650905"/>
                  <a:pt x="9139429" y="653134"/>
                </a:cubicBezTo>
                <a:cubicBezTo>
                  <a:pt x="9248531" y="629411"/>
                  <a:pt x="9343720" y="468354"/>
                  <a:pt x="9380600" y="515628"/>
                </a:cubicBezTo>
                <a:cubicBezTo>
                  <a:pt x="9406272" y="509931"/>
                  <a:pt x="9503943" y="538669"/>
                  <a:pt x="9561831" y="513591"/>
                </a:cubicBezTo>
                <a:cubicBezTo>
                  <a:pt x="9577802" y="480860"/>
                  <a:pt x="9713285" y="478736"/>
                  <a:pt x="9742561" y="469315"/>
                </a:cubicBezTo>
                <a:cubicBezTo>
                  <a:pt x="9742569" y="450758"/>
                  <a:pt x="9797169" y="453829"/>
                  <a:pt x="9784394" y="429345"/>
                </a:cubicBezTo>
                <a:cubicBezTo>
                  <a:pt x="9787055" y="417172"/>
                  <a:pt x="9801869" y="413844"/>
                  <a:pt x="9811914" y="421889"/>
                </a:cubicBezTo>
                <a:cubicBezTo>
                  <a:pt x="9828901" y="415568"/>
                  <a:pt x="9835642" y="400341"/>
                  <a:pt x="9858388" y="412158"/>
                </a:cubicBezTo>
                <a:cubicBezTo>
                  <a:pt x="9881945" y="404057"/>
                  <a:pt x="9894276" y="360744"/>
                  <a:pt x="9921770" y="380896"/>
                </a:cubicBezTo>
                <a:cubicBezTo>
                  <a:pt x="9930032" y="337884"/>
                  <a:pt x="10038117" y="312408"/>
                  <a:pt x="10084861" y="294587"/>
                </a:cubicBezTo>
                <a:cubicBezTo>
                  <a:pt x="10141631" y="278266"/>
                  <a:pt x="10188248" y="249698"/>
                  <a:pt x="10271351" y="227987"/>
                </a:cubicBezTo>
                <a:cubicBezTo>
                  <a:pt x="10362764" y="229558"/>
                  <a:pt x="10358378" y="196042"/>
                  <a:pt x="10424673" y="178078"/>
                </a:cubicBezTo>
                <a:cubicBezTo>
                  <a:pt x="10452909" y="162753"/>
                  <a:pt x="10514634" y="185033"/>
                  <a:pt x="10534657" y="156701"/>
                </a:cubicBezTo>
                <a:cubicBezTo>
                  <a:pt x="10595265" y="170910"/>
                  <a:pt x="10637600" y="149657"/>
                  <a:pt x="10726300" y="150292"/>
                </a:cubicBezTo>
                <a:cubicBezTo>
                  <a:pt x="10775756" y="148210"/>
                  <a:pt x="10805324" y="153235"/>
                  <a:pt x="10861177" y="138253"/>
                </a:cubicBezTo>
                <a:cubicBezTo>
                  <a:pt x="10888992" y="99450"/>
                  <a:pt x="10971843" y="126363"/>
                  <a:pt x="10995894" y="78271"/>
                </a:cubicBezTo>
                <a:cubicBezTo>
                  <a:pt x="11009945" y="87061"/>
                  <a:pt x="11016683" y="79738"/>
                  <a:pt x="11031776" y="74275"/>
                </a:cubicBezTo>
                <a:cubicBezTo>
                  <a:pt x="11049588" y="91553"/>
                  <a:pt x="11064655" y="65479"/>
                  <a:pt x="11082485" y="73705"/>
                </a:cubicBezTo>
                <a:cubicBezTo>
                  <a:pt x="11124351" y="51595"/>
                  <a:pt x="11194283" y="44212"/>
                  <a:pt x="11230739" y="34792"/>
                </a:cubicBezTo>
                <a:cubicBezTo>
                  <a:pt x="11248967" y="30081"/>
                  <a:pt x="11257520" y="13218"/>
                  <a:pt x="11268645" y="482"/>
                </a:cubicBezTo>
                <a:lnTo>
                  <a:pt x="11269336" y="3"/>
                </a:lnTo>
                <a:lnTo>
                  <a:pt x="0" y="3"/>
                </a:lnTo>
                <a:close/>
              </a:path>
            </a:pathLst>
          </a:custGeom>
        </p:spPr>
      </p:pic>
      <p:sp>
        <p:nvSpPr>
          <p:cNvPr id="2" name="כותרת 1">
            <a:extLst>
              <a:ext uri="{FF2B5EF4-FFF2-40B4-BE49-F238E27FC236}">
                <a16:creationId xmlns:a16="http://schemas.microsoft.com/office/drawing/2014/main" id="{234FACED-36F1-488E-8049-A04C76C140F2}"/>
              </a:ext>
            </a:extLst>
          </p:cNvPr>
          <p:cNvSpPr>
            <a:spLocks noGrp="1"/>
          </p:cNvSpPr>
          <p:nvPr>
            <p:ph type="title"/>
          </p:nvPr>
        </p:nvSpPr>
        <p:spPr>
          <a:xfrm>
            <a:off x="277091" y="4009043"/>
            <a:ext cx="8580581" cy="826935"/>
          </a:xfrm>
        </p:spPr>
        <p:txBody>
          <a:bodyPr vert="horz" lIns="91440" tIns="45720" rIns="91440" bIns="45720" rtlCol="0" anchor="b">
            <a:noAutofit/>
          </a:bodyPr>
          <a:lstStyle/>
          <a:p>
            <a:pPr algn="just">
              <a:lnSpc>
                <a:spcPct val="107000"/>
              </a:lnSpc>
              <a:spcAft>
                <a:spcPts val="600"/>
              </a:spcAft>
            </a:pPr>
            <a:br>
              <a:rPr lang="he-IL" sz="1200" dirty="0">
                <a:solidFill>
                  <a:srgbClr val="F2F2F2"/>
                </a:solidFill>
                <a:latin typeface="Calibri" panose="020F0502020204030204" pitchFamily="34" charset="0"/>
                <a:cs typeface="Gisha" panose="020B0502040204020203" pitchFamily="34" charset="-79"/>
              </a:rPr>
            </a:br>
            <a:r>
              <a:rPr lang="he-IL" sz="2400" b="1" dirty="0">
                <a:solidFill>
                  <a:srgbClr val="F2F2F2"/>
                </a:solidFill>
                <a:effectLst>
                  <a:outerShdw blurRad="38100" dist="38100" dir="2700000" algn="tl">
                    <a:srgbClr val="000000">
                      <a:alpha val="43137"/>
                    </a:srgbClr>
                  </a:outerShdw>
                </a:effectLst>
                <a:latin typeface="Calibri" panose="020F0502020204030204" pitchFamily="34" charset="0"/>
                <a:cs typeface="Gisha" panose="020B0502040204020203" pitchFamily="34" charset="-79"/>
              </a:rPr>
              <a:t>חיתום משפטי</a:t>
            </a:r>
            <a:r>
              <a:rPr lang="en-US" sz="2400" b="1" dirty="0">
                <a:solidFill>
                  <a:srgbClr val="F2F2F2"/>
                </a:solidFill>
                <a:effectLst>
                  <a:outerShdw blurRad="38100" dist="38100" dir="2700000" algn="tl">
                    <a:srgbClr val="000000">
                      <a:alpha val="43137"/>
                    </a:srgbClr>
                  </a:outerShdw>
                </a:effectLst>
                <a:latin typeface="Gisha" panose="020B0502040204020203" pitchFamily="34" charset="-79"/>
                <a:cs typeface="Arial" panose="020B0604020202020204" pitchFamily="34" charset="0"/>
              </a:rPr>
              <a:t>  </a:t>
            </a:r>
            <a:r>
              <a:rPr lang="en-US" sz="2400" b="1" dirty="0">
                <a:solidFill>
                  <a:srgbClr val="F2F2F2"/>
                </a:solidFill>
                <a:latin typeface="Gisha" panose="020B0502040204020203" pitchFamily="34" charset="-79"/>
                <a:cs typeface="Arial" panose="020B0604020202020204" pitchFamily="34" charset="0"/>
              </a:rPr>
              <a:t>- </a:t>
            </a:r>
            <a:r>
              <a:rPr lang="he-IL" sz="2400" dirty="0">
                <a:solidFill>
                  <a:srgbClr val="F2F2F2"/>
                </a:solidFill>
                <a:latin typeface="Calibri" panose="020F0502020204030204" pitchFamily="34" charset="0"/>
                <a:cs typeface="Gisha" panose="020B0502040204020203" pitchFamily="34" charset="-79"/>
              </a:rPr>
              <a:t>שומרי הסף הנם רכיב חשוב בפיקוח על שמירת ענייניו של גורם המימון כסוג של חתמים. נחשבים משומרי הסף המשמעותיים ביותר שכן תפקידם בא לידי ביטוי בנקודה בעלת פוטנציאל גדול, אם לא הגדול ביותר </a:t>
            </a:r>
            <a:r>
              <a:rPr lang="he-IL" sz="2400" b="1" dirty="0">
                <a:solidFill>
                  <a:srgbClr val="F2F2F2"/>
                </a:solidFill>
                <a:latin typeface="Calibri" panose="020F0502020204030204" pitchFamily="34" charset="0"/>
                <a:cs typeface="Gisha" panose="020B0502040204020203" pitchFamily="34" charset="-79"/>
              </a:rPr>
              <a:t>לפגמים</a:t>
            </a:r>
            <a:r>
              <a:rPr lang="he-IL" sz="2400" dirty="0">
                <a:solidFill>
                  <a:srgbClr val="F2F2F2"/>
                </a:solidFill>
                <a:latin typeface="Calibri" panose="020F0502020204030204" pitchFamily="34" charset="0"/>
                <a:cs typeface="Gisha" panose="020B0502040204020203" pitchFamily="34" charset="-79"/>
              </a:rPr>
              <a:t>.</a:t>
            </a:r>
            <a:br>
              <a:rPr lang="en-US" sz="1200" dirty="0">
                <a:latin typeface="Calibri" panose="020F0502020204030204" pitchFamily="34" charset="0"/>
                <a:ea typeface="Calibri" panose="020F0502020204030204" pitchFamily="34" charset="0"/>
                <a:cs typeface="Arial" panose="020B0604020202020204" pitchFamily="34" charset="0"/>
              </a:rPr>
            </a:br>
            <a:br>
              <a:rPr lang="en-US" sz="2400" dirty="0">
                <a:solidFill>
                  <a:schemeClr val="bg1">
                    <a:lumMod val="95000"/>
                  </a:schemeClr>
                </a:solidFill>
                <a:latin typeface="Gisha" panose="020B0502040204020203" pitchFamily="34" charset="-79"/>
                <a:cs typeface="Gisha" panose="020B0502040204020203" pitchFamily="34" charset="-79"/>
              </a:rPr>
            </a:br>
            <a:endParaRPr lang="en-US" sz="900" dirty="0">
              <a:solidFill>
                <a:schemeClr val="bg1">
                  <a:lumMod val="95000"/>
                </a:schemeClr>
              </a:solidFill>
              <a:latin typeface="Gisha" panose="020B0502040204020203" pitchFamily="34" charset="-79"/>
              <a:cs typeface="Gisha" panose="020B0502040204020203" pitchFamily="34" charset="-79"/>
            </a:endParaRPr>
          </a:p>
        </p:txBody>
      </p:sp>
      <p:sp>
        <p:nvSpPr>
          <p:cNvPr id="9" name="תיבת טקסט 8">
            <a:extLst>
              <a:ext uri="{FF2B5EF4-FFF2-40B4-BE49-F238E27FC236}">
                <a16:creationId xmlns:a16="http://schemas.microsoft.com/office/drawing/2014/main" id="{5243B107-1029-4A4C-8BB4-94DE72148B93}"/>
              </a:ext>
            </a:extLst>
          </p:cNvPr>
          <p:cNvSpPr txBox="1"/>
          <p:nvPr/>
        </p:nvSpPr>
        <p:spPr>
          <a:xfrm>
            <a:off x="665825" y="5419792"/>
            <a:ext cx="7601874" cy="523220"/>
          </a:xfrm>
          <a:prstGeom prst="rect">
            <a:avLst/>
          </a:prstGeom>
          <a:noFill/>
        </p:spPr>
        <p:txBody>
          <a:bodyPr wrap="square">
            <a:spAutoFit/>
          </a:bodyPr>
          <a:lstStyle/>
          <a:p>
            <a:r>
              <a:rPr lang="he-IL" sz="1400" b="0" i="0" dirty="0">
                <a:solidFill>
                  <a:schemeClr val="bg2"/>
                </a:solidFill>
                <a:effectLst/>
                <a:latin typeface="Gisha" panose="020B0502040204020203" pitchFamily="34" charset="-79"/>
                <a:cs typeface="Gisha" panose="020B0502040204020203" pitchFamily="34" charset="-79"/>
              </a:rPr>
              <a:t>חברות ביטוח ובנקים מעריכים ההסתברות להתרחשות אירוע ביטוחי באמצעות מודלים סטטיסטיים לחישוב הסיכון טרם שלב החיתום.</a:t>
            </a:r>
            <a:endParaRPr lang="he-IL" sz="1400" dirty="0">
              <a:solidFill>
                <a:schemeClr val="bg2"/>
              </a:solidFill>
              <a:latin typeface="Gisha" panose="020B0502040204020203" pitchFamily="34" charset="-79"/>
              <a:cs typeface="Gisha" panose="020B0502040204020203" pitchFamily="34" charset="-79"/>
            </a:endParaRPr>
          </a:p>
        </p:txBody>
      </p:sp>
    </p:spTree>
    <p:extLst>
      <p:ext uri="{BB962C8B-B14F-4D97-AF65-F5344CB8AC3E}">
        <p14:creationId xmlns:p14="http://schemas.microsoft.com/office/powerpoint/2010/main" val="75427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nodeType="withEffect">
                                  <p:stCondLst>
                                    <p:cond delay="0"/>
                                  </p:stCondLst>
                                  <p:iterate>
                                    <p:tmPct val="10000"/>
                                  </p:iterate>
                                  <p:childTnLst>
                                    <p:set>
                                      <p:cBhvr>
                                        <p:cTn id="9" dur="1" fill="hold">
                                          <p:stCondLst>
                                            <p:cond delay="0"/>
                                          </p:stCondLst>
                                        </p:cTn>
                                        <p:tgtEl>
                                          <p:spTgt spid="4"/>
                                        </p:tgtEl>
                                        <p:attrNameLst>
                                          <p:attrName>style.visibility</p:attrName>
                                        </p:attrNameLst>
                                      </p:cBhvr>
                                      <p:to>
                                        <p:strVal val="visible"/>
                                      </p:to>
                                    </p:set>
                                    <p:animEffect transition="in" filter="fade">
                                      <p:cBhvr>
                                        <p:cTn id="10" dur="7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1497262"/>
          </a:xfrm>
          <a:prstGeom prst="rect">
            <a:avLst/>
          </a:prstGeom>
        </p:spPr>
      </p:pic>
      <p:sp>
        <p:nvSpPr>
          <p:cNvPr id="3" name="Content Placeholder 6">
            <a:extLst>
              <a:ext uri="{FF2B5EF4-FFF2-40B4-BE49-F238E27FC236}">
                <a16:creationId xmlns:a16="http://schemas.microsoft.com/office/drawing/2014/main" id="{C81DC6EB-E45F-4DED-AC5C-6B46B40A5892}"/>
              </a:ext>
            </a:extLst>
          </p:cNvPr>
          <p:cNvSpPr txBox="1">
            <a:spLocks/>
          </p:cNvSpPr>
          <p:nvPr/>
        </p:nvSpPr>
        <p:spPr>
          <a:xfrm>
            <a:off x="945201" y="2436400"/>
            <a:ext cx="10322873" cy="3592449"/>
          </a:xfrm>
          <a:prstGeom prst="rect">
            <a:avLst/>
          </a:prstGeom>
        </p:spPr>
        <p:txBody>
          <a:bodyPr/>
          <a:lstStyle>
            <a:lvl1pPr marL="0" indent="0" algn="r" defTabSz="914400" rtl="1" eaLnBrk="1" latinLnBrk="0" hangingPunct="1">
              <a:spcBef>
                <a:spcPct val="20000"/>
              </a:spcBef>
              <a:buFont typeface="Arial" panose="020B0604020202020204" pitchFamily="34" charset="0"/>
              <a:buNone/>
              <a:defRPr sz="2000" b="0" i="0" kern="1200" baseline="0">
                <a:solidFill>
                  <a:schemeClr val="tx1"/>
                </a:solidFill>
                <a:latin typeface="Narkisim" panose="020E0502050101010101" pitchFamily="34" charset="-79"/>
                <a:ea typeface="+mn-ea"/>
                <a:cs typeface="+mn-cs"/>
              </a:defRPr>
            </a:lvl1pPr>
            <a:lvl2pPr marL="7429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mn-cs"/>
              </a:defRPr>
            </a:lvl2pPr>
            <a:lvl3pPr marL="12001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3pPr>
            <a:lvl4pPr marL="1371600" indent="0" algn="r" defTabSz="914400" rtl="1" eaLnBrk="1" latinLnBrk="0" hangingPunct="1">
              <a:spcBef>
                <a:spcPct val="20000"/>
              </a:spcBef>
              <a:buFont typeface="Arial" panose="020B0604020202020204" pitchFamily="34" charset="0"/>
              <a:buNone/>
              <a:defRPr sz="1600" b="0" i="0" kern="1200">
                <a:solidFill>
                  <a:schemeClr val="tx1"/>
                </a:solidFill>
                <a:latin typeface="Gotham-Light"/>
                <a:ea typeface="+mn-ea"/>
                <a:cs typeface="Gotham-Light"/>
              </a:defRPr>
            </a:lvl4pPr>
            <a:lvl5pPr marL="2057400" indent="-22860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756285" indent="-432435" rtl="1">
              <a:spcAft>
                <a:spcPts val="600"/>
              </a:spcAft>
              <a:tabLst>
                <a:tab pos="1003935" algn="l"/>
                <a:tab pos="457200" algn="l"/>
              </a:tabLst>
            </a:pPr>
            <a:r>
              <a:rPr lang="he-IL" sz="1200" b="1" dirty="0">
                <a:effectLst/>
                <a:latin typeface="Times New Roman" panose="02020603050405020304" pitchFamily="18" charset="0"/>
                <a:cs typeface="Gisha" panose="020B0502040204020203" pitchFamily="34" charset="-79"/>
              </a:rPr>
              <a:t>	</a:t>
            </a:r>
            <a:endParaRPr kumimoji="0" lang="he-IL" sz="1000" b="1" i="0" u="none" strike="noStrike" kern="1200" cap="none" spc="0" normalizeH="0" baseline="0" noProof="0" dirty="0">
              <a:ln>
                <a:noFill/>
              </a:ln>
              <a:solidFill>
                <a:sysClr val="windowText" lastClr="000000"/>
              </a:solidFill>
              <a:effectLst/>
              <a:uLnTx/>
              <a:uFillTx/>
              <a:latin typeface="Arial" pitchFamily="34" charset="0"/>
              <a:ea typeface="+mn-ea"/>
              <a:cs typeface="Guttman Hatzvi" pitchFamily="2" charset="-79"/>
            </a:endParaRPr>
          </a:p>
          <a:p>
            <a:pPr marL="413385" algn="just" rtl="1">
              <a:spcAft>
                <a:spcPts val="600"/>
              </a:spcAft>
              <a:tabLst>
                <a:tab pos="457200" algn="l"/>
                <a:tab pos="1003935" algn="l"/>
              </a:tabLst>
            </a:pPr>
            <a:r>
              <a:rPr kumimoji="0" lang="he-IL" sz="2000" b="1" i="0" u="none" strike="noStrike" kern="1200" cap="none" spc="0" normalizeH="0" baseline="0" noProof="0" dirty="0">
                <a:ln>
                  <a:noFill/>
                </a:ln>
                <a:solidFill>
                  <a:sysClr val="windowText" lastClr="000000"/>
                </a:solidFill>
                <a:effectLst/>
                <a:uLnTx/>
                <a:uFillTx/>
                <a:latin typeface="Arial" pitchFamily="34" charset="0"/>
                <a:ea typeface="+mn-ea"/>
                <a:cs typeface="Guttman Hatzvi" pitchFamily="2" charset="-79"/>
              </a:rPr>
              <a:t>		</a:t>
            </a:r>
            <a:r>
              <a:rPr lang="he-IL" sz="2000" b="1" kern="1200" dirty="0">
                <a:solidFill>
                  <a:srgbClr val="000000"/>
                </a:solidFill>
                <a:effectLst/>
                <a:latin typeface="Times New Roman" panose="02020603050405020304" pitchFamily="18" charset="0"/>
                <a:ea typeface="+mn-ea"/>
                <a:cs typeface="Gisha" panose="020B0502040204020203" pitchFamily="34" charset="-79"/>
              </a:rPr>
              <a:t>העמדת השלמת ההון ו/או האשראי הכספי ושחרור תקבולי הרוכשים מחשבון הפרויקט יעשו בכפוף לכך שהתקיימו התנאים לשלב הראשון והשלב השני, וכן עם התקיימות כל התנאים הקבועים בהסכם המימון.</a:t>
            </a:r>
          </a:p>
          <a:p>
            <a:pPr marL="413385" algn="just" rtl="1">
              <a:spcAft>
                <a:spcPts val="600"/>
              </a:spcAft>
              <a:tabLst>
                <a:tab pos="457200" algn="l"/>
                <a:tab pos="1003935" algn="l"/>
              </a:tabLst>
            </a:pPr>
            <a:endParaRPr lang="en-US" sz="2000" dirty="0">
              <a:effectLst/>
              <a:latin typeface="Times New Roman" panose="02020603050405020304" pitchFamily="18" charset="0"/>
              <a:ea typeface="Times New Roman" panose="02020603050405020304" pitchFamily="18" charset="0"/>
            </a:endParaRPr>
          </a:p>
          <a:p>
            <a:pPr marL="1143000" lvl="2" indent="-228600" algn="just" rtl="1">
              <a:spcAft>
                <a:spcPts val="0"/>
              </a:spcAft>
              <a:tabLst>
                <a:tab pos="1240790" algn="l"/>
                <a:tab pos="1371600" algn="l"/>
              </a:tabLst>
            </a:pPr>
            <a:r>
              <a:rPr kumimoji="0" lang="he-IL" sz="2000" b="1" i="0" u="none" strike="noStrike" kern="1200" cap="none" spc="0" normalizeH="0" baseline="0" noProof="0" dirty="0">
                <a:ln>
                  <a:noFill/>
                </a:ln>
                <a:solidFill>
                  <a:sysClr val="windowText" lastClr="000000"/>
                </a:solidFill>
                <a:effectLst/>
                <a:uLnTx/>
                <a:uFillTx/>
                <a:latin typeface="Arial" pitchFamily="34" charset="0"/>
                <a:ea typeface="+mn-ea"/>
                <a:cs typeface="Guttman Hatzvi" pitchFamily="2" charset="-79"/>
              </a:rPr>
              <a:t>	</a:t>
            </a:r>
            <a:r>
              <a:rPr lang="he-IL" sz="2000" kern="1200" dirty="0">
                <a:solidFill>
                  <a:srgbClr val="000000"/>
                </a:solidFill>
                <a:effectLst/>
                <a:latin typeface="Times New Roman" panose="02020603050405020304" pitchFamily="18" charset="0"/>
                <a:ea typeface="+mn-ea"/>
                <a:cs typeface="Gisha" panose="020B0502040204020203" pitchFamily="34" charset="-79"/>
              </a:rPr>
              <a:t>אישור רשות המיסים - סעיף 50 לחוק מיסוי מקרקעין. </a:t>
            </a:r>
            <a:endParaRPr lang="en-US" sz="2000" dirty="0">
              <a:effectLst/>
              <a:latin typeface="Times New Roman" panose="02020603050405020304" pitchFamily="18" charset="0"/>
              <a:ea typeface="Times New Roman" panose="02020603050405020304" pitchFamily="18" charset="0"/>
            </a:endParaRPr>
          </a:p>
          <a:p>
            <a:pPr marL="1143000" lvl="2" indent="-228600" algn="just" rtl="1">
              <a:spcAft>
                <a:spcPts val="0"/>
              </a:spcAft>
              <a:tabLst>
                <a:tab pos="1240790" algn="l"/>
                <a:tab pos="1371600" algn="l"/>
              </a:tabLst>
            </a:pPr>
            <a:r>
              <a:rPr lang="he-IL" sz="2000" kern="1200" dirty="0">
                <a:solidFill>
                  <a:srgbClr val="000000"/>
                </a:solidFill>
                <a:effectLst/>
                <a:latin typeface="Times New Roman" panose="02020603050405020304" pitchFamily="18" charset="0"/>
                <a:ea typeface="+mn-ea"/>
                <a:cs typeface="Gisha" panose="020B0502040204020203" pitchFamily="34" charset="-79"/>
              </a:rPr>
              <a:t>המצאת אסמכתא בדבר תשלום מס הרכישה החל על היזם. </a:t>
            </a:r>
          </a:p>
          <a:p>
            <a:pPr marL="1143000" lvl="2" indent="-228600" algn="just" rtl="1">
              <a:spcAft>
                <a:spcPts val="0"/>
              </a:spcAft>
              <a:tabLst>
                <a:tab pos="1240790" algn="l"/>
                <a:tab pos="1371600" algn="l"/>
              </a:tabLst>
            </a:pPr>
            <a:r>
              <a:rPr lang="he-IL" sz="2000" kern="1200" dirty="0">
                <a:solidFill>
                  <a:srgbClr val="000000"/>
                </a:solidFill>
                <a:effectLst/>
                <a:latin typeface="Times New Roman" panose="02020603050405020304" pitchFamily="18" charset="0"/>
                <a:ea typeface="+mn-ea"/>
                <a:cs typeface="Gisha" panose="020B0502040204020203" pitchFamily="34" charset="-79"/>
              </a:rPr>
              <a:t>קבלת דו"ח פיקוח 1 ו/או דו"ח ביצוע. </a:t>
            </a:r>
          </a:p>
          <a:p>
            <a:pPr marL="914400" lvl="2" indent="0" algn="just" rtl="1">
              <a:spcAft>
                <a:spcPts val="0"/>
              </a:spcAft>
              <a:buNone/>
              <a:tabLst>
                <a:tab pos="1240790" algn="l"/>
                <a:tab pos="1371600" algn="l"/>
              </a:tabLst>
            </a:pPr>
            <a:endParaRPr kumimoji="0" lang="en-US" sz="2000" b="0" i="0" u="none" strike="noStrike" kern="1200" cap="none" spc="0" normalizeH="0" baseline="0" noProof="0" dirty="0">
              <a:ln>
                <a:noFill/>
              </a:ln>
              <a:solidFill>
                <a:sysClr val="windowText" lastClr="000000"/>
              </a:solidFill>
              <a:effectLst/>
              <a:uLnTx/>
              <a:uFillTx/>
              <a:latin typeface="Narkisim" panose="020E0502050101010101" pitchFamily="34" charset="-79"/>
              <a:ea typeface="+mn-ea"/>
              <a:cs typeface="+mn-cs"/>
            </a:endParaRPr>
          </a:p>
        </p:txBody>
      </p:sp>
      <p:sp>
        <p:nvSpPr>
          <p:cNvPr id="5" name="תיבת טקסט 4">
            <a:extLst>
              <a:ext uri="{FF2B5EF4-FFF2-40B4-BE49-F238E27FC236}">
                <a16:creationId xmlns:a16="http://schemas.microsoft.com/office/drawing/2014/main" id="{9D8B51FF-EEE6-45CB-B8BF-AC8416ED6CDB}"/>
              </a:ext>
            </a:extLst>
          </p:cNvPr>
          <p:cNvSpPr txBox="1"/>
          <p:nvPr/>
        </p:nvSpPr>
        <p:spPr>
          <a:xfrm>
            <a:off x="3084945" y="1654413"/>
            <a:ext cx="9107055" cy="477054"/>
          </a:xfrm>
          <a:prstGeom prst="rect">
            <a:avLst/>
          </a:prstGeom>
          <a:noFill/>
        </p:spPr>
        <p:txBody>
          <a:bodyPr wrap="square">
            <a:spAutoFit/>
          </a:bodyPr>
          <a:lstStyle/>
          <a:p>
            <a:pPr algn="ctr"/>
            <a:r>
              <a:rPr kumimoji="0" lang="he-IL" sz="2500" b="1" i="0" u="none" strike="noStrike" kern="1200" cap="none" spc="300" normalizeH="0" baseline="0" noProof="0" dirty="0">
                <a:ln>
                  <a:noFill/>
                </a:ln>
                <a:solidFill>
                  <a:srgbClr val="B51A4E"/>
                </a:solidFill>
                <a:effectLst/>
                <a:uLnTx/>
                <a:uFillTx/>
                <a:latin typeface="Gisha" panose="020B0502040204020203" pitchFamily="34" charset="-79"/>
                <a:ea typeface="+mj-ea"/>
                <a:cs typeface="Gisha" panose="020B0502040204020203" pitchFamily="34" charset="-79"/>
              </a:rPr>
              <a:t>תנאים לתחילת הליווי – שעבודים ובטחונות</a:t>
            </a:r>
          </a:p>
        </p:txBody>
      </p:sp>
    </p:spTree>
    <p:extLst>
      <p:ext uri="{BB962C8B-B14F-4D97-AF65-F5344CB8AC3E}">
        <p14:creationId xmlns:p14="http://schemas.microsoft.com/office/powerpoint/2010/main" val="5896949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1497262"/>
          </a:xfrm>
          <a:prstGeom prst="rect">
            <a:avLst/>
          </a:prstGeom>
        </p:spPr>
      </p:pic>
      <p:sp>
        <p:nvSpPr>
          <p:cNvPr id="3" name="Content Placeholder 6">
            <a:extLst>
              <a:ext uri="{FF2B5EF4-FFF2-40B4-BE49-F238E27FC236}">
                <a16:creationId xmlns:a16="http://schemas.microsoft.com/office/drawing/2014/main" id="{C81DC6EB-E45F-4DED-AC5C-6B46B40A5892}"/>
              </a:ext>
            </a:extLst>
          </p:cNvPr>
          <p:cNvSpPr txBox="1">
            <a:spLocks/>
          </p:cNvSpPr>
          <p:nvPr/>
        </p:nvSpPr>
        <p:spPr>
          <a:xfrm>
            <a:off x="987243" y="1974316"/>
            <a:ext cx="8640960" cy="4081866"/>
          </a:xfrm>
          <a:prstGeom prst="rect">
            <a:avLst/>
          </a:prstGeom>
        </p:spPr>
        <p:txBody>
          <a:bodyPr/>
          <a:lstStyle>
            <a:lvl1pPr marL="0" indent="0" algn="r" defTabSz="914400" rtl="1" eaLnBrk="1" latinLnBrk="0" hangingPunct="1">
              <a:spcBef>
                <a:spcPct val="20000"/>
              </a:spcBef>
              <a:buFont typeface="Arial" panose="020B0604020202020204" pitchFamily="34" charset="0"/>
              <a:buNone/>
              <a:defRPr sz="2000" b="0" i="0" kern="1200" baseline="0">
                <a:solidFill>
                  <a:schemeClr val="tx1"/>
                </a:solidFill>
                <a:latin typeface="Narkisim" panose="020E0502050101010101" pitchFamily="34" charset="-79"/>
                <a:ea typeface="+mn-ea"/>
                <a:cs typeface="+mn-cs"/>
              </a:defRPr>
            </a:lvl1pPr>
            <a:lvl2pPr marL="7429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mn-cs"/>
              </a:defRPr>
            </a:lvl2pPr>
            <a:lvl3pPr marL="12001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3pPr>
            <a:lvl4pPr marL="1371600" indent="0" algn="r" defTabSz="914400" rtl="1" eaLnBrk="1" latinLnBrk="0" hangingPunct="1">
              <a:spcBef>
                <a:spcPct val="20000"/>
              </a:spcBef>
              <a:buFont typeface="Arial" panose="020B0604020202020204" pitchFamily="34" charset="0"/>
              <a:buNone/>
              <a:defRPr sz="1600" b="0" i="0" kern="1200">
                <a:solidFill>
                  <a:schemeClr val="tx1"/>
                </a:solidFill>
                <a:latin typeface="Gotham-Light"/>
                <a:ea typeface="+mn-ea"/>
                <a:cs typeface="Gotham-Light"/>
              </a:defRPr>
            </a:lvl4pPr>
            <a:lvl5pPr marL="2057400" indent="-22860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609600" eaLnBrk="1" hangingPunct="1">
              <a:defRPr/>
            </a:pPr>
            <a:endParaRPr lang="en-US" altLang="he-IL" sz="2000" b="1" dirty="0"/>
          </a:p>
          <a:p>
            <a:pPr marL="0" marR="0" lvl="0" indent="0" algn="r" defTabSz="914400" rtl="1" eaLnBrk="1" fontAlgn="auto" latinLnBrk="0" hangingPunct="1">
              <a:lnSpc>
                <a:spcPct val="100000"/>
              </a:lnSpc>
              <a:spcBef>
                <a:spcPts val="600"/>
              </a:spcBef>
              <a:spcAft>
                <a:spcPts val="0"/>
              </a:spcAft>
              <a:buClrTx/>
              <a:buSzPct val="60000"/>
              <a:buFont typeface="Arial" panose="020B0604020202020204" pitchFamily="34" charset="0"/>
              <a:buNone/>
              <a:tabLst/>
              <a:defRPr/>
            </a:pPr>
            <a:endParaRPr kumimoji="0" lang="en-US" sz="2000" b="0" i="0" u="none" strike="noStrike" kern="1200" cap="none" spc="0" normalizeH="0" baseline="0" noProof="0" dirty="0">
              <a:ln>
                <a:noFill/>
              </a:ln>
              <a:solidFill>
                <a:sysClr val="windowText" lastClr="000000"/>
              </a:solidFill>
              <a:effectLst/>
              <a:uLnTx/>
              <a:uFillTx/>
              <a:latin typeface="Narkisim" panose="020E0502050101010101" pitchFamily="34" charset="-79"/>
              <a:ea typeface="+mn-ea"/>
              <a:cs typeface="+mn-cs"/>
            </a:endParaRPr>
          </a:p>
        </p:txBody>
      </p:sp>
      <p:sp>
        <p:nvSpPr>
          <p:cNvPr id="6" name="תיבת טקסט 5">
            <a:extLst>
              <a:ext uri="{FF2B5EF4-FFF2-40B4-BE49-F238E27FC236}">
                <a16:creationId xmlns:a16="http://schemas.microsoft.com/office/drawing/2014/main" id="{6192941F-1679-4322-A8F9-1EF41FA7B51D}"/>
              </a:ext>
            </a:extLst>
          </p:cNvPr>
          <p:cNvSpPr txBox="1"/>
          <p:nvPr/>
        </p:nvSpPr>
        <p:spPr>
          <a:xfrm>
            <a:off x="3047260" y="2000058"/>
            <a:ext cx="6094520" cy="3416320"/>
          </a:xfrm>
          <a:prstGeom prst="rect">
            <a:avLst/>
          </a:prstGeom>
          <a:noFill/>
        </p:spPr>
        <p:txBody>
          <a:bodyPr wrap="square">
            <a:spAutoFit/>
          </a:bodyPr>
          <a:lstStyle/>
          <a:p>
            <a:pPr marL="342900" lvl="0" indent="-342900" algn="just" rtl="1">
              <a:buFont typeface="Wingdings" panose="05000000000000000000" pitchFamily="2" charset="2"/>
              <a:buChar char=""/>
            </a:pPr>
            <a:r>
              <a:rPr lang="he-IL" sz="2400" kern="1200" dirty="0">
                <a:solidFill>
                  <a:srgbClr val="000000"/>
                </a:solidFill>
                <a:effectLst/>
                <a:latin typeface="Times New Roman" panose="02020603050405020304" pitchFamily="18" charset="0"/>
                <a:ea typeface="+mn-ea"/>
                <a:cs typeface="Gisha" panose="020B0502040204020203" pitchFamily="34" charset="-79"/>
              </a:rPr>
              <a:t>בדיקת דפי בנק מתחילת הפרויקט ועד למועד הדו"ח.</a:t>
            </a:r>
            <a:endParaRPr lang="en-US" sz="2400" dirty="0">
              <a:effectLst/>
              <a:latin typeface="Times New Roman" panose="02020603050405020304" pitchFamily="18" charset="0"/>
              <a:ea typeface="Times New Roman" panose="02020603050405020304" pitchFamily="18" charset="0"/>
            </a:endParaRPr>
          </a:p>
          <a:p>
            <a:pPr marL="457200" algn="just" rtl="1"/>
            <a:r>
              <a:rPr lang="en-US" sz="2400" dirty="0">
                <a:effectLst/>
                <a:latin typeface="Gisha" panose="020B0502040204020203" pitchFamily="34" charset="-79"/>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marL="342900" lvl="0" indent="-342900" algn="just" rtl="1">
              <a:buFont typeface="Wingdings" panose="05000000000000000000" pitchFamily="2" charset="2"/>
              <a:buChar char=""/>
            </a:pPr>
            <a:r>
              <a:rPr lang="he-IL" sz="2400" kern="1200" dirty="0">
                <a:solidFill>
                  <a:srgbClr val="000000"/>
                </a:solidFill>
                <a:effectLst/>
                <a:latin typeface="Times New Roman" panose="02020603050405020304" pitchFamily="18" charset="0"/>
                <a:ea typeface="+mn-ea"/>
                <a:cs typeface="Gisha" panose="020B0502040204020203" pitchFamily="34" charset="-79"/>
              </a:rPr>
              <a:t>בדיקת חשבוניות מס, קבלות, העתקי המחאות לאשר כי פעולת החובה בדף הבנק היא בגין התשלום ובדיקת עלויות לתקופת הדו"ח בקשר עם הפרויקט אל מול ועדת האשראי. </a:t>
            </a:r>
          </a:p>
          <a:p>
            <a:pPr lvl="0" algn="just" rtl="1"/>
            <a:endParaRPr lang="he-IL" sz="2400" kern="1200" dirty="0">
              <a:solidFill>
                <a:srgbClr val="000000"/>
              </a:solidFill>
              <a:effectLst/>
              <a:latin typeface="Times New Roman" panose="02020603050405020304" pitchFamily="18" charset="0"/>
              <a:ea typeface="+mn-ea"/>
              <a:cs typeface="Gisha" panose="020B0502040204020203" pitchFamily="34" charset="-79"/>
            </a:endParaRPr>
          </a:p>
          <a:p>
            <a:pPr marL="342900" lvl="0" indent="-342900" algn="just" rtl="1">
              <a:buFont typeface="Wingdings" panose="05000000000000000000" pitchFamily="2" charset="2"/>
              <a:buChar char=""/>
            </a:pPr>
            <a:r>
              <a:rPr lang="he-IL" sz="2400" dirty="0">
                <a:solidFill>
                  <a:srgbClr val="000000"/>
                </a:solidFill>
                <a:latin typeface="Times New Roman" panose="02020603050405020304" pitchFamily="18" charset="0"/>
                <a:cs typeface="Gisha" panose="020B0502040204020203" pitchFamily="34" charset="-79"/>
              </a:rPr>
              <a:t>שעבודים צולבים.</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621848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2A0E4E09-FC02-4ADC-951A-3FFA90B6FE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תמונה 1"/>
          <p:cNvPicPr>
            <a:picLocks noChangeAspect="1"/>
          </p:cNvPicPr>
          <p:nvPr/>
        </p:nvPicPr>
        <p:blipFill rotWithShape="1">
          <a:blip r:embed="rId2">
            <a:alphaModFix/>
            <a:extLst>
              <a:ext uri="{28A0092B-C50C-407E-A947-70E740481C1C}">
                <a14:useLocalDpi xmlns:a14="http://schemas.microsoft.com/office/drawing/2010/main" val="0"/>
              </a:ext>
            </a:extLst>
          </a:blip>
          <a:srcRect l="46615"/>
          <a:stretch/>
        </p:blipFill>
        <p:spPr>
          <a:xfrm>
            <a:off x="-305" y="-1"/>
            <a:ext cx="6423053" cy="6858001"/>
          </a:xfrm>
          <a:prstGeom prst="rect">
            <a:avLst/>
          </a:prstGeom>
          <a:solidFill>
            <a:srgbClr val="000000">
              <a:shade val="95000"/>
            </a:srgbClr>
          </a:solidFill>
        </p:spPr>
      </p:pic>
      <p:pic>
        <p:nvPicPr>
          <p:cNvPr id="18" name="Picture 17">
            <a:extLst>
              <a:ext uri="{FF2B5EF4-FFF2-40B4-BE49-F238E27FC236}">
                <a16:creationId xmlns:a16="http://schemas.microsoft.com/office/drawing/2014/main" id="{24F266AD-725B-4A9D-B448-4C000F95CB4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תיבת טקסט 3">
            <a:extLst>
              <a:ext uri="{FF2B5EF4-FFF2-40B4-BE49-F238E27FC236}">
                <a16:creationId xmlns:a16="http://schemas.microsoft.com/office/drawing/2014/main" id="{76106D93-F764-4FC4-8BC8-EA5D7C0F4898}"/>
              </a:ext>
            </a:extLst>
          </p:cNvPr>
          <p:cNvSpPr txBox="1"/>
          <p:nvPr/>
        </p:nvSpPr>
        <p:spPr>
          <a:xfrm>
            <a:off x="7258050" y="334991"/>
            <a:ext cx="4695826" cy="2989234"/>
          </a:xfrm>
          <a:prstGeom prst="rect">
            <a:avLst/>
          </a:prstGeom>
        </p:spPr>
        <p:txBody>
          <a:bodyPr vert="horz" lIns="91440" tIns="45720" rIns="91440" bIns="45720" rtlCol="0" anchor="t">
            <a:normAutofit/>
          </a:bodyPr>
          <a:lstStyle/>
          <a:p>
            <a:pPr marL="0" marR="0" lvl="0" indent="0" rtl="0" fontAlgn="auto">
              <a:lnSpc>
                <a:spcPct val="90000"/>
              </a:lnSpc>
              <a:spcBef>
                <a:spcPct val="0"/>
              </a:spcBef>
              <a:spcAft>
                <a:spcPts val="600"/>
              </a:spcAft>
              <a:buClrTx/>
              <a:buSzTx/>
              <a:tabLst/>
              <a:defRPr/>
            </a:pPr>
            <a:endParaRPr kumimoji="0" lang="en-US" sz="3100" b="1" i="0" u="none" strike="noStrike" cap="none" spc="300" normalizeH="0" baseline="0" noProof="0" dirty="0">
              <a:ln>
                <a:noFill/>
              </a:ln>
              <a:solidFill>
                <a:srgbClr val="000000"/>
              </a:solidFill>
              <a:effectLst/>
              <a:uLnTx/>
              <a:uFillTx/>
              <a:latin typeface="Gisha" panose="020B0502040204020203" pitchFamily="34" charset="-79"/>
              <a:ea typeface="+mj-ea"/>
              <a:cs typeface="Gisha" panose="020B0502040204020203" pitchFamily="34" charset="-79"/>
            </a:endParaRPr>
          </a:p>
          <a:p>
            <a:pPr rtl="0">
              <a:lnSpc>
                <a:spcPct val="90000"/>
              </a:lnSpc>
              <a:spcBef>
                <a:spcPct val="0"/>
              </a:spcBef>
              <a:spcAft>
                <a:spcPts val="600"/>
              </a:spcAft>
              <a:defRPr/>
            </a:pPr>
            <a:r>
              <a:rPr lang="en-US" sz="3200" b="1" dirty="0">
                <a:solidFill>
                  <a:srgbClr val="000000"/>
                </a:solidFill>
                <a:latin typeface="Gisha" panose="020B0502040204020203" pitchFamily="34" charset="-79"/>
                <a:ea typeface="+mj-ea"/>
                <a:cs typeface="Gisha" panose="020B0502040204020203" pitchFamily="34" charset="-79"/>
              </a:rPr>
              <a:t>פרק ג</a:t>
            </a:r>
            <a:r>
              <a:rPr lang="he-IL" sz="3200" b="1" dirty="0">
                <a:solidFill>
                  <a:srgbClr val="000000"/>
                </a:solidFill>
                <a:latin typeface="Gisha" panose="020B0502040204020203" pitchFamily="34" charset="-79"/>
                <a:ea typeface="+mj-ea"/>
                <a:cs typeface="Gisha" panose="020B0502040204020203" pitchFamily="34" charset="-79"/>
              </a:rPr>
              <a:t>'</a:t>
            </a:r>
            <a:endParaRPr lang="en-US" sz="3200" b="1" dirty="0">
              <a:solidFill>
                <a:srgbClr val="000000"/>
              </a:solidFill>
              <a:latin typeface="Gisha" panose="020B0502040204020203" pitchFamily="34" charset="-79"/>
              <a:ea typeface="+mj-ea"/>
              <a:cs typeface="Gisha" panose="020B0502040204020203" pitchFamily="34" charset="-79"/>
            </a:endParaRPr>
          </a:p>
          <a:p>
            <a:pPr rtl="0">
              <a:lnSpc>
                <a:spcPct val="90000"/>
              </a:lnSpc>
              <a:spcBef>
                <a:spcPct val="0"/>
              </a:spcBef>
              <a:spcAft>
                <a:spcPts val="600"/>
              </a:spcAft>
              <a:defRPr/>
            </a:pPr>
            <a:r>
              <a:rPr lang="en-US" sz="3100" b="1" dirty="0">
                <a:solidFill>
                  <a:srgbClr val="000000"/>
                </a:solidFill>
                <a:latin typeface="Gisha" panose="020B0502040204020203" pitchFamily="34" charset="-79"/>
                <a:ea typeface="+mj-ea"/>
                <a:cs typeface="Gisha" panose="020B0502040204020203" pitchFamily="34" charset="-79"/>
              </a:rPr>
              <a:t>היבט קנייני משפטי</a:t>
            </a:r>
          </a:p>
          <a:p>
            <a:pPr marL="0" marR="0" lvl="0" indent="0" rtl="0" fontAlgn="auto">
              <a:lnSpc>
                <a:spcPct val="90000"/>
              </a:lnSpc>
              <a:spcBef>
                <a:spcPct val="0"/>
              </a:spcBef>
              <a:spcAft>
                <a:spcPts val="600"/>
              </a:spcAft>
              <a:buClrTx/>
              <a:buSzTx/>
              <a:tabLst/>
              <a:defRPr/>
            </a:pPr>
            <a:endParaRPr lang="en-US" sz="3100" b="1" spc="300" dirty="0">
              <a:solidFill>
                <a:srgbClr val="000000"/>
              </a:solidFill>
              <a:latin typeface="Gisha" panose="020B0502040204020203" pitchFamily="34" charset="-79"/>
              <a:ea typeface="+mj-ea"/>
              <a:cs typeface="Gisha" panose="020B0502040204020203" pitchFamily="34" charset="-79"/>
            </a:endParaRPr>
          </a:p>
          <a:p>
            <a:pPr marL="0" marR="0" lvl="0" indent="0" rtl="0" fontAlgn="auto">
              <a:lnSpc>
                <a:spcPct val="90000"/>
              </a:lnSpc>
              <a:spcBef>
                <a:spcPct val="0"/>
              </a:spcBef>
              <a:spcAft>
                <a:spcPts val="600"/>
              </a:spcAft>
              <a:buClrTx/>
              <a:buSzTx/>
              <a:tabLst/>
              <a:defRPr/>
            </a:pPr>
            <a:endParaRPr kumimoji="0" lang="en-US" sz="3100" b="1" i="0" u="none" strike="noStrike" cap="none" spc="300" normalizeH="0" baseline="0" noProof="0" dirty="0">
              <a:ln>
                <a:noFill/>
              </a:ln>
              <a:solidFill>
                <a:srgbClr val="000000"/>
              </a:solidFill>
              <a:effectLst/>
              <a:uLnTx/>
              <a:uFillTx/>
              <a:latin typeface="Gisha" panose="020B0502040204020203" pitchFamily="34" charset="-79"/>
              <a:ea typeface="+mj-ea"/>
              <a:cs typeface="Gisha" panose="020B0502040204020203" pitchFamily="34" charset="-79"/>
            </a:endParaRPr>
          </a:p>
        </p:txBody>
      </p:sp>
    </p:spTree>
    <p:extLst>
      <p:ext uri="{BB962C8B-B14F-4D97-AF65-F5344CB8AC3E}">
        <p14:creationId xmlns:p14="http://schemas.microsoft.com/office/powerpoint/2010/main" val="42742061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1497262"/>
          </a:xfrm>
          <a:prstGeom prst="rect">
            <a:avLst/>
          </a:prstGeom>
        </p:spPr>
      </p:pic>
      <p:sp>
        <p:nvSpPr>
          <p:cNvPr id="3" name="Content Placeholder 6">
            <a:extLst>
              <a:ext uri="{FF2B5EF4-FFF2-40B4-BE49-F238E27FC236}">
                <a16:creationId xmlns:a16="http://schemas.microsoft.com/office/drawing/2014/main" id="{C81DC6EB-E45F-4DED-AC5C-6B46B40A5892}"/>
              </a:ext>
            </a:extLst>
          </p:cNvPr>
          <p:cNvSpPr txBox="1">
            <a:spLocks/>
          </p:cNvSpPr>
          <p:nvPr/>
        </p:nvSpPr>
        <p:spPr>
          <a:xfrm>
            <a:off x="987243" y="1974316"/>
            <a:ext cx="8640960" cy="4081866"/>
          </a:xfrm>
          <a:prstGeom prst="rect">
            <a:avLst/>
          </a:prstGeom>
        </p:spPr>
        <p:txBody>
          <a:bodyPr/>
          <a:lstStyle>
            <a:lvl1pPr marL="0" indent="0" algn="r" defTabSz="914400" rtl="1" eaLnBrk="1" latinLnBrk="0" hangingPunct="1">
              <a:spcBef>
                <a:spcPct val="20000"/>
              </a:spcBef>
              <a:buFont typeface="Arial" panose="020B0604020202020204" pitchFamily="34" charset="0"/>
              <a:buNone/>
              <a:defRPr sz="2000" b="0" i="0" kern="1200" baseline="0">
                <a:solidFill>
                  <a:schemeClr val="tx1"/>
                </a:solidFill>
                <a:latin typeface="Narkisim" panose="020E0502050101010101" pitchFamily="34" charset="-79"/>
                <a:ea typeface="+mn-ea"/>
                <a:cs typeface="+mn-cs"/>
              </a:defRPr>
            </a:lvl1pPr>
            <a:lvl2pPr marL="7429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mn-cs"/>
              </a:defRPr>
            </a:lvl2pPr>
            <a:lvl3pPr marL="12001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3pPr>
            <a:lvl4pPr marL="1371600" indent="0" algn="r" defTabSz="914400" rtl="1" eaLnBrk="1" latinLnBrk="0" hangingPunct="1">
              <a:spcBef>
                <a:spcPct val="20000"/>
              </a:spcBef>
              <a:buFont typeface="Arial" panose="020B0604020202020204" pitchFamily="34" charset="0"/>
              <a:buNone/>
              <a:defRPr sz="1600" b="0" i="0" kern="1200">
                <a:solidFill>
                  <a:schemeClr val="tx1"/>
                </a:solidFill>
                <a:latin typeface="Gotham-Light"/>
                <a:ea typeface="+mn-ea"/>
                <a:cs typeface="Gotham-Light"/>
              </a:defRPr>
            </a:lvl4pPr>
            <a:lvl5pPr marL="2057400" indent="-22860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r" defTabSz="914400" rtl="1" eaLnBrk="1" fontAlgn="auto" latinLnBrk="0" hangingPunct="1">
              <a:lnSpc>
                <a:spcPct val="100000"/>
              </a:lnSpc>
              <a:spcBef>
                <a:spcPts val="600"/>
              </a:spcBef>
              <a:spcAft>
                <a:spcPts val="0"/>
              </a:spcAft>
              <a:buClrTx/>
              <a:buSzPct val="60000"/>
              <a:buFont typeface="Arial" panose="020B0604020202020204" pitchFamily="34" charset="0"/>
              <a:buNone/>
              <a:tabLst/>
              <a:defRPr/>
            </a:pPr>
            <a:endParaRPr kumimoji="0" lang="en-US" sz="2000" b="0" i="0" u="none" strike="noStrike" kern="1200" cap="none" spc="0" normalizeH="0" baseline="0" noProof="0" dirty="0">
              <a:ln>
                <a:noFill/>
              </a:ln>
              <a:solidFill>
                <a:sysClr val="windowText" lastClr="000000"/>
              </a:solidFill>
              <a:effectLst/>
              <a:uLnTx/>
              <a:uFillTx/>
              <a:latin typeface="Narkisim" panose="020E0502050101010101" pitchFamily="34" charset="-79"/>
              <a:ea typeface="+mn-ea"/>
              <a:cs typeface="+mn-cs"/>
            </a:endParaRPr>
          </a:p>
        </p:txBody>
      </p:sp>
      <p:sp>
        <p:nvSpPr>
          <p:cNvPr id="6" name="תיבת טקסט 5">
            <a:extLst>
              <a:ext uri="{FF2B5EF4-FFF2-40B4-BE49-F238E27FC236}">
                <a16:creationId xmlns:a16="http://schemas.microsoft.com/office/drawing/2014/main" id="{47E3B274-2A94-4183-8A6B-232BE01F8AD9}"/>
              </a:ext>
            </a:extLst>
          </p:cNvPr>
          <p:cNvSpPr txBox="1"/>
          <p:nvPr/>
        </p:nvSpPr>
        <p:spPr>
          <a:xfrm>
            <a:off x="2352583" y="2074688"/>
            <a:ext cx="8413811" cy="3877985"/>
          </a:xfrm>
          <a:prstGeom prst="rect">
            <a:avLst/>
          </a:prstGeom>
          <a:noFill/>
        </p:spPr>
        <p:txBody>
          <a:bodyPr wrap="square">
            <a:spAutoFit/>
          </a:bodyPr>
          <a:lstStyle/>
          <a:p>
            <a:pPr algn="just" rtl="1"/>
            <a:r>
              <a:rPr lang="he-IL" sz="2400" b="1" kern="1200" dirty="0">
                <a:solidFill>
                  <a:srgbClr val="000000"/>
                </a:solidFill>
                <a:effectLst/>
                <a:latin typeface="Calibri" panose="020F0502020204030204" pitchFamily="34" charset="0"/>
                <a:ea typeface="Calibri" panose="020F0502020204030204" pitchFamily="34" charset="0"/>
                <a:cs typeface="Gisha" panose="020B0502040204020203" pitchFamily="34" charset="-79"/>
              </a:rPr>
              <a:t>משפטי</a:t>
            </a:r>
            <a:r>
              <a:rPr lang="he-IL" sz="2400" kern="1200" dirty="0">
                <a:solidFill>
                  <a:srgbClr val="000000"/>
                </a:solidFill>
                <a:effectLst/>
                <a:latin typeface="Calibri" panose="020F0502020204030204" pitchFamily="34" charset="0"/>
                <a:ea typeface="Calibri" panose="020F0502020204030204" pitchFamily="34" charset="0"/>
                <a:cs typeface="Gisha" panose="020B0502040204020203" pitchFamily="34" charset="-79"/>
              </a:rPr>
              <a:t>  - </a:t>
            </a:r>
          </a:p>
          <a:p>
            <a:pPr algn="just" rtl="1"/>
            <a:endParaRPr lang="en-US" dirty="0">
              <a:effectLst/>
              <a:latin typeface="Times New Roman" panose="02020603050405020304" pitchFamily="18" charset="0"/>
              <a:ea typeface="Times New Roman" panose="02020603050405020304" pitchFamily="18" charset="0"/>
            </a:endParaRPr>
          </a:p>
          <a:p>
            <a:pPr algn="just"/>
            <a:r>
              <a:rPr lang="he-IL" sz="2400" dirty="0">
                <a:solidFill>
                  <a:srgbClr val="000000"/>
                </a:solidFill>
                <a:latin typeface="Calibri" panose="020F0502020204030204" pitchFamily="34" charset="0"/>
                <a:cs typeface="Gisha" panose="020B0502040204020203" pitchFamily="34" charset="-79"/>
              </a:rPr>
              <a:t>על היזם לוודא שאכן ישנם כל הרישומים המעידים כי הוא בעל הזכות הקניינית הנדרשת לצורך הקמת הפרויקט. מכירת פרויקט והסכמה של בעלים לרבות עלויות נדרשות.</a:t>
            </a:r>
          </a:p>
          <a:p>
            <a:pPr algn="just"/>
            <a:endParaRPr lang="he-IL" sz="2400" dirty="0">
              <a:solidFill>
                <a:srgbClr val="000000"/>
              </a:solidFill>
              <a:latin typeface="Calibri" panose="020F0502020204030204" pitchFamily="34" charset="0"/>
              <a:cs typeface="Gisha" panose="020B0502040204020203" pitchFamily="34" charset="-79"/>
            </a:endParaRPr>
          </a:p>
          <a:p>
            <a:pPr algn="just"/>
            <a:r>
              <a:rPr lang="he-IL" sz="2400" dirty="0">
                <a:solidFill>
                  <a:srgbClr val="000000"/>
                </a:solidFill>
                <a:latin typeface="Calibri" panose="020F0502020204030204" pitchFamily="34" charset="0"/>
                <a:cs typeface="Gisha" panose="020B0502040204020203" pitchFamily="34" charset="-79"/>
              </a:rPr>
              <a:t>בהיבט התכנוני, ניתן להצביע על שתי נקודות מפתח: מורכבות התכנון ויציבות הפרוגרמה. פרויקט עם תכנון מורכב נוטה לאלץ את היזם להגיש מספר בקשות להיתר שינויים במהלך הבנייה עקב אילוצים העולים מן השטח שאינם נצפו מראש. </a:t>
            </a:r>
            <a:endParaRPr lang="en-US" sz="2400" dirty="0">
              <a:solidFill>
                <a:srgbClr val="000000"/>
              </a:solidFill>
              <a:latin typeface="Calibri" panose="020F0502020204030204" pitchFamily="34" charset="0"/>
              <a:cs typeface="Gisha" panose="020B0502040204020203" pitchFamily="34" charset="-79"/>
            </a:endParaRPr>
          </a:p>
          <a:p>
            <a:pPr algn="just" rtl="1"/>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887944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1497262"/>
          </a:xfrm>
          <a:prstGeom prst="rect">
            <a:avLst/>
          </a:prstGeom>
        </p:spPr>
      </p:pic>
      <p:sp>
        <p:nvSpPr>
          <p:cNvPr id="3" name="Content Placeholder 6">
            <a:extLst>
              <a:ext uri="{FF2B5EF4-FFF2-40B4-BE49-F238E27FC236}">
                <a16:creationId xmlns:a16="http://schemas.microsoft.com/office/drawing/2014/main" id="{C81DC6EB-E45F-4DED-AC5C-6B46B40A5892}"/>
              </a:ext>
            </a:extLst>
          </p:cNvPr>
          <p:cNvSpPr txBox="1">
            <a:spLocks/>
          </p:cNvSpPr>
          <p:nvPr/>
        </p:nvSpPr>
        <p:spPr>
          <a:xfrm>
            <a:off x="945202" y="2129044"/>
            <a:ext cx="8640960" cy="3899805"/>
          </a:xfrm>
          <a:prstGeom prst="rect">
            <a:avLst/>
          </a:prstGeom>
        </p:spPr>
        <p:txBody>
          <a:bodyPr/>
          <a:lstStyle>
            <a:lvl1pPr marL="0" indent="0" algn="r" defTabSz="914400" rtl="1" eaLnBrk="1" latinLnBrk="0" hangingPunct="1">
              <a:spcBef>
                <a:spcPct val="20000"/>
              </a:spcBef>
              <a:buFont typeface="Arial" panose="020B0604020202020204" pitchFamily="34" charset="0"/>
              <a:buNone/>
              <a:defRPr sz="2000" b="0" i="0" kern="1200" baseline="0">
                <a:solidFill>
                  <a:schemeClr val="tx1"/>
                </a:solidFill>
                <a:latin typeface="Narkisim" panose="020E0502050101010101" pitchFamily="34" charset="-79"/>
                <a:ea typeface="+mn-ea"/>
                <a:cs typeface="+mn-cs"/>
              </a:defRPr>
            </a:lvl1pPr>
            <a:lvl2pPr marL="7429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mn-cs"/>
              </a:defRPr>
            </a:lvl2pPr>
            <a:lvl3pPr marL="12001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3pPr>
            <a:lvl4pPr marL="1371600" indent="0" algn="r" defTabSz="914400" rtl="1" eaLnBrk="1" latinLnBrk="0" hangingPunct="1">
              <a:spcBef>
                <a:spcPct val="20000"/>
              </a:spcBef>
              <a:buFont typeface="Arial" panose="020B0604020202020204" pitchFamily="34" charset="0"/>
              <a:buNone/>
              <a:defRPr sz="1600" b="0" i="0" kern="1200">
                <a:solidFill>
                  <a:schemeClr val="tx1"/>
                </a:solidFill>
                <a:latin typeface="Gotham-Light"/>
                <a:ea typeface="+mn-ea"/>
                <a:cs typeface="Gotham-Light"/>
              </a:defRPr>
            </a:lvl4pPr>
            <a:lvl5pPr marL="2057400" indent="-22860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a:lnSpc>
                <a:spcPts val="3000"/>
              </a:lnSpc>
              <a:buFont typeface="Wingdings" panose="05000000000000000000" pitchFamily="2" charset="2"/>
              <a:buChar char="q"/>
            </a:pPr>
            <a:r>
              <a:rPr lang="he-IL" sz="2400" dirty="0">
                <a:latin typeface="Gisha" panose="020B0502040204020203" pitchFamily="34" charset="-79"/>
                <a:cs typeface="Gisha" panose="020B0502040204020203" pitchFamily="34" charset="-79"/>
              </a:rPr>
              <a:t>מערכת ההסכמים שנחתמו וייחתמו</a:t>
            </a:r>
          </a:p>
          <a:p>
            <a:pPr marL="457200" indent="-457200">
              <a:lnSpc>
                <a:spcPts val="3000"/>
              </a:lnSpc>
              <a:buFont typeface="Wingdings" panose="05000000000000000000" pitchFamily="2" charset="2"/>
              <a:buChar char="q"/>
            </a:pPr>
            <a:r>
              <a:rPr lang="he-IL" sz="2400" dirty="0">
                <a:latin typeface="Gisha" panose="020B0502040204020203" pitchFamily="34" charset="-79"/>
                <a:cs typeface="Gisha" panose="020B0502040204020203" pitchFamily="34" charset="-79"/>
              </a:rPr>
              <a:t>נסח טאבו</a:t>
            </a:r>
          </a:p>
          <a:p>
            <a:pPr marL="457200" indent="-457200">
              <a:lnSpc>
                <a:spcPts val="3000"/>
              </a:lnSpc>
              <a:buFont typeface="Wingdings" panose="05000000000000000000" pitchFamily="2" charset="2"/>
              <a:buChar char="q"/>
            </a:pPr>
            <a:r>
              <a:rPr lang="he-IL" sz="2400" dirty="0">
                <a:latin typeface="Gisha" panose="020B0502040204020203" pitchFamily="34" charset="-79"/>
                <a:cs typeface="Gisha" panose="020B0502040204020203" pitchFamily="34" charset="-79"/>
              </a:rPr>
              <a:t>נסח רשם חברות </a:t>
            </a:r>
          </a:p>
          <a:p>
            <a:pPr marL="457200" indent="-457200">
              <a:lnSpc>
                <a:spcPts val="3000"/>
              </a:lnSpc>
              <a:buFont typeface="Wingdings" panose="05000000000000000000" pitchFamily="2" charset="2"/>
              <a:buChar char="q"/>
            </a:pPr>
            <a:r>
              <a:rPr lang="he-IL" sz="2400" dirty="0">
                <a:latin typeface="Gisha" panose="020B0502040204020203" pitchFamily="34" charset="-79"/>
                <a:cs typeface="Gisha" panose="020B0502040204020203" pitchFamily="34" charset="-79"/>
              </a:rPr>
              <a:t>הליכים משפטים ככל ומתקיימים כלפי מי מהצדדים</a:t>
            </a:r>
          </a:p>
          <a:p>
            <a:pPr marL="457200" indent="-457200">
              <a:lnSpc>
                <a:spcPts val="3000"/>
              </a:lnSpc>
              <a:buFont typeface="Wingdings" panose="05000000000000000000" pitchFamily="2" charset="2"/>
              <a:buChar char="q"/>
            </a:pPr>
            <a:r>
              <a:rPr lang="he-IL" sz="2400" dirty="0">
                <a:latin typeface="Gisha" panose="020B0502040204020203" pitchFamily="34" charset="-79"/>
                <a:cs typeface="Gisha" panose="020B0502040204020203" pitchFamily="34" charset="-79"/>
              </a:rPr>
              <a:t>חברה מאוגדת – חברת גוש חלקה בפרויקטים מסוג תמ"א 38 </a:t>
            </a:r>
          </a:p>
          <a:p>
            <a:pPr marL="457200" indent="-457200">
              <a:lnSpc>
                <a:spcPts val="3000"/>
              </a:lnSpc>
              <a:buFont typeface="Wingdings" panose="05000000000000000000" pitchFamily="2" charset="2"/>
              <a:buChar char="q"/>
            </a:pPr>
            <a:r>
              <a:rPr lang="he-IL" sz="2400" dirty="0">
                <a:latin typeface="Gisha" panose="020B0502040204020203" pitchFamily="34" charset="-79"/>
                <a:cs typeface="Gisha" panose="020B0502040204020203" pitchFamily="34" charset="-79"/>
              </a:rPr>
              <a:t>הליכי מיסוי</a:t>
            </a:r>
          </a:p>
          <a:p>
            <a:pPr marL="0" marR="0" lvl="0" indent="0" algn="r" defTabSz="914400" rtl="1" eaLnBrk="1" fontAlgn="auto" latinLnBrk="0" hangingPunct="1">
              <a:lnSpc>
                <a:spcPct val="100000"/>
              </a:lnSpc>
              <a:spcBef>
                <a:spcPts val="0"/>
              </a:spcBef>
              <a:spcAft>
                <a:spcPts val="600"/>
              </a:spcAft>
              <a:buClrTx/>
              <a:buSzPct val="60000"/>
              <a:buFont typeface="Arial" panose="020B0604020202020204" pitchFamily="34" charset="0"/>
              <a:buNone/>
              <a:tabLst/>
              <a:defRPr/>
            </a:pPr>
            <a:r>
              <a:rPr kumimoji="0" lang="he-IL" sz="2000" b="1" i="0" u="none" strike="noStrike" kern="1200" cap="none" spc="0" normalizeH="0" baseline="0" noProof="0" dirty="0">
                <a:ln>
                  <a:noFill/>
                </a:ln>
                <a:solidFill>
                  <a:sysClr val="windowText" lastClr="000000"/>
                </a:solidFill>
                <a:effectLst/>
                <a:uLnTx/>
                <a:uFillTx/>
                <a:latin typeface="Arial" pitchFamily="34" charset="0"/>
                <a:ea typeface="+mn-ea"/>
                <a:cs typeface="Guttman Hatzvi" pitchFamily="2" charset="-79"/>
              </a:rPr>
              <a:t>	</a:t>
            </a:r>
          </a:p>
          <a:p>
            <a:pPr marL="0" marR="0" lvl="0" indent="0" algn="r" defTabSz="914400" rtl="1" eaLnBrk="1" fontAlgn="auto" latinLnBrk="0" hangingPunct="1">
              <a:lnSpc>
                <a:spcPct val="100000"/>
              </a:lnSpc>
              <a:spcBef>
                <a:spcPts val="0"/>
              </a:spcBef>
              <a:spcAft>
                <a:spcPts val="600"/>
              </a:spcAft>
              <a:buClrTx/>
              <a:buSzPct val="60000"/>
              <a:buFont typeface="Arial" panose="020B0604020202020204" pitchFamily="34" charset="0"/>
              <a:buNone/>
              <a:tabLst/>
              <a:defRPr/>
            </a:pPr>
            <a:r>
              <a:rPr kumimoji="0" lang="he-IL" sz="2000" b="1" i="0" u="none" strike="noStrike" kern="1200" cap="none" spc="0" normalizeH="0" baseline="0" noProof="0" dirty="0">
                <a:ln>
                  <a:noFill/>
                </a:ln>
                <a:solidFill>
                  <a:sysClr val="windowText" lastClr="000000"/>
                </a:solidFill>
                <a:effectLst/>
                <a:uLnTx/>
                <a:uFillTx/>
                <a:latin typeface="Arial" pitchFamily="34" charset="0"/>
                <a:ea typeface="+mn-ea"/>
                <a:cs typeface="Guttman Hatzvi" pitchFamily="2" charset="-79"/>
              </a:rPr>
              <a:t>					</a:t>
            </a:r>
          </a:p>
          <a:p>
            <a:pPr marL="0" marR="0" lvl="0" indent="0" algn="r" defTabSz="914400" rtl="1" eaLnBrk="1" fontAlgn="auto" latinLnBrk="0" hangingPunct="1">
              <a:lnSpc>
                <a:spcPct val="100000"/>
              </a:lnSpc>
              <a:spcBef>
                <a:spcPts val="600"/>
              </a:spcBef>
              <a:spcAft>
                <a:spcPts val="0"/>
              </a:spcAft>
              <a:buClrTx/>
              <a:buSzPct val="60000"/>
              <a:buFont typeface="Arial" panose="020B0604020202020204" pitchFamily="34" charset="0"/>
              <a:buNone/>
              <a:tabLst/>
              <a:defRPr/>
            </a:pPr>
            <a:r>
              <a:rPr kumimoji="0" lang="he-IL" sz="2000" b="1" i="0" u="none" strike="noStrike" kern="1200" cap="none" spc="0" normalizeH="0" baseline="0" noProof="0" dirty="0">
                <a:ln>
                  <a:noFill/>
                </a:ln>
                <a:solidFill>
                  <a:sysClr val="windowText" lastClr="000000"/>
                </a:solidFill>
                <a:effectLst/>
                <a:uLnTx/>
                <a:uFillTx/>
                <a:latin typeface="Narkisim" panose="020E0502050101010101" pitchFamily="34" charset="-79"/>
                <a:ea typeface="+mn-ea"/>
                <a:cs typeface="Arial" panose="020B0604020202020204" pitchFamily="34" charset="0"/>
              </a:rPr>
              <a:t>	</a:t>
            </a:r>
            <a:endParaRPr kumimoji="0" lang="en-US" sz="2000" b="0" i="0" u="none" strike="noStrike" kern="1200" cap="none" spc="0" normalizeH="0" baseline="0" noProof="0" dirty="0">
              <a:ln>
                <a:noFill/>
              </a:ln>
              <a:solidFill>
                <a:sysClr val="windowText" lastClr="000000"/>
              </a:solidFill>
              <a:effectLst/>
              <a:uLnTx/>
              <a:uFillTx/>
              <a:latin typeface="Narkisim" panose="020E0502050101010101" pitchFamily="34" charset="-79"/>
              <a:ea typeface="+mn-ea"/>
              <a:cs typeface="+mn-cs"/>
            </a:endParaRPr>
          </a:p>
        </p:txBody>
      </p:sp>
    </p:spTree>
    <p:extLst>
      <p:ext uri="{BB962C8B-B14F-4D97-AF65-F5344CB8AC3E}">
        <p14:creationId xmlns:p14="http://schemas.microsoft.com/office/powerpoint/2010/main" val="33776899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2A0E4E09-FC02-4ADC-951A-3FFA90B6FE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תמונה 1"/>
          <p:cNvPicPr>
            <a:picLocks noChangeAspect="1"/>
          </p:cNvPicPr>
          <p:nvPr/>
        </p:nvPicPr>
        <p:blipFill rotWithShape="1">
          <a:blip r:embed="rId2">
            <a:alphaModFix/>
            <a:extLst>
              <a:ext uri="{28A0092B-C50C-407E-A947-70E740481C1C}">
                <a14:useLocalDpi xmlns:a14="http://schemas.microsoft.com/office/drawing/2010/main" val="0"/>
              </a:ext>
            </a:extLst>
          </a:blip>
          <a:srcRect l="46615"/>
          <a:stretch/>
        </p:blipFill>
        <p:spPr>
          <a:xfrm>
            <a:off x="-305" y="-1"/>
            <a:ext cx="6423053" cy="6858001"/>
          </a:xfrm>
          <a:prstGeom prst="rect">
            <a:avLst/>
          </a:prstGeom>
          <a:solidFill>
            <a:srgbClr val="000000">
              <a:shade val="95000"/>
            </a:srgbClr>
          </a:solidFill>
        </p:spPr>
      </p:pic>
      <p:pic>
        <p:nvPicPr>
          <p:cNvPr id="7" name="Picture 10">
            <a:extLst>
              <a:ext uri="{FF2B5EF4-FFF2-40B4-BE49-F238E27FC236}">
                <a16:creationId xmlns:a16="http://schemas.microsoft.com/office/drawing/2014/main" id="{24F266AD-725B-4A9D-B448-4C000F95CB4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תיבת טקסט 3">
            <a:extLst>
              <a:ext uri="{FF2B5EF4-FFF2-40B4-BE49-F238E27FC236}">
                <a16:creationId xmlns:a16="http://schemas.microsoft.com/office/drawing/2014/main" id="{76106D93-F764-4FC4-8BC8-EA5D7C0F4898}"/>
              </a:ext>
            </a:extLst>
          </p:cNvPr>
          <p:cNvSpPr txBox="1"/>
          <p:nvPr/>
        </p:nvSpPr>
        <p:spPr>
          <a:xfrm>
            <a:off x="6833997" y="582641"/>
            <a:ext cx="5141980" cy="1644592"/>
          </a:xfrm>
          <a:prstGeom prst="rect">
            <a:avLst/>
          </a:prstGeom>
        </p:spPr>
        <p:txBody>
          <a:bodyPr vert="horz" lIns="91440" tIns="45720" rIns="91440" bIns="45720" rtlCol="0" anchor="t">
            <a:normAutofit/>
          </a:bodyPr>
          <a:lstStyle/>
          <a:p>
            <a:pPr algn="l" rtl="0">
              <a:lnSpc>
                <a:spcPct val="90000"/>
              </a:lnSpc>
              <a:spcBef>
                <a:spcPct val="0"/>
              </a:spcBef>
              <a:spcAft>
                <a:spcPts val="600"/>
              </a:spcAft>
              <a:defRPr/>
            </a:pPr>
            <a:r>
              <a:rPr lang="he-IL" sz="3700" b="1" dirty="0">
                <a:solidFill>
                  <a:srgbClr val="000000"/>
                </a:solidFill>
                <a:latin typeface="Gisha" panose="020B0502040204020203" pitchFamily="34" charset="-79"/>
                <a:ea typeface="+mj-ea"/>
                <a:cs typeface="Gisha" panose="020B0502040204020203" pitchFamily="34" charset="-79"/>
              </a:rPr>
              <a:t>פרק ד' - </a:t>
            </a:r>
            <a:r>
              <a:rPr lang="en-US" sz="3700" b="1" dirty="0">
                <a:solidFill>
                  <a:srgbClr val="000000"/>
                </a:solidFill>
                <a:latin typeface="Gisha" panose="020B0502040204020203" pitchFamily="34" charset="-79"/>
                <a:ea typeface="+mj-ea"/>
                <a:cs typeface="Gisha" panose="020B0502040204020203" pitchFamily="34" charset="-79"/>
              </a:rPr>
              <a:t>אחריות השמאי</a:t>
            </a:r>
          </a:p>
          <a:p>
            <a:pPr marL="0" marR="0" lvl="0" indent="0" algn="l" rtl="0" fontAlgn="auto">
              <a:lnSpc>
                <a:spcPct val="90000"/>
              </a:lnSpc>
              <a:spcBef>
                <a:spcPct val="0"/>
              </a:spcBef>
              <a:spcAft>
                <a:spcPts val="600"/>
              </a:spcAft>
              <a:buClrTx/>
              <a:buSzTx/>
              <a:tabLst/>
              <a:defRPr/>
            </a:pPr>
            <a:endParaRPr lang="en-US" sz="3700" b="1" spc="300" dirty="0">
              <a:solidFill>
                <a:srgbClr val="000000"/>
              </a:solidFill>
              <a:latin typeface="+mj-lt"/>
              <a:ea typeface="+mj-ea"/>
              <a:cs typeface="+mj-cs"/>
            </a:endParaRPr>
          </a:p>
          <a:p>
            <a:pPr marL="0" marR="0" lvl="0" indent="0" algn="l" rtl="0" fontAlgn="auto">
              <a:lnSpc>
                <a:spcPct val="90000"/>
              </a:lnSpc>
              <a:spcBef>
                <a:spcPct val="0"/>
              </a:spcBef>
              <a:spcAft>
                <a:spcPts val="600"/>
              </a:spcAft>
              <a:buClrTx/>
              <a:buSzTx/>
              <a:tabLst/>
              <a:defRPr/>
            </a:pPr>
            <a:endParaRPr kumimoji="0" lang="en-US" sz="3700" b="1" i="0" u="none" strike="noStrike" cap="none" spc="300" normalizeH="0" baseline="0" noProof="0" dirty="0">
              <a:ln>
                <a:noFill/>
              </a:ln>
              <a:solidFill>
                <a:srgbClr val="000000"/>
              </a:solidFill>
              <a:effectLst/>
              <a:uLnTx/>
              <a:uFillTx/>
              <a:latin typeface="+mj-lt"/>
              <a:ea typeface="+mj-ea"/>
              <a:cs typeface="+mj-cs"/>
            </a:endParaRPr>
          </a:p>
        </p:txBody>
      </p:sp>
    </p:spTree>
    <p:extLst>
      <p:ext uri="{BB962C8B-B14F-4D97-AF65-F5344CB8AC3E}">
        <p14:creationId xmlns:p14="http://schemas.microsoft.com/office/powerpoint/2010/main" val="1402092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1497262"/>
          </a:xfrm>
          <a:prstGeom prst="rect">
            <a:avLst/>
          </a:prstGeom>
        </p:spPr>
      </p:pic>
      <p:sp>
        <p:nvSpPr>
          <p:cNvPr id="3" name="Content Placeholder 6">
            <a:extLst>
              <a:ext uri="{FF2B5EF4-FFF2-40B4-BE49-F238E27FC236}">
                <a16:creationId xmlns:a16="http://schemas.microsoft.com/office/drawing/2014/main" id="{C81DC6EB-E45F-4DED-AC5C-6B46B40A5892}"/>
              </a:ext>
            </a:extLst>
          </p:cNvPr>
          <p:cNvSpPr txBox="1">
            <a:spLocks/>
          </p:cNvSpPr>
          <p:nvPr/>
        </p:nvSpPr>
        <p:spPr>
          <a:xfrm>
            <a:off x="987243" y="1974316"/>
            <a:ext cx="8640960" cy="4081866"/>
          </a:xfrm>
          <a:prstGeom prst="rect">
            <a:avLst/>
          </a:prstGeom>
        </p:spPr>
        <p:txBody>
          <a:bodyPr/>
          <a:lstStyle>
            <a:lvl1pPr marL="0" indent="0" algn="r" defTabSz="914400" rtl="1" eaLnBrk="1" latinLnBrk="0" hangingPunct="1">
              <a:spcBef>
                <a:spcPct val="20000"/>
              </a:spcBef>
              <a:buFont typeface="Arial" panose="020B0604020202020204" pitchFamily="34" charset="0"/>
              <a:buNone/>
              <a:defRPr sz="2000" b="0" i="0" kern="1200" baseline="0">
                <a:solidFill>
                  <a:schemeClr val="tx1"/>
                </a:solidFill>
                <a:latin typeface="Narkisim" panose="020E0502050101010101" pitchFamily="34" charset="-79"/>
                <a:ea typeface="+mn-ea"/>
                <a:cs typeface="+mn-cs"/>
              </a:defRPr>
            </a:lvl1pPr>
            <a:lvl2pPr marL="7429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mn-cs"/>
              </a:defRPr>
            </a:lvl2pPr>
            <a:lvl3pPr marL="12001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3pPr>
            <a:lvl4pPr marL="1371600" indent="0" algn="r" defTabSz="914400" rtl="1" eaLnBrk="1" latinLnBrk="0" hangingPunct="1">
              <a:spcBef>
                <a:spcPct val="20000"/>
              </a:spcBef>
              <a:buFont typeface="Arial" panose="020B0604020202020204" pitchFamily="34" charset="0"/>
              <a:buNone/>
              <a:defRPr sz="1600" b="0" i="0" kern="1200">
                <a:solidFill>
                  <a:schemeClr val="tx1"/>
                </a:solidFill>
                <a:latin typeface="Gotham-Light"/>
                <a:ea typeface="+mn-ea"/>
                <a:cs typeface="Gotham-Light"/>
              </a:defRPr>
            </a:lvl4pPr>
            <a:lvl5pPr marL="2057400" indent="-22860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r" defTabSz="914400" rtl="1" eaLnBrk="1" fontAlgn="auto" latinLnBrk="0" hangingPunct="1">
              <a:lnSpc>
                <a:spcPct val="100000"/>
              </a:lnSpc>
              <a:spcBef>
                <a:spcPts val="600"/>
              </a:spcBef>
              <a:spcAft>
                <a:spcPts val="0"/>
              </a:spcAft>
              <a:buClrTx/>
              <a:buSzPct val="60000"/>
              <a:buFont typeface="Arial" panose="020B0604020202020204" pitchFamily="34" charset="0"/>
              <a:buNone/>
              <a:tabLst/>
              <a:defRPr/>
            </a:pPr>
            <a:endParaRPr kumimoji="0" lang="en-US" sz="2000" b="0" i="0" u="none" strike="noStrike" kern="1200" cap="none" spc="0" normalizeH="0" baseline="0" noProof="0" dirty="0">
              <a:ln>
                <a:noFill/>
              </a:ln>
              <a:solidFill>
                <a:sysClr val="windowText" lastClr="000000"/>
              </a:solidFill>
              <a:effectLst/>
              <a:uLnTx/>
              <a:uFillTx/>
              <a:latin typeface="Narkisim" panose="020E0502050101010101" pitchFamily="34" charset="-79"/>
              <a:ea typeface="+mn-ea"/>
              <a:cs typeface="+mn-cs"/>
            </a:endParaRPr>
          </a:p>
        </p:txBody>
      </p:sp>
      <p:sp>
        <p:nvSpPr>
          <p:cNvPr id="6" name="תיבת טקסט 5">
            <a:extLst>
              <a:ext uri="{FF2B5EF4-FFF2-40B4-BE49-F238E27FC236}">
                <a16:creationId xmlns:a16="http://schemas.microsoft.com/office/drawing/2014/main" id="{46307B22-AB74-4F54-B970-8F9C7A942A3F}"/>
              </a:ext>
            </a:extLst>
          </p:cNvPr>
          <p:cNvSpPr txBox="1"/>
          <p:nvPr/>
        </p:nvSpPr>
        <p:spPr>
          <a:xfrm>
            <a:off x="2563797" y="1623032"/>
            <a:ext cx="6577983" cy="4379660"/>
          </a:xfrm>
          <a:prstGeom prst="rect">
            <a:avLst/>
          </a:prstGeom>
          <a:noFill/>
        </p:spPr>
        <p:txBody>
          <a:bodyPr wrap="square">
            <a:spAutoFit/>
          </a:bodyPr>
          <a:lstStyle/>
          <a:p>
            <a:pPr algn="just" rtl="1">
              <a:spcAft>
                <a:spcPts val="600"/>
              </a:spcAft>
            </a:pPr>
            <a:r>
              <a:rPr lang="en-US" sz="1200" dirty="0">
                <a:effectLst/>
                <a:latin typeface="Times New Roman" panose="02020603050405020304" pitchFamily="18" charset="0"/>
                <a:ea typeface="Times New Roman" panose="02020603050405020304" pitchFamily="18" charset="0"/>
              </a:rPr>
              <a:t> </a:t>
            </a:r>
          </a:p>
          <a:p>
            <a:pPr algn="ctr">
              <a:spcBef>
                <a:spcPct val="20000"/>
              </a:spcBef>
              <a:spcAft>
                <a:spcPts val="600"/>
              </a:spcAft>
            </a:pPr>
            <a:r>
              <a:rPr lang="he-IL" sz="2800" b="1" spc="300" dirty="0">
                <a:solidFill>
                  <a:srgbClr val="B51A4E"/>
                </a:solidFill>
                <a:latin typeface="Gisha" panose="020B0502040204020203" pitchFamily="34" charset="-79"/>
                <a:ea typeface="+mj-ea"/>
                <a:cs typeface="Gisha" panose="020B0502040204020203" pitchFamily="34" charset="-79"/>
              </a:rPr>
              <a:t>"חשבון סגור"</a:t>
            </a:r>
            <a:endParaRPr lang="en-US" sz="2800" b="1" spc="300" dirty="0">
              <a:solidFill>
                <a:srgbClr val="B51A4E"/>
              </a:solidFill>
              <a:latin typeface="Gisha" panose="020B0502040204020203" pitchFamily="34" charset="-79"/>
              <a:ea typeface="+mj-ea"/>
              <a:cs typeface="Gisha" panose="020B0502040204020203" pitchFamily="34" charset="-79"/>
            </a:endParaRPr>
          </a:p>
          <a:p>
            <a:pPr algn="just" rtl="1">
              <a:spcAft>
                <a:spcPts val="600"/>
              </a:spcAft>
            </a:pPr>
            <a:br>
              <a:rPr lang="he-IL" sz="2000" b="1" kern="1200" dirty="0">
                <a:solidFill>
                  <a:srgbClr val="000000"/>
                </a:solidFill>
                <a:effectLst/>
                <a:latin typeface="Arial" panose="020B0604020202020204" pitchFamily="34" charset="0"/>
                <a:ea typeface="+mn-ea"/>
                <a:cs typeface="Guttman Hatzvi" panose="02010401010101010101" pitchFamily="2" charset="-79"/>
              </a:rPr>
            </a:br>
            <a:br>
              <a:rPr lang="he-IL" sz="2800" b="1" kern="1200" dirty="0">
                <a:solidFill>
                  <a:srgbClr val="000000"/>
                </a:solidFill>
                <a:effectLst/>
                <a:latin typeface="Arial" panose="020B0604020202020204" pitchFamily="34" charset="0"/>
                <a:ea typeface="+mn-ea"/>
                <a:cs typeface="Guttman Hatzvi" panose="02010401010101010101" pitchFamily="2" charset="-79"/>
              </a:rPr>
            </a:br>
            <a:r>
              <a:rPr lang="he-IL" sz="2000" b="1" spc="300" dirty="0">
                <a:solidFill>
                  <a:srgbClr val="B51A4E"/>
                </a:solidFill>
                <a:latin typeface="Gisha" panose="020B0502040204020203" pitchFamily="34" charset="-79"/>
                <a:ea typeface="+mj-ea"/>
                <a:cs typeface="Gisha" panose="020B0502040204020203" pitchFamily="34" charset="-79"/>
              </a:rPr>
              <a:t>חשבון בנק </a:t>
            </a:r>
            <a:r>
              <a:rPr lang="he-IL" sz="2000" b="1" kern="1200" dirty="0">
                <a:solidFill>
                  <a:srgbClr val="000000"/>
                </a:solidFill>
                <a:effectLst/>
                <a:latin typeface="Gisha" panose="020B0502040204020203" pitchFamily="34" charset="-79"/>
                <a:cs typeface="Gisha" panose="020B0502040204020203" pitchFamily="34" charset="-79"/>
              </a:rPr>
              <a:t>ע"ש הגורם היזמי המשועבד לגורם המממן.</a:t>
            </a:r>
            <a:br>
              <a:rPr lang="he-IL" sz="2000" b="1" kern="1200" dirty="0">
                <a:solidFill>
                  <a:srgbClr val="000000"/>
                </a:solidFill>
                <a:effectLst/>
                <a:latin typeface="Gisha" panose="020B0502040204020203" pitchFamily="34" charset="-79"/>
                <a:cs typeface="Gisha" panose="020B0502040204020203" pitchFamily="34" charset="-79"/>
              </a:rPr>
            </a:br>
            <a:endParaRPr lang="he-IL" sz="2000" b="1" kern="1200" dirty="0">
              <a:solidFill>
                <a:srgbClr val="000000"/>
              </a:solidFill>
              <a:effectLst/>
              <a:latin typeface="Gisha" panose="020B0502040204020203" pitchFamily="34" charset="-79"/>
              <a:cs typeface="Gisha" panose="020B0502040204020203" pitchFamily="34" charset="-79"/>
            </a:endParaRPr>
          </a:p>
          <a:p>
            <a:pPr algn="just" rtl="1">
              <a:spcAft>
                <a:spcPts val="600"/>
              </a:spcAft>
            </a:pPr>
            <a:r>
              <a:rPr lang="he-IL" sz="2000" b="1" kern="1200" dirty="0">
                <a:solidFill>
                  <a:srgbClr val="000000"/>
                </a:solidFill>
                <a:effectLst/>
                <a:latin typeface="Gisha" panose="020B0502040204020203" pitchFamily="34" charset="-79"/>
                <a:cs typeface="Gisha" panose="020B0502040204020203" pitchFamily="34" charset="-79"/>
              </a:rPr>
              <a:t>החשבון הסגור הינו החשבון אליו מופקדים כל התקבולים בפרויקט ובו מועמדות לגורם היזמי ההלוואות לבניית הפרויקט.</a:t>
            </a:r>
            <a:endParaRPr lang="en-US" sz="1200" dirty="0">
              <a:effectLst/>
              <a:latin typeface="Gisha" panose="020B0502040204020203" pitchFamily="34" charset="-79"/>
              <a:ea typeface="Times New Roman" panose="02020603050405020304" pitchFamily="18" charset="0"/>
              <a:cs typeface="Gisha" panose="020B0502040204020203" pitchFamily="34" charset="-79"/>
            </a:endParaRPr>
          </a:p>
          <a:p>
            <a:pPr algn="just" rtl="1">
              <a:spcAft>
                <a:spcPts val="600"/>
              </a:spcAft>
            </a:pPr>
            <a:endParaRPr lang="he-IL" sz="2000" b="1" kern="1200" dirty="0">
              <a:solidFill>
                <a:srgbClr val="000000"/>
              </a:solidFill>
              <a:effectLst/>
              <a:latin typeface="Gisha" panose="020B0502040204020203" pitchFamily="34" charset="-79"/>
              <a:cs typeface="Gisha" panose="020B0502040204020203" pitchFamily="34" charset="-79"/>
            </a:endParaRPr>
          </a:p>
          <a:p>
            <a:pPr algn="just" rtl="1">
              <a:spcAft>
                <a:spcPts val="600"/>
              </a:spcAft>
            </a:pPr>
            <a:r>
              <a:rPr lang="he-IL" sz="2000" b="1" kern="1200" dirty="0">
                <a:solidFill>
                  <a:srgbClr val="000000"/>
                </a:solidFill>
                <a:effectLst/>
                <a:latin typeface="Gisha" panose="020B0502040204020203" pitchFamily="34" charset="-79"/>
                <a:cs typeface="Gisha" panose="020B0502040204020203" pitchFamily="34" charset="-79"/>
              </a:rPr>
              <a:t>החשבון הסגור לא יכול להיות ביתרה שלילית. העברות בנקאיות בלבד.</a:t>
            </a:r>
            <a:endParaRPr lang="en-US" sz="1200" dirty="0">
              <a:effectLst/>
              <a:latin typeface="Gisha" panose="020B0502040204020203" pitchFamily="34" charset="-79"/>
              <a:ea typeface="Times New Roman" panose="02020603050405020304" pitchFamily="18" charset="0"/>
              <a:cs typeface="Gisha" panose="020B0502040204020203" pitchFamily="34" charset="-79"/>
            </a:endParaRPr>
          </a:p>
        </p:txBody>
      </p:sp>
    </p:spTree>
    <p:extLst>
      <p:ext uri="{BB962C8B-B14F-4D97-AF65-F5344CB8AC3E}">
        <p14:creationId xmlns:p14="http://schemas.microsoft.com/office/powerpoint/2010/main" val="4069453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39">
            <a:extLst>
              <a:ext uri="{FF2B5EF4-FFF2-40B4-BE49-F238E27FC236}">
                <a16:creationId xmlns:a16="http://schemas.microsoft.com/office/drawing/2014/main" id="{2E24B5A8-B2F1-4DC0-B421-E1DC2BB684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תיבת טקסט 4">
            <a:extLst>
              <a:ext uri="{FF2B5EF4-FFF2-40B4-BE49-F238E27FC236}">
                <a16:creationId xmlns:a16="http://schemas.microsoft.com/office/drawing/2014/main" id="{9D8B51FF-EEE6-45CB-B8BF-AC8416ED6CDB}"/>
              </a:ext>
            </a:extLst>
          </p:cNvPr>
          <p:cNvSpPr txBox="1"/>
          <p:nvPr/>
        </p:nvSpPr>
        <p:spPr>
          <a:xfrm>
            <a:off x="971368" y="909326"/>
            <a:ext cx="6125968" cy="1912749"/>
          </a:xfrm>
          <a:prstGeom prst="rect">
            <a:avLst/>
          </a:prstGeom>
        </p:spPr>
        <p:txBody>
          <a:bodyPr vert="horz" lIns="91440" tIns="45720" rIns="91440" bIns="45720" rtlCol="0" anchor="b">
            <a:normAutofit/>
          </a:bodyPr>
          <a:lstStyle/>
          <a:p>
            <a:pPr rtl="0">
              <a:lnSpc>
                <a:spcPct val="90000"/>
              </a:lnSpc>
              <a:spcBef>
                <a:spcPct val="0"/>
              </a:spcBef>
              <a:spcAft>
                <a:spcPts val="600"/>
              </a:spcAft>
            </a:pPr>
            <a:endParaRPr lang="en-US" sz="4400" kern="1200" dirty="0">
              <a:solidFill>
                <a:schemeClr val="tx1"/>
              </a:solidFill>
              <a:latin typeface="+mj-lt"/>
              <a:ea typeface="+mj-ea"/>
              <a:cs typeface="+mj-cs"/>
            </a:endParaRPr>
          </a:p>
        </p:txBody>
      </p:sp>
      <p:sp>
        <p:nvSpPr>
          <p:cNvPr id="3" name="Content Placeholder 6">
            <a:extLst>
              <a:ext uri="{FF2B5EF4-FFF2-40B4-BE49-F238E27FC236}">
                <a16:creationId xmlns:a16="http://schemas.microsoft.com/office/drawing/2014/main" id="{C81DC6EB-E45F-4DED-AC5C-6B46B40A5892}"/>
              </a:ext>
            </a:extLst>
          </p:cNvPr>
          <p:cNvSpPr txBox="1">
            <a:spLocks/>
          </p:cNvSpPr>
          <p:nvPr/>
        </p:nvSpPr>
        <p:spPr>
          <a:xfrm>
            <a:off x="971367" y="2999537"/>
            <a:ext cx="6125969" cy="3177426"/>
          </a:xfrm>
          <a:prstGeom prst="rect">
            <a:avLst/>
          </a:prstGeom>
        </p:spPr>
        <p:txBody>
          <a:bodyPr vert="horz" lIns="91440" tIns="45720" rIns="91440" bIns="45720" rtlCol="0">
            <a:normAutofit/>
          </a:bodyPr>
          <a:lstStyle>
            <a:lvl1pPr marL="0" indent="0" algn="r" defTabSz="914400" rtl="1" eaLnBrk="1" latinLnBrk="0" hangingPunct="1">
              <a:spcBef>
                <a:spcPct val="20000"/>
              </a:spcBef>
              <a:buFont typeface="Arial" panose="020B0604020202020204" pitchFamily="34" charset="0"/>
              <a:buNone/>
              <a:defRPr sz="2000" b="0" i="0" kern="1200" baseline="0">
                <a:solidFill>
                  <a:schemeClr val="tx1"/>
                </a:solidFill>
                <a:latin typeface="Narkisim" panose="020E0502050101010101" pitchFamily="34" charset="-79"/>
                <a:ea typeface="+mn-ea"/>
                <a:cs typeface="+mn-cs"/>
              </a:defRPr>
            </a:lvl1pPr>
            <a:lvl2pPr marL="7429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mn-cs"/>
              </a:defRPr>
            </a:lvl2pPr>
            <a:lvl3pPr marL="12001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3pPr>
            <a:lvl4pPr marL="1371600" indent="0" algn="r" defTabSz="914400" rtl="1" eaLnBrk="1" latinLnBrk="0" hangingPunct="1">
              <a:spcBef>
                <a:spcPct val="20000"/>
              </a:spcBef>
              <a:buFont typeface="Arial" panose="020B0604020202020204" pitchFamily="34" charset="0"/>
              <a:buNone/>
              <a:defRPr sz="1600" b="0" i="0" kern="1200">
                <a:solidFill>
                  <a:schemeClr val="tx1"/>
                </a:solidFill>
                <a:latin typeface="Gotham-Light"/>
                <a:ea typeface="+mn-ea"/>
                <a:cs typeface="Gotham-Light"/>
              </a:defRPr>
            </a:lvl4pPr>
            <a:lvl5pPr marL="2057400" indent="-22860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228600" algn="l" rtl="0">
              <a:lnSpc>
                <a:spcPct val="90000"/>
              </a:lnSpc>
              <a:buFont typeface="Arial" panose="020B0604020202020204" pitchFamily="34" charset="0"/>
              <a:buChar char="•"/>
            </a:pPr>
            <a:endParaRPr kumimoji="0" lang="en-US" sz="1700" b="0" i="0" u="none" strike="noStrike" cap="none" spc="0" normalizeH="0" baseline="0" noProof="0" dirty="0">
              <a:ln>
                <a:noFill/>
              </a:ln>
              <a:effectLst/>
              <a:uLnTx/>
              <a:uFillTx/>
              <a:latin typeface="+mn-lt"/>
            </a:endParaRPr>
          </a:p>
        </p:txBody>
      </p:sp>
      <p:pic>
        <p:nvPicPr>
          <p:cNvPr id="2" name="תמונה 1"/>
          <p:cNvPicPr>
            <a:picLocks noChangeAspect="1"/>
          </p:cNvPicPr>
          <p:nvPr/>
        </p:nvPicPr>
        <p:blipFill rotWithShape="1">
          <a:blip r:embed="rId2" cstate="print">
            <a:extLst>
              <a:ext uri="{28A0092B-C50C-407E-A947-70E740481C1C}">
                <a14:useLocalDpi xmlns:a14="http://schemas.microsoft.com/office/drawing/2010/main" val="0"/>
              </a:ext>
            </a:extLst>
          </a:blip>
          <a:srcRect l="84869" r="-1" b="-1"/>
          <a:stretch/>
        </p:blipFill>
        <p:spPr>
          <a:xfrm>
            <a:off x="8318563" y="3841444"/>
            <a:ext cx="3726211" cy="3016556"/>
          </a:xfrm>
          <a:custGeom>
            <a:avLst/>
            <a:gdLst/>
            <a:ahLst/>
            <a:cxnLst/>
            <a:rect l="l" t="t" r="r" b="b"/>
            <a:pathLst>
              <a:path w="3726211" h="3016556">
                <a:moveTo>
                  <a:pt x="944965" y="2425097"/>
                </a:moveTo>
                <a:cubicBezTo>
                  <a:pt x="895843" y="2457968"/>
                  <a:pt x="850233" y="2494238"/>
                  <a:pt x="817125" y="2543059"/>
                </a:cubicBezTo>
                <a:cubicBezTo>
                  <a:pt x="860611" y="2504661"/>
                  <a:pt x="904064" y="2466046"/>
                  <a:pt x="947552" y="2427649"/>
                </a:cubicBezTo>
                <a:cubicBezTo>
                  <a:pt x="946622" y="2426800"/>
                  <a:pt x="945893" y="2425945"/>
                  <a:pt x="944965" y="2425097"/>
                </a:cubicBezTo>
                <a:close/>
                <a:moveTo>
                  <a:pt x="646109" y="2221911"/>
                </a:moveTo>
                <a:cubicBezTo>
                  <a:pt x="641758" y="2223597"/>
                  <a:pt x="637008" y="2225296"/>
                  <a:pt x="632457" y="2226988"/>
                </a:cubicBezTo>
                <a:cubicBezTo>
                  <a:pt x="629029" y="2230840"/>
                  <a:pt x="625372" y="2234481"/>
                  <a:pt x="621981" y="2238552"/>
                </a:cubicBezTo>
                <a:cubicBezTo>
                  <a:pt x="622709" y="2239408"/>
                  <a:pt x="623637" y="2240254"/>
                  <a:pt x="624367" y="2241110"/>
                </a:cubicBezTo>
                <a:cubicBezTo>
                  <a:pt x="631615" y="2234711"/>
                  <a:pt x="638862" y="2228310"/>
                  <a:pt x="646109" y="2221911"/>
                </a:cubicBezTo>
                <a:close/>
                <a:moveTo>
                  <a:pt x="3723043" y="1257813"/>
                </a:moveTo>
                <a:lnTo>
                  <a:pt x="3724923" y="1268597"/>
                </a:lnTo>
                <a:cubicBezTo>
                  <a:pt x="3725742" y="1273630"/>
                  <a:pt x="3726204" y="1276957"/>
                  <a:pt x="3726211" y="1278001"/>
                </a:cubicBezTo>
                <a:cubicBezTo>
                  <a:pt x="3726213" y="1279513"/>
                  <a:pt x="3725785" y="1278792"/>
                  <a:pt x="3725025" y="1276394"/>
                </a:cubicBezTo>
                <a:lnTo>
                  <a:pt x="3722434" y="1266883"/>
                </a:lnTo>
                <a:close/>
                <a:moveTo>
                  <a:pt x="3715032" y="1208749"/>
                </a:moveTo>
                <a:cubicBezTo>
                  <a:pt x="3720874" y="1212156"/>
                  <a:pt x="3723696" y="1228301"/>
                  <a:pt x="3723581" y="1249778"/>
                </a:cubicBezTo>
                <a:lnTo>
                  <a:pt x="3723043" y="1257813"/>
                </a:lnTo>
                <a:lnTo>
                  <a:pt x="3721496" y="1248949"/>
                </a:lnTo>
                <a:cubicBezTo>
                  <a:pt x="3720065" y="1241076"/>
                  <a:pt x="3718376" y="1232072"/>
                  <a:pt x="3716529" y="1222510"/>
                </a:cubicBezTo>
                <a:lnTo>
                  <a:pt x="3713905" y="1209297"/>
                </a:lnTo>
                <a:close/>
                <a:moveTo>
                  <a:pt x="1662913" y="807"/>
                </a:moveTo>
                <a:cubicBezTo>
                  <a:pt x="2483601" y="-23393"/>
                  <a:pt x="3140305" y="505292"/>
                  <a:pt x="3144309" y="513195"/>
                </a:cubicBezTo>
                <a:cubicBezTo>
                  <a:pt x="3164071" y="552762"/>
                  <a:pt x="3200736" y="568896"/>
                  <a:pt x="3234839" y="589291"/>
                </a:cubicBezTo>
                <a:cubicBezTo>
                  <a:pt x="3264562" y="607197"/>
                  <a:pt x="3296242" y="626137"/>
                  <a:pt x="3312233" y="657916"/>
                </a:cubicBezTo>
                <a:cubicBezTo>
                  <a:pt x="3333386" y="700072"/>
                  <a:pt x="3286287" y="666483"/>
                  <a:pt x="3280983" y="683149"/>
                </a:cubicBezTo>
                <a:cubicBezTo>
                  <a:pt x="3300242" y="704705"/>
                  <a:pt x="3328004" y="724215"/>
                  <a:pt x="3338360" y="749149"/>
                </a:cubicBezTo>
                <a:cubicBezTo>
                  <a:pt x="3375546" y="839351"/>
                  <a:pt x="3436111" y="903924"/>
                  <a:pt x="3519543" y="952778"/>
                </a:cubicBezTo>
                <a:cubicBezTo>
                  <a:pt x="3543495" y="966922"/>
                  <a:pt x="3561850" y="993124"/>
                  <a:pt x="3592192" y="996500"/>
                </a:cubicBezTo>
                <a:cubicBezTo>
                  <a:pt x="3659551" y="1003686"/>
                  <a:pt x="3649678" y="1077885"/>
                  <a:pt x="3689441" y="1109302"/>
                </a:cubicBezTo>
                <a:cubicBezTo>
                  <a:pt x="3693188" y="1112253"/>
                  <a:pt x="3702367" y="1152340"/>
                  <a:pt x="3710615" y="1192734"/>
                </a:cubicBezTo>
                <a:lnTo>
                  <a:pt x="3713905" y="1209297"/>
                </a:lnTo>
                <a:lnTo>
                  <a:pt x="3708567" y="1211892"/>
                </a:lnTo>
                <a:lnTo>
                  <a:pt x="3706184" y="1202686"/>
                </a:lnTo>
                <a:cubicBezTo>
                  <a:pt x="3700596" y="1181910"/>
                  <a:pt x="3695515" y="1166036"/>
                  <a:pt x="3693568" y="1170059"/>
                </a:cubicBezTo>
                <a:cubicBezTo>
                  <a:pt x="3688405" y="1181006"/>
                  <a:pt x="3679458" y="1190760"/>
                  <a:pt x="3686543" y="1204591"/>
                </a:cubicBezTo>
                <a:cubicBezTo>
                  <a:pt x="3688703" y="1208970"/>
                  <a:pt x="3690160" y="1221411"/>
                  <a:pt x="3696213" y="1220403"/>
                </a:cubicBezTo>
                <a:cubicBezTo>
                  <a:pt x="3698231" y="1220067"/>
                  <a:pt x="3700758" y="1218237"/>
                  <a:pt x="3703994" y="1214117"/>
                </a:cubicBezTo>
                <a:lnTo>
                  <a:pt x="3708567" y="1211892"/>
                </a:lnTo>
                <a:lnTo>
                  <a:pt x="3711843" y="1224542"/>
                </a:lnTo>
                <a:cubicBezTo>
                  <a:pt x="3715600" y="1239461"/>
                  <a:pt x="3719194" y="1254337"/>
                  <a:pt x="3721847" y="1264728"/>
                </a:cubicBezTo>
                <a:lnTo>
                  <a:pt x="3722434" y="1266883"/>
                </a:lnTo>
                <a:lnTo>
                  <a:pt x="3721216" y="1285068"/>
                </a:lnTo>
                <a:cubicBezTo>
                  <a:pt x="3715153" y="1334983"/>
                  <a:pt x="3697504" y="1391417"/>
                  <a:pt x="3668928" y="1395127"/>
                </a:cubicBezTo>
                <a:cubicBezTo>
                  <a:pt x="3699153" y="1455005"/>
                  <a:pt x="3699153" y="1455005"/>
                  <a:pt x="3631469" y="1465636"/>
                </a:cubicBezTo>
                <a:cubicBezTo>
                  <a:pt x="3663753" y="1503242"/>
                  <a:pt x="3665232" y="1513086"/>
                  <a:pt x="3635129" y="1527289"/>
                </a:cubicBezTo>
                <a:cubicBezTo>
                  <a:pt x="3606156" y="1541015"/>
                  <a:pt x="3572514" y="1546325"/>
                  <a:pt x="3546951" y="1566752"/>
                </a:cubicBezTo>
                <a:cubicBezTo>
                  <a:pt x="3580646" y="1615080"/>
                  <a:pt x="3596565" y="1671704"/>
                  <a:pt x="3654571" y="1693934"/>
                </a:cubicBezTo>
                <a:cubicBezTo>
                  <a:pt x="3663696" y="1697365"/>
                  <a:pt x="3671710" y="1712044"/>
                  <a:pt x="3667381" y="1720543"/>
                </a:cubicBezTo>
                <a:cubicBezTo>
                  <a:pt x="3652294" y="1752049"/>
                  <a:pt x="3689460" y="1810155"/>
                  <a:pt x="3629052" y="1818562"/>
                </a:cubicBezTo>
                <a:cubicBezTo>
                  <a:pt x="3621612" y="1819693"/>
                  <a:pt x="3615560" y="1826052"/>
                  <a:pt x="3622819" y="1834382"/>
                </a:cubicBezTo>
                <a:cubicBezTo>
                  <a:pt x="3647713" y="1862782"/>
                  <a:pt x="3622513" y="1861653"/>
                  <a:pt x="3607931" y="1865880"/>
                </a:cubicBezTo>
                <a:cubicBezTo>
                  <a:pt x="3590259" y="1870871"/>
                  <a:pt x="3567632" y="1858883"/>
                  <a:pt x="3553066" y="1875202"/>
                </a:cubicBezTo>
                <a:cubicBezTo>
                  <a:pt x="3559549" y="1891692"/>
                  <a:pt x="3574259" y="1890977"/>
                  <a:pt x="3585408" y="1895878"/>
                </a:cubicBezTo>
                <a:cubicBezTo>
                  <a:pt x="3618025" y="1910389"/>
                  <a:pt x="3645490" y="1927930"/>
                  <a:pt x="3652868" y="1967693"/>
                </a:cubicBezTo>
                <a:cubicBezTo>
                  <a:pt x="3658896" y="1999808"/>
                  <a:pt x="3666359" y="2028135"/>
                  <a:pt x="3626000" y="2039387"/>
                </a:cubicBezTo>
                <a:cubicBezTo>
                  <a:pt x="3619656" y="2041139"/>
                  <a:pt x="3616894" y="2045409"/>
                  <a:pt x="3616520" y="2050917"/>
                </a:cubicBezTo>
                <a:cubicBezTo>
                  <a:pt x="3622090" y="2056005"/>
                  <a:pt x="3627495" y="2061320"/>
                  <a:pt x="3633665" y="2065070"/>
                </a:cubicBezTo>
                <a:cubicBezTo>
                  <a:pt x="3654332" y="2077345"/>
                  <a:pt x="3663568" y="2096160"/>
                  <a:pt x="3672137" y="2115877"/>
                </a:cubicBezTo>
                <a:cubicBezTo>
                  <a:pt x="3677630" y="2128443"/>
                  <a:pt x="3683689" y="2140770"/>
                  <a:pt x="3693502" y="2151432"/>
                </a:cubicBezTo>
                <a:cubicBezTo>
                  <a:pt x="3699501" y="2158045"/>
                  <a:pt x="3706433" y="2162867"/>
                  <a:pt x="3714631" y="2165450"/>
                </a:cubicBezTo>
                <a:cubicBezTo>
                  <a:pt x="3721798" y="2167847"/>
                  <a:pt x="3724317" y="2171279"/>
                  <a:pt x="3720687" y="2177776"/>
                </a:cubicBezTo>
                <a:cubicBezTo>
                  <a:pt x="3710467" y="2196368"/>
                  <a:pt x="3708279" y="2216447"/>
                  <a:pt x="3720330" y="2239344"/>
                </a:cubicBezTo>
                <a:cubicBezTo>
                  <a:pt x="3723973" y="2246257"/>
                  <a:pt x="3723099" y="2252442"/>
                  <a:pt x="3717319" y="2255274"/>
                </a:cubicBezTo>
                <a:cubicBezTo>
                  <a:pt x="3693295" y="2267295"/>
                  <a:pt x="3690800" y="2293320"/>
                  <a:pt x="3683129" y="2315562"/>
                </a:cubicBezTo>
                <a:cubicBezTo>
                  <a:pt x="3672259" y="2347146"/>
                  <a:pt x="3662880" y="2379339"/>
                  <a:pt x="3657185" y="2413386"/>
                </a:cubicBezTo>
                <a:cubicBezTo>
                  <a:pt x="3653835" y="2433723"/>
                  <a:pt x="3650651" y="2453836"/>
                  <a:pt x="3658387" y="2476000"/>
                </a:cubicBezTo>
                <a:cubicBezTo>
                  <a:pt x="3660205" y="2481434"/>
                  <a:pt x="3659103" y="2486088"/>
                  <a:pt x="3657137" y="2490332"/>
                </a:cubicBezTo>
                <a:cubicBezTo>
                  <a:pt x="3648908" y="2508855"/>
                  <a:pt x="3653197" y="2528056"/>
                  <a:pt x="3664555" y="2547680"/>
                </a:cubicBezTo>
                <a:cubicBezTo>
                  <a:pt x="3671544" y="2559536"/>
                  <a:pt x="3671175" y="2561087"/>
                  <a:pt x="3657961" y="2561093"/>
                </a:cubicBezTo>
                <a:cubicBezTo>
                  <a:pt x="3631167" y="2561335"/>
                  <a:pt x="3604505" y="2561133"/>
                  <a:pt x="3578766" y="2565737"/>
                </a:cubicBezTo>
                <a:cubicBezTo>
                  <a:pt x="3549905" y="2570885"/>
                  <a:pt x="3541789" y="2580831"/>
                  <a:pt x="3568277" y="2607860"/>
                </a:cubicBezTo>
                <a:cubicBezTo>
                  <a:pt x="3573947" y="2613604"/>
                  <a:pt x="3579116" y="2620026"/>
                  <a:pt x="3582426" y="2627389"/>
                </a:cubicBezTo>
                <a:cubicBezTo>
                  <a:pt x="3584908" y="2633241"/>
                  <a:pt x="3584137" y="2637444"/>
                  <a:pt x="3579783" y="2640448"/>
                </a:cubicBezTo>
                <a:cubicBezTo>
                  <a:pt x="3574731" y="2644136"/>
                  <a:pt x="3571020" y="2639425"/>
                  <a:pt x="3567306" y="2636032"/>
                </a:cubicBezTo>
                <a:cubicBezTo>
                  <a:pt x="3547145" y="2617804"/>
                  <a:pt x="3523490" y="2605630"/>
                  <a:pt x="3500634" y="2592110"/>
                </a:cubicBezTo>
                <a:cubicBezTo>
                  <a:pt x="3467858" y="2572547"/>
                  <a:pt x="3433851" y="2555446"/>
                  <a:pt x="3403606" y="2531402"/>
                </a:cubicBezTo>
                <a:cubicBezTo>
                  <a:pt x="3395879" y="2525286"/>
                  <a:pt x="3385645" y="2530467"/>
                  <a:pt x="3386459" y="2541212"/>
                </a:cubicBezTo>
                <a:cubicBezTo>
                  <a:pt x="3387273" y="2551957"/>
                  <a:pt x="3381893" y="2552138"/>
                  <a:pt x="3373531" y="2549781"/>
                </a:cubicBezTo>
                <a:cubicBezTo>
                  <a:pt x="3363506" y="2547042"/>
                  <a:pt x="3353483" y="2544301"/>
                  <a:pt x="3343594" y="2541117"/>
                </a:cubicBezTo>
                <a:cubicBezTo>
                  <a:pt x="3333273" y="2537727"/>
                  <a:pt x="3327707" y="2529999"/>
                  <a:pt x="3325231" y="2520189"/>
                </a:cubicBezTo>
                <a:cubicBezTo>
                  <a:pt x="3324753" y="2518337"/>
                  <a:pt x="3324389" y="2516261"/>
                  <a:pt x="3324583" y="2514551"/>
                </a:cubicBezTo>
                <a:lnTo>
                  <a:pt x="3326249" y="2512416"/>
                </a:lnTo>
                <a:lnTo>
                  <a:pt x="3328438" y="2511512"/>
                </a:lnTo>
                <a:cubicBezTo>
                  <a:pt x="3330711" y="2510525"/>
                  <a:pt x="3330848" y="2510273"/>
                  <a:pt x="3327270" y="2511108"/>
                </a:cubicBezTo>
                <a:lnTo>
                  <a:pt x="3326249" y="2512416"/>
                </a:lnTo>
                <a:lnTo>
                  <a:pt x="3316791" y="2516325"/>
                </a:lnTo>
                <a:cubicBezTo>
                  <a:pt x="3306861" y="2520533"/>
                  <a:pt x="3294709" y="2526274"/>
                  <a:pt x="3292975" y="2530729"/>
                </a:cubicBezTo>
                <a:cubicBezTo>
                  <a:pt x="3292841" y="2531173"/>
                  <a:pt x="3170365" y="2503638"/>
                  <a:pt x="3131511" y="2484940"/>
                </a:cubicBezTo>
                <a:cubicBezTo>
                  <a:pt x="3107324" y="2473223"/>
                  <a:pt x="2637379" y="2290746"/>
                  <a:pt x="2035108" y="2360263"/>
                </a:cubicBezTo>
                <a:cubicBezTo>
                  <a:pt x="2013854" y="2362737"/>
                  <a:pt x="1993699" y="2364515"/>
                  <a:pt x="1973110" y="2366087"/>
                </a:cubicBezTo>
                <a:cubicBezTo>
                  <a:pt x="1791171" y="2381225"/>
                  <a:pt x="1611926" y="2391655"/>
                  <a:pt x="1537631" y="2404928"/>
                </a:cubicBezTo>
                <a:cubicBezTo>
                  <a:pt x="1479545" y="2415458"/>
                  <a:pt x="1186772" y="2497860"/>
                  <a:pt x="1106889" y="2561884"/>
                </a:cubicBezTo>
                <a:cubicBezTo>
                  <a:pt x="1025247" y="2627507"/>
                  <a:pt x="949769" y="2699517"/>
                  <a:pt x="874723" y="2771733"/>
                </a:cubicBezTo>
                <a:cubicBezTo>
                  <a:pt x="842171" y="2802947"/>
                  <a:pt x="806834" y="2831617"/>
                  <a:pt x="778525" y="2867084"/>
                </a:cubicBezTo>
                <a:cubicBezTo>
                  <a:pt x="750250" y="2902770"/>
                  <a:pt x="723766" y="2939717"/>
                  <a:pt x="692306" y="2972872"/>
                </a:cubicBezTo>
                <a:cubicBezTo>
                  <a:pt x="683327" y="2982407"/>
                  <a:pt x="674447" y="2992599"/>
                  <a:pt x="659535" y="2994640"/>
                </a:cubicBezTo>
                <a:cubicBezTo>
                  <a:pt x="656215" y="2995191"/>
                  <a:pt x="652595" y="2995094"/>
                  <a:pt x="649143" y="2994770"/>
                </a:cubicBezTo>
                <a:cubicBezTo>
                  <a:pt x="645292" y="2994460"/>
                  <a:pt x="641975" y="2992374"/>
                  <a:pt x="640021" y="2988702"/>
                </a:cubicBezTo>
                <a:cubicBezTo>
                  <a:pt x="638001" y="2984592"/>
                  <a:pt x="640032" y="2982105"/>
                  <a:pt x="642491" y="2979825"/>
                </a:cubicBezTo>
                <a:cubicBezTo>
                  <a:pt x="644253" y="2978227"/>
                  <a:pt x="645884" y="2975754"/>
                  <a:pt x="648409" y="2975229"/>
                </a:cubicBezTo>
                <a:cubicBezTo>
                  <a:pt x="664550" y="2972048"/>
                  <a:pt x="668720" y="2958497"/>
                  <a:pt x="674715" y="2946424"/>
                </a:cubicBezTo>
                <a:cubicBezTo>
                  <a:pt x="677345" y="2941278"/>
                  <a:pt x="680340" y="2937221"/>
                  <a:pt x="673079" y="2930211"/>
                </a:cubicBezTo>
                <a:cubicBezTo>
                  <a:pt x="666747" y="2924048"/>
                  <a:pt x="671831" y="2920580"/>
                  <a:pt x="677147" y="2918642"/>
                </a:cubicBezTo>
                <a:cubicBezTo>
                  <a:pt x="684555" y="2915973"/>
                  <a:pt x="693785" y="2916103"/>
                  <a:pt x="701367" y="2907933"/>
                </a:cubicBezTo>
                <a:cubicBezTo>
                  <a:pt x="668396" y="2908384"/>
                  <a:pt x="657574" y="2929633"/>
                  <a:pt x="645525" y="2949385"/>
                </a:cubicBezTo>
                <a:cubicBezTo>
                  <a:pt x="640999" y="2956572"/>
                  <a:pt x="638462" y="2965011"/>
                  <a:pt x="634865" y="2973046"/>
                </a:cubicBezTo>
                <a:cubicBezTo>
                  <a:pt x="630334" y="2982872"/>
                  <a:pt x="623428" y="2983545"/>
                  <a:pt x="613378" y="2975308"/>
                </a:cubicBezTo>
                <a:cubicBezTo>
                  <a:pt x="604459" y="2967915"/>
                  <a:pt x="600773" y="2968698"/>
                  <a:pt x="599760" y="2979285"/>
                </a:cubicBezTo>
                <a:cubicBezTo>
                  <a:pt x="598242" y="2995824"/>
                  <a:pt x="590819" y="3007726"/>
                  <a:pt x="576167" y="3014154"/>
                </a:cubicBezTo>
                <a:cubicBezTo>
                  <a:pt x="574571" y="3014867"/>
                  <a:pt x="572836" y="3015970"/>
                  <a:pt x="571021" y="3016388"/>
                </a:cubicBezTo>
                <a:cubicBezTo>
                  <a:pt x="569207" y="3016806"/>
                  <a:pt x="567316" y="3016541"/>
                  <a:pt x="565409" y="3014516"/>
                </a:cubicBezTo>
                <a:cubicBezTo>
                  <a:pt x="562095" y="3011110"/>
                  <a:pt x="563860" y="3006874"/>
                  <a:pt x="565393" y="3003744"/>
                </a:cubicBezTo>
                <a:cubicBezTo>
                  <a:pt x="568156" y="2998155"/>
                  <a:pt x="570555" y="2992799"/>
                  <a:pt x="570963" y="2986190"/>
                </a:cubicBezTo>
                <a:cubicBezTo>
                  <a:pt x="571302" y="2981782"/>
                  <a:pt x="571576" y="2976935"/>
                  <a:pt x="568291" y="2973749"/>
                </a:cubicBezTo>
                <a:cubicBezTo>
                  <a:pt x="554633" y="2960138"/>
                  <a:pt x="562013" y="2953295"/>
                  <a:pt x="570857" y="2945523"/>
                </a:cubicBezTo>
                <a:cubicBezTo>
                  <a:pt x="583092" y="2934997"/>
                  <a:pt x="586235" y="2919944"/>
                  <a:pt x="580385" y="2902333"/>
                </a:cubicBezTo>
                <a:cubicBezTo>
                  <a:pt x="578104" y="2895155"/>
                  <a:pt x="578244" y="2890753"/>
                  <a:pt x="586446" y="2890697"/>
                </a:cubicBezTo>
                <a:cubicBezTo>
                  <a:pt x="589633" y="2890590"/>
                  <a:pt x="590068" y="2888156"/>
                  <a:pt x="590869" y="2885492"/>
                </a:cubicBezTo>
                <a:cubicBezTo>
                  <a:pt x="607065" y="2822732"/>
                  <a:pt x="635769" y="2767245"/>
                  <a:pt x="671505" y="2715918"/>
                </a:cubicBezTo>
                <a:cubicBezTo>
                  <a:pt x="700488" y="2674272"/>
                  <a:pt x="733647" y="2636443"/>
                  <a:pt x="768364" y="2599659"/>
                </a:cubicBezTo>
                <a:cubicBezTo>
                  <a:pt x="769396" y="2598526"/>
                  <a:pt x="770394" y="2597174"/>
                  <a:pt x="770662" y="2594966"/>
                </a:cubicBezTo>
                <a:cubicBezTo>
                  <a:pt x="752395" y="2599977"/>
                  <a:pt x="737406" y="2609496"/>
                  <a:pt x="723178" y="2620087"/>
                </a:cubicBezTo>
                <a:cubicBezTo>
                  <a:pt x="685352" y="2648180"/>
                  <a:pt x="655283" y="2683928"/>
                  <a:pt x="624718" y="2719032"/>
                </a:cubicBezTo>
                <a:cubicBezTo>
                  <a:pt x="606125" y="2740543"/>
                  <a:pt x="586838" y="2761417"/>
                  <a:pt x="565691" y="2780595"/>
                </a:cubicBezTo>
                <a:cubicBezTo>
                  <a:pt x="562167" y="2783793"/>
                  <a:pt x="559969" y="2787824"/>
                  <a:pt x="557772" y="2791854"/>
                </a:cubicBezTo>
                <a:cubicBezTo>
                  <a:pt x="556507" y="2794096"/>
                  <a:pt x="554811" y="2796131"/>
                  <a:pt x="551492" y="2795363"/>
                </a:cubicBezTo>
                <a:cubicBezTo>
                  <a:pt x="547342" y="2794404"/>
                  <a:pt x="546451" y="2791136"/>
                  <a:pt x="545559" y="2787869"/>
                </a:cubicBezTo>
                <a:cubicBezTo>
                  <a:pt x="542787" y="2777410"/>
                  <a:pt x="543964" y="2767917"/>
                  <a:pt x="547595" y="2758781"/>
                </a:cubicBezTo>
                <a:cubicBezTo>
                  <a:pt x="557093" y="2735378"/>
                  <a:pt x="573555" y="2717017"/>
                  <a:pt x="590748" y="2699510"/>
                </a:cubicBezTo>
                <a:cubicBezTo>
                  <a:pt x="612992" y="2676997"/>
                  <a:pt x="634311" y="2653636"/>
                  <a:pt x="653108" y="2628162"/>
                </a:cubicBezTo>
                <a:cubicBezTo>
                  <a:pt x="654440" y="2626358"/>
                  <a:pt x="657263" y="2625163"/>
                  <a:pt x="655511" y="2620166"/>
                </a:cubicBezTo>
                <a:cubicBezTo>
                  <a:pt x="643109" y="2632235"/>
                  <a:pt x="631470" y="2644059"/>
                  <a:pt x="619567" y="2655451"/>
                </a:cubicBezTo>
                <a:cubicBezTo>
                  <a:pt x="607862" y="2666838"/>
                  <a:pt x="595958" y="2678231"/>
                  <a:pt x="584221" y="2689397"/>
                </a:cubicBezTo>
                <a:cubicBezTo>
                  <a:pt x="581428" y="2692130"/>
                  <a:pt x="578601" y="2695962"/>
                  <a:pt x="573525" y="2692836"/>
                </a:cubicBezTo>
                <a:cubicBezTo>
                  <a:pt x="568251" y="2689716"/>
                  <a:pt x="568025" y="2684227"/>
                  <a:pt x="568565" y="2679812"/>
                </a:cubicBezTo>
                <a:cubicBezTo>
                  <a:pt x="570409" y="2666779"/>
                  <a:pt x="575275" y="2655184"/>
                  <a:pt x="582528" y="2644828"/>
                </a:cubicBezTo>
                <a:cubicBezTo>
                  <a:pt x="607414" y="2610573"/>
                  <a:pt x="637574" y="2580760"/>
                  <a:pt x="664982" y="2548619"/>
                </a:cubicBezTo>
                <a:cubicBezTo>
                  <a:pt x="679782" y="2531193"/>
                  <a:pt x="693024" y="2512721"/>
                  <a:pt x="705371" y="2493619"/>
                </a:cubicBezTo>
                <a:cubicBezTo>
                  <a:pt x="708133" y="2489348"/>
                  <a:pt x="707342" y="2485418"/>
                  <a:pt x="705622" y="2480639"/>
                </a:cubicBezTo>
                <a:cubicBezTo>
                  <a:pt x="698713" y="2461306"/>
                  <a:pt x="703902" y="2454535"/>
                  <a:pt x="724383" y="2457584"/>
                </a:cubicBezTo>
                <a:cubicBezTo>
                  <a:pt x="730724" y="2458470"/>
                  <a:pt x="734743" y="2457235"/>
                  <a:pt x="737838" y="2452515"/>
                </a:cubicBezTo>
                <a:cubicBezTo>
                  <a:pt x="775112" y="2394101"/>
                  <a:pt x="822101" y="2344375"/>
                  <a:pt x="874861" y="2299729"/>
                </a:cubicBezTo>
                <a:cubicBezTo>
                  <a:pt x="896371" y="2281638"/>
                  <a:pt x="918809" y="2264394"/>
                  <a:pt x="941809" y="2248231"/>
                </a:cubicBezTo>
                <a:cubicBezTo>
                  <a:pt x="941643" y="2247139"/>
                  <a:pt x="941447" y="2245826"/>
                  <a:pt x="941283" y="2244731"/>
                </a:cubicBezTo>
                <a:cubicBezTo>
                  <a:pt x="940852" y="2243208"/>
                  <a:pt x="940522" y="2242339"/>
                  <a:pt x="940126" y="2241033"/>
                </a:cubicBezTo>
                <a:cubicBezTo>
                  <a:pt x="908015" y="2265857"/>
                  <a:pt x="876401" y="2291324"/>
                  <a:pt x="845781" y="2318075"/>
                </a:cubicBezTo>
                <a:cubicBezTo>
                  <a:pt x="762766" y="2390560"/>
                  <a:pt x="684690" y="2467934"/>
                  <a:pt x="604957" y="2543605"/>
                </a:cubicBezTo>
                <a:cubicBezTo>
                  <a:pt x="578159" y="2569129"/>
                  <a:pt x="558754" y="2601220"/>
                  <a:pt x="535403" y="2629705"/>
                </a:cubicBezTo>
                <a:cubicBezTo>
                  <a:pt x="519836" y="2648696"/>
                  <a:pt x="505196" y="2668534"/>
                  <a:pt x="486148" y="2684344"/>
                </a:cubicBezTo>
                <a:cubicBezTo>
                  <a:pt x="478302" y="2690765"/>
                  <a:pt x="469961" y="2696542"/>
                  <a:pt x="457975" y="2695406"/>
                </a:cubicBezTo>
                <a:cubicBezTo>
                  <a:pt x="453294" y="2694905"/>
                  <a:pt x="447917" y="2693766"/>
                  <a:pt x="445469" y="2688133"/>
                </a:cubicBezTo>
                <a:cubicBezTo>
                  <a:pt x="443219" y="2682493"/>
                  <a:pt x="447008" y="2679727"/>
                  <a:pt x="450432" y="2677194"/>
                </a:cubicBezTo>
                <a:cubicBezTo>
                  <a:pt x="451331" y="2676503"/>
                  <a:pt x="452194" y="2675595"/>
                  <a:pt x="453190" y="2675561"/>
                </a:cubicBezTo>
                <a:cubicBezTo>
                  <a:pt x="471920" y="2673612"/>
                  <a:pt x="473804" y="2656840"/>
                  <a:pt x="480962" y="2644508"/>
                </a:cubicBezTo>
                <a:cubicBezTo>
                  <a:pt x="483192" y="2640695"/>
                  <a:pt x="482831" y="2636970"/>
                  <a:pt x="479185" y="2632697"/>
                </a:cubicBezTo>
                <a:cubicBezTo>
                  <a:pt x="472623" y="2625005"/>
                  <a:pt x="475882" y="2621377"/>
                  <a:pt x="482726" y="2618948"/>
                </a:cubicBezTo>
                <a:cubicBezTo>
                  <a:pt x="489569" y="2616519"/>
                  <a:pt x="497240" y="2615602"/>
                  <a:pt x="504254" y="2610308"/>
                </a:cubicBezTo>
                <a:cubicBezTo>
                  <a:pt x="491278" y="2606569"/>
                  <a:pt x="483368" y="2611231"/>
                  <a:pt x="476220" y="2616968"/>
                </a:cubicBezTo>
                <a:cubicBezTo>
                  <a:pt x="460100" y="2629602"/>
                  <a:pt x="451207" y="2647709"/>
                  <a:pt x="442978" y="2666232"/>
                </a:cubicBezTo>
                <a:cubicBezTo>
                  <a:pt x="441313" y="2669807"/>
                  <a:pt x="440111" y="2673803"/>
                  <a:pt x="437550" y="2676747"/>
                </a:cubicBezTo>
                <a:cubicBezTo>
                  <a:pt x="432827" y="2682623"/>
                  <a:pt x="426948" y="2683480"/>
                  <a:pt x="419122" y="2676709"/>
                </a:cubicBezTo>
                <a:cubicBezTo>
                  <a:pt x="408777" y="2667823"/>
                  <a:pt x="405688" y="2668587"/>
                  <a:pt x="404475" y="2680499"/>
                </a:cubicBezTo>
                <a:cubicBezTo>
                  <a:pt x="402890" y="2696600"/>
                  <a:pt x="395601" y="2708058"/>
                  <a:pt x="381149" y="2714480"/>
                </a:cubicBezTo>
                <a:cubicBezTo>
                  <a:pt x="378159" y="2715901"/>
                  <a:pt x="375034" y="2717764"/>
                  <a:pt x="371220" y="2715035"/>
                </a:cubicBezTo>
                <a:cubicBezTo>
                  <a:pt x="367142" y="2711874"/>
                  <a:pt x="369039" y="2708513"/>
                  <a:pt x="369974" y="2705403"/>
                </a:cubicBezTo>
                <a:cubicBezTo>
                  <a:pt x="371242" y="2700523"/>
                  <a:pt x="372909" y="2695631"/>
                  <a:pt x="373946" y="2690540"/>
                </a:cubicBezTo>
                <a:cubicBezTo>
                  <a:pt x="375918" y="2682339"/>
                  <a:pt x="375233" y="2673789"/>
                  <a:pt x="368072" y="2666116"/>
                </a:cubicBezTo>
                <a:cubicBezTo>
                  <a:pt x="362834" y="2660576"/>
                  <a:pt x="362674" y="2656845"/>
                  <a:pt x="367860" y="2652712"/>
                </a:cubicBezTo>
                <a:cubicBezTo>
                  <a:pt x="384547" y="2639840"/>
                  <a:pt x="393902" y="2623477"/>
                  <a:pt x="383778" y="2598755"/>
                </a:cubicBezTo>
                <a:cubicBezTo>
                  <a:pt x="382256" y="2595289"/>
                  <a:pt x="382925" y="2591749"/>
                  <a:pt x="386744" y="2591840"/>
                </a:cubicBezTo>
                <a:cubicBezTo>
                  <a:pt x="395210" y="2592215"/>
                  <a:pt x="395749" y="2586481"/>
                  <a:pt x="397253" y="2580494"/>
                </a:cubicBezTo>
                <a:cubicBezTo>
                  <a:pt x="412046" y="2523057"/>
                  <a:pt x="438285" y="2472490"/>
                  <a:pt x="470165" y="2424811"/>
                </a:cubicBezTo>
                <a:cubicBezTo>
                  <a:pt x="501712" y="2377583"/>
                  <a:pt x="538764" y="2335006"/>
                  <a:pt x="578866" y="2294084"/>
                </a:cubicBezTo>
                <a:cubicBezTo>
                  <a:pt x="566113" y="2295833"/>
                  <a:pt x="550595" y="2304489"/>
                  <a:pt x="535873" y="2314437"/>
                </a:cubicBezTo>
                <a:cubicBezTo>
                  <a:pt x="497018" y="2341027"/>
                  <a:pt x="467083" y="2376330"/>
                  <a:pt x="436452" y="2410996"/>
                </a:cubicBezTo>
                <a:cubicBezTo>
                  <a:pt x="415066" y="2435240"/>
                  <a:pt x="394377" y="2460118"/>
                  <a:pt x="369509" y="2481181"/>
                </a:cubicBezTo>
                <a:cubicBezTo>
                  <a:pt x="366652" y="2483475"/>
                  <a:pt x="364887" y="2486392"/>
                  <a:pt x="363620" y="2489953"/>
                </a:cubicBezTo>
                <a:cubicBezTo>
                  <a:pt x="362487" y="2493069"/>
                  <a:pt x="360523" y="2495993"/>
                  <a:pt x="356142" y="2494821"/>
                </a:cubicBezTo>
                <a:cubicBezTo>
                  <a:pt x="351729" y="2493432"/>
                  <a:pt x="350738" y="2489508"/>
                  <a:pt x="350212" y="2486008"/>
                </a:cubicBezTo>
                <a:cubicBezTo>
                  <a:pt x="348837" y="2472863"/>
                  <a:pt x="350449" y="2460938"/>
                  <a:pt x="356242" y="2450191"/>
                </a:cubicBezTo>
                <a:cubicBezTo>
                  <a:pt x="367430" y="2428709"/>
                  <a:pt x="384090" y="2411660"/>
                  <a:pt x="400751" y="2394611"/>
                </a:cubicBezTo>
                <a:cubicBezTo>
                  <a:pt x="423861" y="2371190"/>
                  <a:pt x="444684" y="2345867"/>
                  <a:pt x="462688" y="2317780"/>
                </a:cubicBezTo>
                <a:cubicBezTo>
                  <a:pt x="448755" y="2331659"/>
                  <a:pt x="434856" y="2345758"/>
                  <a:pt x="420724" y="2359644"/>
                </a:cubicBezTo>
                <a:cubicBezTo>
                  <a:pt x="410083" y="2370115"/>
                  <a:pt x="398979" y="2380161"/>
                  <a:pt x="388106" y="2390420"/>
                </a:cubicBezTo>
                <a:cubicBezTo>
                  <a:pt x="385478" y="2392927"/>
                  <a:pt x="382686" y="2395658"/>
                  <a:pt x="378009" y="2392519"/>
                </a:cubicBezTo>
                <a:cubicBezTo>
                  <a:pt x="373796" y="2389802"/>
                  <a:pt x="373769" y="2385626"/>
                  <a:pt x="373974" y="2381662"/>
                </a:cubicBezTo>
                <a:cubicBezTo>
                  <a:pt x="374628" y="2366031"/>
                  <a:pt x="381123" y="2353282"/>
                  <a:pt x="389805" y="2341778"/>
                </a:cubicBezTo>
                <a:cubicBezTo>
                  <a:pt x="400350" y="2328013"/>
                  <a:pt x="411593" y="2314884"/>
                  <a:pt x="423234" y="2301741"/>
                </a:cubicBezTo>
                <a:cubicBezTo>
                  <a:pt x="409216" y="2305730"/>
                  <a:pt x="395199" y="2309720"/>
                  <a:pt x="381082" y="2313053"/>
                </a:cubicBezTo>
                <a:cubicBezTo>
                  <a:pt x="383843" y="2287458"/>
                  <a:pt x="398428" y="2281911"/>
                  <a:pt x="411582" y="2277511"/>
                </a:cubicBezTo>
                <a:cubicBezTo>
                  <a:pt x="429354" y="2271856"/>
                  <a:pt x="446132" y="2264916"/>
                  <a:pt x="462580" y="2257108"/>
                </a:cubicBezTo>
                <a:cubicBezTo>
                  <a:pt x="468866" y="2249642"/>
                  <a:pt x="475185" y="2242393"/>
                  <a:pt x="481239" y="2234715"/>
                </a:cubicBezTo>
                <a:cubicBezTo>
                  <a:pt x="487461" y="2226811"/>
                  <a:pt x="493282" y="2218921"/>
                  <a:pt x="499039" y="2210593"/>
                </a:cubicBezTo>
                <a:cubicBezTo>
                  <a:pt x="503132" y="2204520"/>
                  <a:pt x="508352" y="2199289"/>
                  <a:pt x="501062" y="2189421"/>
                </a:cubicBezTo>
                <a:cubicBezTo>
                  <a:pt x="497782" y="2184915"/>
                  <a:pt x="510968" y="2159409"/>
                  <a:pt x="516118" y="2157697"/>
                </a:cubicBezTo>
                <a:cubicBezTo>
                  <a:pt x="516881" y="2157451"/>
                  <a:pt x="517646" y="2157204"/>
                  <a:pt x="518242" y="2157185"/>
                </a:cubicBezTo>
                <a:cubicBezTo>
                  <a:pt x="529930" y="2157672"/>
                  <a:pt x="531402" y="2150147"/>
                  <a:pt x="530188" y="2140735"/>
                </a:cubicBezTo>
                <a:cubicBezTo>
                  <a:pt x="529006" y="2131541"/>
                  <a:pt x="525303" y="2120234"/>
                  <a:pt x="541733" y="2124298"/>
                </a:cubicBezTo>
                <a:cubicBezTo>
                  <a:pt x="543592" y="2124675"/>
                  <a:pt x="543794" y="2123349"/>
                  <a:pt x="544359" y="2121791"/>
                </a:cubicBezTo>
                <a:cubicBezTo>
                  <a:pt x="555609" y="2082061"/>
                  <a:pt x="579960" y="2050904"/>
                  <a:pt x="603912" y="2019759"/>
                </a:cubicBezTo>
                <a:cubicBezTo>
                  <a:pt x="605275" y="2018174"/>
                  <a:pt x="606639" y="2016590"/>
                  <a:pt x="608002" y="2015005"/>
                </a:cubicBezTo>
                <a:cubicBezTo>
                  <a:pt x="579269" y="2023667"/>
                  <a:pt x="482131" y="2036829"/>
                  <a:pt x="452750" y="2034520"/>
                </a:cubicBezTo>
                <a:cubicBezTo>
                  <a:pt x="426623" y="2032542"/>
                  <a:pt x="288554" y="2085114"/>
                  <a:pt x="262712" y="2114344"/>
                </a:cubicBezTo>
                <a:cubicBezTo>
                  <a:pt x="255207" y="2092393"/>
                  <a:pt x="262857" y="2083341"/>
                  <a:pt x="268517" y="2073038"/>
                </a:cubicBezTo>
                <a:cubicBezTo>
                  <a:pt x="276540" y="2058478"/>
                  <a:pt x="276622" y="2048362"/>
                  <a:pt x="255787" y="2037632"/>
                </a:cubicBezTo>
                <a:cubicBezTo>
                  <a:pt x="196133" y="2007104"/>
                  <a:pt x="196566" y="2005990"/>
                  <a:pt x="241359" y="1960295"/>
                </a:cubicBezTo>
                <a:cubicBezTo>
                  <a:pt x="243454" y="1958245"/>
                  <a:pt x="241306" y="1951943"/>
                  <a:pt x="241245" y="1947547"/>
                </a:cubicBezTo>
                <a:cubicBezTo>
                  <a:pt x="226911" y="1941435"/>
                  <a:pt x="213736" y="1959026"/>
                  <a:pt x="195038" y="1941188"/>
                </a:cubicBezTo>
                <a:cubicBezTo>
                  <a:pt x="251639" y="1858163"/>
                  <a:pt x="344693" y="1777865"/>
                  <a:pt x="430417" y="1714084"/>
                </a:cubicBezTo>
                <a:cubicBezTo>
                  <a:pt x="350723" y="1696761"/>
                  <a:pt x="315222" y="1768305"/>
                  <a:pt x="257493" y="1761235"/>
                </a:cubicBezTo>
                <a:cubicBezTo>
                  <a:pt x="226114" y="1740308"/>
                  <a:pt x="304464" y="1702056"/>
                  <a:pt x="223028" y="1694464"/>
                </a:cubicBezTo>
                <a:cubicBezTo>
                  <a:pt x="254800" y="1674048"/>
                  <a:pt x="277673" y="1654373"/>
                  <a:pt x="298261" y="1631477"/>
                </a:cubicBezTo>
                <a:cubicBezTo>
                  <a:pt x="334745" y="1590456"/>
                  <a:pt x="339167" y="1563927"/>
                  <a:pt x="311654" y="1511432"/>
                </a:cubicBezTo>
                <a:cubicBezTo>
                  <a:pt x="293444" y="1476870"/>
                  <a:pt x="269884" y="1445346"/>
                  <a:pt x="280139" y="1403011"/>
                </a:cubicBezTo>
                <a:cubicBezTo>
                  <a:pt x="287189" y="1373975"/>
                  <a:pt x="279979" y="1355311"/>
                  <a:pt x="238885" y="1369665"/>
                </a:cubicBezTo>
                <a:cubicBezTo>
                  <a:pt x="194536" y="1385007"/>
                  <a:pt x="173125" y="1359788"/>
                  <a:pt x="177350" y="1309302"/>
                </a:cubicBezTo>
                <a:cubicBezTo>
                  <a:pt x="180088" y="1276893"/>
                  <a:pt x="170607" y="1267099"/>
                  <a:pt x="139289" y="1271891"/>
                </a:cubicBezTo>
                <a:cubicBezTo>
                  <a:pt x="104651" y="1277233"/>
                  <a:pt x="74337" y="1299360"/>
                  <a:pt x="29194" y="1290765"/>
                </a:cubicBezTo>
                <a:cubicBezTo>
                  <a:pt x="55247" y="1230971"/>
                  <a:pt x="132258" y="1245087"/>
                  <a:pt x="164517" y="1187942"/>
                </a:cubicBezTo>
                <a:cubicBezTo>
                  <a:pt x="116070" y="1189353"/>
                  <a:pt x="79047" y="1190819"/>
                  <a:pt x="45028" y="1204275"/>
                </a:cubicBezTo>
                <a:cubicBezTo>
                  <a:pt x="30841" y="1209809"/>
                  <a:pt x="15262" y="1215389"/>
                  <a:pt x="4362" y="1198829"/>
                </a:cubicBezTo>
                <a:cubicBezTo>
                  <a:pt x="-8656" y="1178822"/>
                  <a:pt x="10514" y="1170482"/>
                  <a:pt x="22109" y="1166354"/>
                </a:cubicBezTo>
                <a:cubicBezTo>
                  <a:pt x="54829" y="1154920"/>
                  <a:pt x="77478" y="1129756"/>
                  <a:pt x="103108" y="1109767"/>
                </a:cubicBezTo>
                <a:cubicBezTo>
                  <a:pt x="159186" y="1065890"/>
                  <a:pt x="222492" y="1028804"/>
                  <a:pt x="264964" y="958344"/>
                </a:cubicBezTo>
                <a:cubicBezTo>
                  <a:pt x="201251" y="978075"/>
                  <a:pt x="157792" y="1020649"/>
                  <a:pt x="97282" y="1031040"/>
                </a:cubicBezTo>
                <a:cubicBezTo>
                  <a:pt x="141438" y="966459"/>
                  <a:pt x="204023" y="923242"/>
                  <a:pt x="262299" y="875335"/>
                </a:cubicBezTo>
                <a:cubicBezTo>
                  <a:pt x="278887" y="861805"/>
                  <a:pt x="296498" y="852418"/>
                  <a:pt x="296474" y="824279"/>
                </a:cubicBezTo>
                <a:cubicBezTo>
                  <a:pt x="296489" y="769759"/>
                  <a:pt x="313822" y="723888"/>
                  <a:pt x="362237" y="698295"/>
                </a:cubicBezTo>
                <a:cubicBezTo>
                  <a:pt x="362603" y="698064"/>
                  <a:pt x="358596" y="690065"/>
                  <a:pt x="355949" y="684438"/>
                </a:cubicBezTo>
                <a:cubicBezTo>
                  <a:pt x="324009" y="683754"/>
                  <a:pt x="303939" y="716746"/>
                  <a:pt x="261719" y="707615"/>
                </a:cubicBezTo>
                <a:cubicBezTo>
                  <a:pt x="293826" y="662786"/>
                  <a:pt x="320414" y="622540"/>
                  <a:pt x="372278" y="599908"/>
                </a:cubicBezTo>
                <a:cubicBezTo>
                  <a:pt x="413808" y="581802"/>
                  <a:pt x="466783" y="570566"/>
                  <a:pt x="490605" y="515904"/>
                </a:cubicBezTo>
                <a:cubicBezTo>
                  <a:pt x="451972" y="506653"/>
                  <a:pt x="426252" y="520708"/>
                  <a:pt x="399971" y="531045"/>
                </a:cubicBezTo>
                <a:cubicBezTo>
                  <a:pt x="359508" y="546918"/>
                  <a:pt x="320136" y="564730"/>
                  <a:pt x="279703" y="580821"/>
                </a:cubicBezTo>
                <a:cubicBezTo>
                  <a:pt x="264388" y="586832"/>
                  <a:pt x="247282" y="591585"/>
                  <a:pt x="232911" y="565248"/>
                </a:cubicBezTo>
                <a:cubicBezTo>
                  <a:pt x="286047" y="557744"/>
                  <a:pt x="313129" y="520779"/>
                  <a:pt x="341934" y="485953"/>
                </a:cubicBezTo>
                <a:cubicBezTo>
                  <a:pt x="358200" y="466279"/>
                  <a:pt x="369926" y="440383"/>
                  <a:pt x="405640" y="448854"/>
                </a:cubicBezTo>
                <a:cubicBezTo>
                  <a:pt x="424525" y="453275"/>
                  <a:pt x="433943" y="438668"/>
                  <a:pt x="429321" y="421236"/>
                </a:cubicBezTo>
                <a:cubicBezTo>
                  <a:pt x="413276" y="359781"/>
                  <a:pt x="452058" y="336712"/>
                  <a:pt x="493913" y="323432"/>
                </a:cubicBezTo>
                <a:cubicBezTo>
                  <a:pt x="573005" y="298125"/>
                  <a:pt x="633817" y="243096"/>
                  <a:pt x="709765" y="211522"/>
                </a:cubicBezTo>
                <a:cubicBezTo>
                  <a:pt x="783652" y="180894"/>
                  <a:pt x="1350249" y="31238"/>
                  <a:pt x="1496734" y="13336"/>
                </a:cubicBezTo>
                <a:cubicBezTo>
                  <a:pt x="1552759" y="6490"/>
                  <a:pt x="1608201" y="2420"/>
                  <a:pt x="1662913" y="807"/>
                </a:cubicBezTo>
                <a:close/>
              </a:path>
            </a:pathLst>
          </a:custGeom>
        </p:spPr>
      </p:pic>
      <p:sp>
        <p:nvSpPr>
          <p:cNvPr id="31" name="תיבת טקסט 30">
            <a:extLst>
              <a:ext uri="{FF2B5EF4-FFF2-40B4-BE49-F238E27FC236}">
                <a16:creationId xmlns:a16="http://schemas.microsoft.com/office/drawing/2014/main" id="{689E5157-CD5C-41CC-B17E-FA053D723DB0}"/>
              </a:ext>
            </a:extLst>
          </p:cNvPr>
          <p:cNvSpPr txBox="1"/>
          <p:nvPr/>
        </p:nvSpPr>
        <p:spPr>
          <a:xfrm>
            <a:off x="7746124" y="677109"/>
            <a:ext cx="4219528" cy="757130"/>
          </a:xfrm>
          <a:prstGeom prst="rect">
            <a:avLst/>
          </a:prstGeom>
          <a:noFill/>
        </p:spPr>
        <p:txBody>
          <a:bodyPr wrap="square">
            <a:spAutoFit/>
          </a:bodyPr>
          <a:lstStyle/>
          <a:p>
            <a:pPr marL="228600" marR="810260" algn="just" rtl="1">
              <a:lnSpc>
                <a:spcPct val="90000"/>
              </a:lnSpc>
              <a:spcAft>
                <a:spcPts val="800"/>
              </a:spcAft>
            </a:pPr>
            <a:r>
              <a:rPr lang="he-IL" sz="2400" b="1" dirty="0">
                <a:solidFill>
                  <a:srgbClr val="000000"/>
                </a:solidFill>
                <a:latin typeface="Gisha" panose="020B0502040204020203" pitchFamily="34" charset="-79"/>
                <a:cs typeface="Gisha" panose="020B0502040204020203" pitchFamily="34" charset="-79"/>
              </a:rPr>
              <a:t>מכתב חיתום לדוגמה</a:t>
            </a:r>
            <a:r>
              <a:rPr lang="en-US" sz="2400" b="1" kern="1200" dirty="0">
                <a:solidFill>
                  <a:srgbClr val="000000"/>
                </a:solidFill>
                <a:effectLst/>
                <a:latin typeface="Gisha" panose="020B0502040204020203" pitchFamily="34" charset="-79"/>
                <a:cs typeface="Gisha" panose="020B0502040204020203" pitchFamily="34" charset="-79"/>
              </a:rPr>
              <a:t>	</a:t>
            </a:r>
            <a:endParaRPr lang="en-US" sz="1600" dirty="0">
              <a:effectLst/>
              <a:latin typeface="Gisha" panose="020B0502040204020203" pitchFamily="34" charset="-79"/>
              <a:ea typeface="Calibri" panose="020F0502020204030204" pitchFamily="34" charset="0"/>
              <a:cs typeface="Gisha" panose="020B0502040204020203" pitchFamily="34" charset="-79"/>
            </a:endParaRPr>
          </a:p>
        </p:txBody>
      </p:sp>
      <p:sp>
        <p:nvSpPr>
          <p:cNvPr id="6" name="תיבת טקסט 5">
            <a:extLst>
              <a:ext uri="{FF2B5EF4-FFF2-40B4-BE49-F238E27FC236}">
                <a16:creationId xmlns:a16="http://schemas.microsoft.com/office/drawing/2014/main" id="{A5D20A1C-FF15-495E-B34C-73F1AFC7E576}"/>
              </a:ext>
            </a:extLst>
          </p:cNvPr>
          <p:cNvSpPr txBox="1"/>
          <p:nvPr/>
        </p:nvSpPr>
        <p:spPr>
          <a:xfrm>
            <a:off x="2192595" y="119455"/>
            <a:ext cx="5981790" cy="7479420"/>
          </a:xfrm>
          <a:prstGeom prst="rect">
            <a:avLst/>
          </a:prstGeom>
          <a:noFill/>
        </p:spPr>
        <p:txBody>
          <a:bodyPr wrap="square" rtlCol="1">
            <a:spAutoFit/>
          </a:bodyPr>
          <a:lstStyle/>
          <a:p>
            <a:pPr algn="l" rtl="1">
              <a:lnSpc>
                <a:spcPct val="107000"/>
              </a:lnSpc>
              <a:spcAft>
                <a:spcPts val="800"/>
              </a:spcAft>
            </a:pPr>
            <a:r>
              <a:rPr lang="he-IL" sz="1200" dirty="0">
                <a:effectLst/>
                <a:latin typeface="Calibri" panose="020F0502020204030204" pitchFamily="34" charset="0"/>
                <a:ea typeface="Calibri" panose="020F0502020204030204" pitchFamily="34" charset="0"/>
                <a:cs typeface="Gisha" panose="020B0502040204020203" pitchFamily="34" charset="-79"/>
              </a:rPr>
              <a:t>‏יום ראשון 18 אפריל 2021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200" dirty="0">
                <a:effectLst/>
                <a:latin typeface="Calibri" panose="020F0502020204030204" pitchFamily="34" charset="0"/>
                <a:ea typeface="Calibri" panose="020F0502020204030204" pitchFamily="34" charset="0"/>
                <a:cs typeface="Gisha" panose="020B0502040204020203" pitchFamily="34" charset="-79"/>
              </a:rPr>
              <a:t>לכבוד</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200" dirty="0">
                <a:effectLst/>
                <a:latin typeface="Calibri" panose="020F0502020204030204" pitchFamily="34" charset="0"/>
                <a:ea typeface="Calibri" panose="020F0502020204030204" pitchFamily="34" charset="0"/>
                <a:cs typeface="Gisha" panose="020B0502040204020203" pitchFamily="34" charset="-79"/>
              </a:rPr>
              <a:t>___________  בע"מ</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200" dirty="0">
                <a:effectLst/>
                <a:latin typeface="Calibri" panose="020F0502020204030204" pitchFamily="34" charset="0"/>
                <a:ea typeface="Calibri" panose="020F0502020204030204" pitchFamily="34" charset="0"/>
                <a:cs typeface="Gisha" panose="020B0502040204020203" pitchFamily="34" charset="-79"/>
              </a:rPr>
              <a:t>(להלן: "</a:t>
            </a:r>
            <a:r>
              <a:rPr lang="he-IL" sz="1200" b="1" dirty="0">
                <a:effectLst/>
                <a:latin typeface="Calibri" panose="020F0502020204030204" pitchFamily="34" charset="0"/>
                <a:ea typeface="Calibri" panose="020F0502020204030204" pitchFamily="34" charset="0"/>
                <a:cs typeface="Gisha" panose="020B0502040204020203" pitchFamily="34" charset="-79"/>
              </a:rPr>
              <a:t>החברה</a:t>
            </a:r>
            <a:r>
              <a:rPr lang="he-IL" sz="1200" dirty="0">
                <a:effectLst/>
                <a:latin typeface="Calibri" panose="020F0502020204030204" pitchFamily="34" charset="0"/>
                <a:ea typeface="Calibri" panose="020F0502020204030204" pitchFamily="34" charset="0"/>
                <a:cs typeface="Gisha" panose="020B0502040204020203" pitchFamily="34" charset="-79"/>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200" dirty="0">
                <a:effectLst/>
                <a:latin typeface="Calibri" panose="020F0502020204030204" pitchFamily="34" charset="0"/>
                <a:ea typeface="Calibri" panose="020F0502020204030204" pitchFamily="34" charset="0"/>
                <a:cs typeface="Gisha" panose="020B0502040204020203" pitchFamily="34" charset="-79"/>
              </a:rPr>
              <a:t>מחלקת ערבויות</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200" dirty="0" err="1">
                <a:effectLst/>
                <a:latin typeface="Calibri" panose="020F0502020204030204" pitchFamily="34" charset="0"/>
                <a:ea typeface="Calibri" panose="020F0502020204030204" pitchFamily="34" charset="0"/>
                <a:cs typeface="Gisha" panose="020B0502040204020203" pitchFamily="34" charset="-79"/>
              </a:rPr>
              <a:t>א.ג.נ</a:t>
            </a:r>
            <a:r>
              <a:rPr lang="he-IL" sz="1200" dirty="0">
                <a:effectLst/>
                <a:latin typeface="Calibri" panose="020F0502020204030204" pitchFamily="34" charset="0"/>
                <a:ea typeface="Calibri" panose="020F0502020204030204" pitchFamily="34" charset="0"/>
                <a:cs typeface="Gisha" panose="020B0502040204020203" pitchFamily="34" charset="-79"/>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he-IL" sz="1200" b="1" dirty="0">
                <a:effectLst/>
                <a:latin typeface="Calibri" panose="020F0502020204030204" pitchFamily="34" charset="0"/>
                <a:ea typeface="Calibri" panose="020F0502020204030204" pitchFamily="34" charset="0"/>
                <a:cs typeface="Gisha" panose="020B0502040204020203" pitchFamily="34" charset="-79"/>
              </a:rPr>
              <a:t>הנדון: </a:t>
            </a:r>
            <a:r>
              <a:rPr lang="he-IL" sz="1200" b="1" u="sng" dirty="0">
                <a:effectLst/>
                <a:latin typeface="Calibri" panose="020F0502020204030204" pitchFamily="34" charset="0"/>
                <a:ea typeface="Calibri" panose="020F0502020204030204" pitchFamily="34" charset="0"/>
                <a:cs typeface="Gisha" panose="020B0502040204020203" pitchFamily="34" charset="-79"/>
              </a:rPr>
              <a:t>אישור בדיקת מסמכים משפטיים לצורך הנפקת פוליסות לרוכשים חדשים – ____ בע"מ  ח.פ. ____ - רח' ______, רמת גן.</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he-IL" sz="1200" b="1" u="none" strike="noStrike" dirty="0">
                <a:effectLst/>
                <a:latin typeface="Calibri" panose="020F0502020204030204" pitchFamily="34" charset="0"/>
                <a:ea typeface="Calibri" panose="020F0502020204030204" pitchFamily="34" charset="0"/>
                <a:cs typeface="Gisha" panose="020B0502040204020203" pitchFamily="34" charset="-79"/>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200" b="1" dirty="0">
                <a:effectLst/>
                <a:latin typeface="Calibri" panose="020F0502020204030204" pitchFamily="34" charset="0"/>
                <a:ea typeface="Calibri" panose="020F0502020204030204" pitchFamily="34" charset="0"/>
                <a:cs typeface="Gisha" panose="020B0502040204020203" pitchFamily="34" charset="-79"/>
              </a:rPr>
              <a:t>שלום רב,</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he-IL" sz="1200" b="1" dirty="0">
                <a:effectLst/>
                <a:latin typeface="Calibri" panose="020F0502020204030204" pitchFamily="34" charset="0"/>
                <a:ea typeface="Calibri" panose="020F0502020204030204" pitchFamily="34" charset="0"/>
                <a:cs typeface="Gisha" panose="020B0502040204020203" pitchFamily="34" charset="-79"/>
              </a:rPr>
              <a:t>בהתאם לוועדת האשראי של החברה מיום 06.08.2020 בקשר לפרויקט שבנדון ולאחר עיון במסמכי העסקה ואישור בכתב ___ כפי שהועברו למשרדינו הרינו לאשר כדלקמן:</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800"/>
              </a:spcAft>
              <a:buFont typeface="+mj-lt"/>
              <a:buAutoNum type="arabicPeriod"/>
            </a:pPr>
            <a:r>
              <a:rPr lang="he-IL" sz="1200" dirty="0">
                <a:effectLst/>
                <a:latin typeface="Calibri" panose="020F0502020204030204" pitchFamily="34" charset="0"/>
                <a:ea typeface="Calibri" panose="020F0502020204030204" pitchFamily="34" charset="0"/>
                <a:cs typeface="Gisha" panose="020B0502040204020203" pitchFamily="34" charset="-79"/>
              </a:rPr>
              <a:t>הסכם המשולש + נספח א' עם החברה שבנדון נחתם ביום 08.12.2020</a:t>
            </a:r>
            <a:r>
              <a:rPr lang="he-IL" sz="1200" b="1" dirty="0">
                <a:effectLst/>
                <a:latin typeface="Calibri" panose="020F0502020204030204" pitchFamily="34" charset="0"/>
                <a:ea typeface="Calibri" panose="020F0502020204030204" pitchFamily="34" charset="0"/>
                <a:cs typeface="Gisha" panose="020B0502040204020203" pitchFamily="34" charset="-79"/>
              </a:rPr>
              <a:t> - מצ"ב למייל זה.</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800"/>
              </a:spcAft>
              <a:buFont typeface="+mj-lt"/>
              <a:buAutoNum type="arabicPeriod"/>
            </a:pPr>
            <a:r>
              <a:rPr lang="he-IL" sz="1200" dirty="0">
                <a:effectLst/>
                <a:latin typeface="Calibri" panose="020F0502020204030204" pitchFamily="34" charset="0"/>
                <a:ea typeface="Calibri" panose="020F0502020204030204" pitchFamily="34" charset="0"/>
                <a:cs typeface="Gisha" panose="020B0502040204020203" pitchFamily="34" charset="-79"/>
              </a:rPr>
              <a:t>עמ' ראשון של הסכם מרובע עם החברה נחתם ביום 25.01.2021 – </a:t>
            </a:r>
            <a:r>
              <a:rPr lang="he-IL" sz="1200" b="1" dirty="0">
                <a:effectLst/>
                <a:latin typeface="Calibri" panose="020F0502020204030204" pitchFamily="34" charset="0"/>
                <a:ea typeface="Calibri" panose="020F0502020204030204" pitchFamily="34" charset="0"/>
                <a:cs typeface="Gisha" panose="020B0502040204020203" pitchFamily="34" charset="-79"/>
              </a:rPr>
              <a:t>מצ"ב למייל זה.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mj-lt"/>
              <a:buAutoNum type="arabicPeriod"/>
            </a:pPr>
            <a:r>
              <a:rPr lang="he-IL" sz="1200" dirty="0">
                <a:effectLst/>
                <a:latin typeface="Calibri" panose="020F0502020204030204" pitchFamily="34" charset="0"/>
                <a:ea typeface="Calibri" panose="020F0502020204030204" pitchFamily="34" charset="0"/>
                <a:cs typeface="Gisha" panose="020B0502040204020203" pitchFamily="34" charset="-79"/>
              </a:rPr>
              <a:t>בהתאם לסעיף</a:t>
            </a:r>
            <a:r>
              <a:rPr lang="he-IL" sz="1200" b="1" dirty="0">
                <a:effectLst/>
                <a:latin typeface="Calibri" panose="020F0502020204030204" pitchFamily="34" charset="0"/>
                <a:ea typeface="Calibri" panose="020F0502020204030204" pitchFamily="34" charset="0"/>
                <a:cs typeface="Gisha" panose="020B0502040204020203" pitchFamily="34" charset="-79"/>
              </a:rPr>
              <a:t> </a:t>
            </a:r>
            <a:r>
              <a:rPr lang="he-IL" sz="1200" dirty="0">
                <a:effectLst/>
                <a:latin typeface="Calibri" panose="020F0502020204030204" pitchFamily="34" charset="0"/>
                <a:ea typeface="Calibri" panose="020F0502020204030204" pitchFamily="34" charset="0"/>
                <a:cs typeface="Gisha" panose="020B0502040204020203" pitchFamily="34" charset="-79"/>
              </a:rPr>
              <a:t>הביטחונות בוועדת האשראי מיום 06.08.2020 ובהתאם להסכם הליווי וכתנאי למסירת הערבויות שבנדון:</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gn="just" rtl="1">
              <a:lnSpc>
                <a:spcPct val="150000"/>
              </a:lnSpc>
              <a:spcAft>
                <a:spcPts val="800"/>
              </a:spcAft>
              <a:buFont typeface="+mj-lt"/>
              <a:buAutoNum type="arabicPeriod"/>
            </a:pPr>
            <a:r>
              <a:rPr lang="he-IL" sz="1100" u="none" strike="noStrike" dirty="0">
                <a:effectLst/>
                <a:latin typeface="Calibri" panose="020F0502020204030204" pitchFamily="34" charset="0"/>
                <a:ea typeface="Calibri" panose="020F0502020204030204" pitchFamily="34" charset="0"/>
                <a:cs typeface="Gisha" panose="020B0502040204020203" pitchFamily="34" charset="-79"/>
              </a:rPr>
              <a:t>דוח אפס מופנה אל הגורם המממן ואל המבטחת מיום 13.05.2020  + דוח השקעות מיום 27.12.2020</a:t>
            </a:r>
            <a:r>
              <a:rPr lang="he-IL" sz="1100" b="1" u="none" strike="noStrike" dirty="0">
                <a:effectLst/>
                <a:latin typeface="Calibri" panose="020F0502020204030204" pitchFamily="34" charset="0"/>
                <a:ea typeface="Calibri" panose="020F0502020204030204" pitchFamily="34" charset="0"/>
                <a:cs typeface="Gisha" panose="020B0502040204020203" pitchFamily="34" charset="-79"/>
              </a:rPr>
              <a:t>– מצ"ב למייל זה. </a:t>
            </a:r>
            <a:endParaRPr lang="en-US" sz="1100" u="none" strike="noStrike"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gn="just" rtl="1">
              <a:lnSpc>
                <a:spcPct val="150000"/>
              </a:lnSpc>
              <a:spcAft>
                <a:spcPts val="800"/>
              </a:spcAft>
              <a:buFont typeface="+mj-lt"/>
              <a:buAutoNum type="arabicPeriod"/>
            </a:pPr>
            <a:r>
              <a:rPr lang="he-IL" sz="1100" u="none" strike="noStrike" dirty="0">
                <a:effectLst/>
                <a:latin typeface="Calibri" panose="020F0502020204030204" pitchFamily="34" charset="0"/>
                <a:ea typeface="Calibri" panose="020F0502020204030204" pitchFamily="34" charset="0"/>
                <a:cs typeface="Gisha" panose="020B0502040204020203" pitchFamily="34" charset="-79"/>
              </a:rPr>
              <a:t>היתר בניה מיום – 22.06.2020</a:t>
            </a:r>
            <a:r>
              <a:rPr lang="he-IL" sz="1100" b="1" u="none" strike="noStrike" dirty="0">
                <a:effectLst/>
                <a:latin typeface="Calibri" panose="020F0502020204030204" pitchFamily="34" charset="0"/>
                <a:ea typeface="Calibri" panose="020F0502020204030204" pitchFamily="34" charset="0"/>
                <a:cs typeface="Gisha" panose="020B0502040204020203" pitchFamily="34" charset="-79"/>
              </a:rPr>
              <a:t> – מצ"ב למייל זה.</a:t>
            </a:r>
            <a:endParaRPr lang="en-US" sz="1100" u="none" strike="noStrike"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gn="just" rtl="1">
              <a:lnSpc>
                <a:spcPct val="150000"/>
              </a:lnSpc>
              <a:spcAft>
                <a:spcPts val="800"/>
              </a:spcAft>
              <a:buFont typeface="+mj-lt"/>
              <a:buAutoNum type="arabicPeriod"/>
            </a:pPr>
            <a:r>
              <a:rPr lang="he-IL" sz="1100" u="none" strike="noStrike" dirty="0">
                <a:effectLst/>
                <a:latin typeface="Calibri" panose="020F0502020204030204" pitchFamily="34" charset="0"/>
                <a:ea typeface="Calibri" panose="020F0502020204030204" pitchFamily="34" charset="0"/>
                <a:cs typeface="Gisha" panose="020B0502040204020203" pitchFamily="34" charset="-79"/>
              </a:rPr>
              <a:t>ביום ה- 13.12.2020 נרשמו השעבודים בהתאם להתחייבות שנקבעה בוועדת האשראי ונמצאו תקינים</a:t>
            </a:r>
            <a:r>
              <a:rPr lang="he-IL" sz="1100" b="1" u="none" strike="noStrike" dirty="0">
                <a:effectLst/>
                <a:latin typeface="Calibri" panose="020F0502020204030204" pitchFamily="34" charset="0"/>
                <a:ea typeface="Calibri" panose="020F0502020204030204" pitchFamily="34" charset="0"/>
                <a:cs typeface="Gisha" panose="020B0502040204020203" pitchFamily="34" charset="-79"/>
              </a:rPr>
              <a:t> – מצ"ב למייל זה דו"ח מרשם החברות. </a:t>
            </a:r>
            <a:endParaRPr lang="en-US" sz="1100" u="none" strike="noStrike"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gn="just" rtl="1">
              <a:lnSpc>
                <a:spcPct val="150000"/>
              </a:lnSpc>
              <a:spcAft>
                <a:spcPts val="800"/>
              </a:spcAft>
              <a:buFont typeface="+mj-lt"/>
              <a:buAutoNum type="arabicPeriod"/>
            </a:pPr>
            <a:r>
              <a:rPr lang="he-IL" sz="1100" u="none" strike="noStrike" dirty="0">
                <a:effectLst/>
                <a:latin typeface="Calibri" panose="020F0502020204030204" pitchFamily="34" charset="0"/>
                <a:ea typeface="Calibri" panose="020F0502020204030204" pitchFamily="34" charset="0"/>
                <a:cs typeface="Gisha" panose="020B0502040204020203" pitchFamily="34" charset="-79"/>
              </a:rPr>
              <a:t>ביום ה- 08.12.2020, נחתמו כתבי ערבויות אישיות של בעלי המניות בחברה כמפורט בוועדת האשראי- </a:t>
            </a:r>
            <a:r>
              <a:rPr lang="he-IL" sz="1100" b="1" u="none" strike="noStrike" dirty="0">
                <a:effectLst/>
                <a:latin typeface="Calibri" panose="020F0502020204030204" pitchFamily="34" charset="0"/>
                <a:ea typeface="Calibri" panose="020F0502020204030204" pitchFamily="34" charset="0"/>
                <a:cs typeface="Gisha" panose="020B0502040204020203" pitchFamily="34" charset="-79"/>
              </a:rPr>
              <a:t>מצ"ב למייל זה. </a:t>
            </a:r>
            <a:endParaRPr lang="en-US" sz="1100" u="none" strike="noStrike"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gn="just" rtl="1">
              <a:lnSpc>
                <a:spcPct val="150000"/>
              </a:lnSpc>
              <a:spcAft>
                <a:spcPts val="800"/>
              </a:spcAft>
              <a:buFont typeface="+mj-lt"/>
              <a:buAutoNum type="arabicPeriod"/>
            </a:pP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R="26670" algn="r" rtl="1">
              <a:lnSpc>
                <a:spcPct val="107000"/>
              </a:lnSpc>
              <a:spcAft>
                <a:spcPts val="800"/>
              </a:spcAft>
            </a:pPr>
            <a:r>
              <a:rPr lang="en-US" sz="1200" dirty="0">
                <a:effectLst/>
                <a:latin typeface="Gisha" panose="020B0502040204020203" pitchFamily="34" charset="-79"/>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254525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39">
            <a:extLst>
              <a:ext uri="{FF2B5EF4-FFF2-40B4-BE49-F238E27FC236}">
                <a16:creationId xmlns:a16="http://schemas.microsoft.com/office/drawing/2014/main" id="{2E24B5A8-B2F1-4DC0-B421-E1DC2BB684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תיבת טקסט 4">
            <a:extLst>
              <a:ext uri="{FF2B5EF4-FFF2-40B4-BE49-F238E27FC236}">
                <a16:creationId xmlns:a16="http://schemas.microsoft.com/office/drawing/2014/main" id="{9D8B51FF-EEE6-45CB-B8BF-AC8416ED6CDB}"/>
              </a:ext>
            </a:extLst>
          </p:cNvPr>
          <p:cNvSpPr txBox="1"/>
          <p:nvPr/>
        </p:nvSpPr>
        <p:spPr>
          <a:xfrm>
            <a:off x="971368" y="909326"/>
            <a:ext cx="6125968" cy="1912749"/>
          </a:xfrm>
          <a:prstGeom prst="rect">
            <a:avLst/>
          </a:prstGeom>
        </p:spPr>
        <p:txBody>
          <a:bodyPr vert="horz" lIns="91440" tIns="45720" rIns="91440" bIns="45720" rtlCol="0" anchor="b">
            <a:normAutofit/>
          </a:bodyPr>
          <a:lstStyle/>
          <a:p>
            <a:pPr rtl="0">
              <a:lnSpc>
                <a:spcPct val="90000"/>
              </a:lnSpc>
              <a:spcBef>
                <a:spcPct val="0"/>
              </a:spcBef>
              <a:spcAft>
                <a:spcPts val="600"/>
              </a:spcAft>
            </a:pPr>
            <a:endParaRPr lang="en-US" sz="4400" kern="1200" dirty="0">
              <a:solidFill>
                <a:schemeClr val="tx1"/>
              </a:solidFill>
              <a:latin typeface="+mj-lt"/>
              <a:ea typeface="+mj-ea"/>
              <a:cs typeface="+mj-cs"/>
            </a:endParaRPr>
          </a:p>
        </p:txBody>
      </p:sp>
      <p:sp>
        <p:nvSpPr>
          <p:cNvPr id="3" name="Content Placeholder 6">
            <a:extLst>
              <a:ext uri="{FF2B5EF4-FFF2-40B4-BE49-F238E27FC236}">
                <a16:creationId xmlns:a16="http://schemas.microsoft.com/office/drawing/2014/main" id="{C81DC6EB-E45F-4DED-AC5C-6B46B40A5892}"/>
              </a:ext>
            </a:extLst>
          </p:cNvPr>
          <p:cNvSpPr txBox="1">
            <a:spLocks/>
          </p:cNvSpPr>
          <p:nvPr/>
        </p:nvSpPr>
        <p:spPr>
          <a:xfrm>
            <a:off x="971367" y="2999537"/>
            <a:ext cx="6125969" cy="3177426"/>
          </a:xfrm>
          <a:prstGeom prst="rect">
            <a:avLst/>
          </a:prstGeom>
        </p:spPr>
        <p:txBody>
          <a:bodyPr vert="horz" lIns="91440" tIns="45720" rIns="91440" bIns="45720" rtlCol="0">
            <a:normAutofit/>
          </a:bodyPr>
          <a:lstStyle>
            <a:lvl1pPr marL="0" indent="0" algn="r" defTabSz="914400" rtl="1" eaLnBrk="1" latinLnBrk="0" hangingPunct="1">
              <a:spcBef>
                <a:spcPct val="20000"/>
              </a:spcBef>
              <a:buFont typeface="Arial" panose="020B0604020202020204" pitchFamily="34" charset="0"/>
              <a:buNone/>
              <a:defRPr sz="2000" b="0" i="0" kern="1200" baseline="0">
                <a:solidFill>
                  <a:schemeClr val="tx1"/>
                </a:solidFill>
                <a:latin typeface="Narkisim" panose="020E0502050101010101" pitchFamily="34" charset="-79"/>
                <a:ea typeface="+mn-ea"/>
                <a:cs typeface="+mn-cs"/>
              </a:defRPr>
            </a:lvl1pPr>
            <a:lvl2pPr marL="7429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mn-cs"/>
              </a:defRPr>
            </a:lvl2pPr>
            <a:lvl3pPr marL="12001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3pPr>
            <a:lvl4pPr marL="1371600" indent="0" algn="r" defTabSz="914400" rtl="1" eaLnBrk="1" latinLnBrk="0" hangingPunct="1">
              <a:spcBef>
                <a:spcPct val="20000"/>
              </a:spcBef>
              <a:buFont typeface="Arial" panose="020B0604020202020204" pitchFamily="34" charset="0"/>
              <a:buNone/>
              <a:defRPr sz="1600" b="0" i="0" kern="1200">
                <a:solidFill>
                  <a:schemeClr val="tx1"/>
                </a:solidFill>
                <a:latin typeface="Gotham-Light"/>
                <a:ea typeface="+mn-ea"/>
                <a:cs typeface="Gotham-Light"/>
              </a:defRPr>
            </a:lvl4pPr>
            <a:lvl5pPr marL="2057400" indent="-22860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228600" algn="l" rtl="0">
              <a:lnSpc>
                <a:spcPct val="90000"/>
              </a:lnSpc>
              <a:buFont typeface="Arial" panose="020B0604020202020204" pitchFamily="34" charset="0"/>
              <a:buChar char="•"/>
            </a:pPr>
            <a:endParaRPr kumimoji="0" lang="en-US" sz="1700" b="0" i="0" u="none" strike="noStrike" cap="none" spc="0" normalizeH="0" baseline="0" noProof="0" dirty="0">
              <a:ln>
                <a:noFill/>
              </a:ln>
              <a:effectLst/>
              <a:uLnTx/>
              <a:uFillTx/>
              <a:latin typeface="+mn-lt"/>
            </a:endParaRPr>
          </a:p>
        </p:txBody>
      </p:sp>
      <p:pic>
        <p:nvPicPr>
          <p:cNvPr id="2" name="תמונה 1"/>
          <p:cNvPicPr>
            <a:picLocks noChangeAspect="1"/>
          </p:cNvPicPr>
          <p:nvPr/>
        </p:nvPicPr>
        <p:blipFill rotWithShape="1">
          <a:blip r:embed="rId2" cstate="print">
            <a:extLst>
              <a:ext uri="{28A0092B-C50C-407E-A947-70E740481C1C}">
                <a14:useLocalDpi xmlns:a14="http://schemas.microsoft.com/office/drawing/2010/main" val="0"/>
              </a:ext>
            </a:extLst>
          </a:blip>
          <a:srcRect l="84869" r="-1" b="-1"/>
          <a:stretch/>
        </p:blipFill>
        <p:spPr>
          <a:xfrm>
            <a:off x="8318563" y="3841444"/>
            <a:ext cx="3726211" cy="3016556"/>
          </a:xfrm>
          <a:custGeom>
            <a:avLst/>
            <a:gdLst/>
            <a:ahLst/>
            <a:cxnLst/>
            <a:rect l="l" t="t" r="r" b="b"/>
            <a:pathLst>
              <a:path w="3726211" h="3016556">
                <a:moveTo>
                  <a:pt x="944965" y="2425097"/>
                </a:moveTo>
                <a:cubicBezTo>
                  <a:pt x="895843" y="2457968"/>
                  <a:pt x="850233" y="2494238"/>
                  <a:pt x="817125" y="2543059"/>
                </a:cubicBezTo>
                <a:cubicBezTo>
                  <a:pt x="860611" y="2504661"/>
                  <a:pt x="904064" y="2466046"/>
                  <a:pt x="947552" y="2427649"/>
                </a:cubicBezTo>
                <a:cubicBezTo>
                  <a:pt x="946622" y="2426800"/>
                  <a:pt x="945893" y="2425945"/>
                  <a:pt x="944965" y="2425097"/>
                </a:cubicBezTo>
                <a:close/>
                <a:moveTo>
                  <a:pt x="646109" y="2221911"/>
                </a:moveTo>
                <a:cubicBezTo>
                  <a:pt x="641758" y="2223597"/>
                  <a:pt x="637008" y="2225296"/>
                  <a:pt x="632457" y="2226988"/>
                </a:cubicBezTo>
                <a:cubicBezTo>
                  <a:pt x="629029" y="2230840"/>
                  <a:pt x="625372" y="2234481"/>
                  <a:pt x="621981" y="2238552"/>
                </a:cubicBezTo>
                <a:cubicBezTo>
                  <a:pt x="622709" y="2239408"/>
                  <a:pt x="623637" y="2240254"/>
                  <a:pt x="624367" y="2241110"/>
                </a:cubicBezTo>
                <a:cubicBezTo>
                  <a:pt x="631615" y="2234711"/>
                  <a:pt x="638862" y="2228310"/>
                  <a:pt x="646109" y="2221911"/>
                </a:cubicBezTo>
                <a:close/>
                <a:moveTo>
                  <a:pt x="3723043" y="1257813"/>
                </a:moveTo>
                <a:lnTo>
                  <a:pt x="3724923" y="1268597"/>
                </a:lnTo>
                <a:cubicBezTo>
                  <a:pt x="3725742" y="1273630"/>
                  <a:pt x="3726204" y="1276957"/>
                  <a:pt x="3726211" y="1278001"/>
                </a:cubicBezTo>
                <a:cubicBezTo>
                  <a:pt x="3726213" y="1279513"/>
                  <a:pt x="3725785" y="1278792"/>
                  <a:pt x="3725025" y="1276394"/>
                </a:cubicBezTo>
                <a:lnTo>
                  <a:pt x="3722434" y="1266883"/>
                </a:lnTo>
                <a:close/>
                <a:moveTo>
                  <a:pt x="3715032" y="1208749"/>
                </a:moveTo>
                <a:cubicBezTo>
                  <a:pt x="3720874" y="1212156"/>
                  <a:pt x="3723696" y="1228301"/>
                  <a:pt x="3723581" y="1249778"/>
                </a:cubicBezTo>
                <a:lnTo>
                  <a:pt x="3723043" y="1257813"/>
                </a:lnTo>
                <a:lnTo>
                  <a:pt x="3721496" y="1248949"/>
                </a:lnTo>
                <a:cubicBezTo>
                  <a:pt x="3720065" y="1241076"/>
                  <a:pt x="3718376" y="1232072"/>
                  <a:pt x="3716529" y="1222510"/>
                </a:cubicBezTo>
                <a:lnTo>
                  <a:pt x="3713905" y="1209297"/>
                </a:lnTo>
                <a:close/>
                <a:moveTo>
                  <a:pt x="1662913" y="807"/>
                </a:moveTo>
                <a:cubicBezTo>
                  <a:pt x="2483601" y="-23393"/>
                  <a:pt x="3140305" y="505292"/>
                  <a:pt x="3144309" y="513195"/>
                </a:cubicBezTo>
                <a:cubicBezTo>
                  <a:pt x="3164071" y="552762"/>
                  <a:pt x="3200736" y="568896"/>
                  <a:pt x="3234839" y="589291"/>
                </a:cubicBezTo>
                <a:cubicBezTo>
                  <a:pt x="3264562" y="607197"/>
                  <a:pt x="3296242" y="626137"/>
                  <a:pt x="3312233" y="657916"/>
                </a:cubicBezTo>
                <a:cubicBezTo>
                  <a:pt x="3333386" y="700072"/>
                  <a:pt x="3286287" y="666483"/>
                  <a:pt x="3280983" y="683149"/>
                </a:cubicBezTo>
                <a:cubicBezTo>
                  <a:pt x="3300242" y="704705"/>
                  <a:pt x="3328004" y="724215"/>
                  <a:pt x="3338360" y="749149"/>
                </a:cubicBezTo>
                <a:cubicBezTo>
                  <a:pt x="3375546" y="839351"/>
                  <a:pt x="3436111" y="903924"/>
                  <a:pt x="3519543" y="952778"/>
                </a:cubicBezTo>
                <a:cubicBezTo>
                  <a:pt x="3543495" y="966922"/>
                  <a:pt x="3561850" y="993124"/>
                  <a:pt x="3592192" y="996500"/>
                </a:cubicBezTo>
                <a:cubicBezTo>
                  <a:pt x="3659551" y="1003686"/>
                  <a:pt x="3649678" y="1077885"/>
                  <a:pt x="3689441" y="1109302"/>
                </a:cubicBezTo>
                <a:cubicBezTo>
                  <a:pt x="3693188" y="1112253"/>
                  <a:pt x="3702367" y="1152340"/>
                  <a:pt x="3710615" y="1192734"/>
                </a:cubicBezTo>
                <a:lnTo>
                  <a:pt x="3713905" y="1209297"/>
                </a:lnTo>
                <a:lnTo>
                  <a:pt x="3708567" y="1211892"/>
                </a:lnTo>
                <a:lnTo>
                  <a:pt x="3706184" y="1202686"/>
                </a:lnTo>
                <a:cubicBezTo>
                  <a:pt x="3700596" y="1181910"/>
                  <a:pt x="3695515" y="1166036"/>
                  <a:pt x="3693568" y="1170059"/>
                </a:cubicBezTo>
                <a:cubicBezTo>
                  <a:pt x="3688405" y="1181006"/>
                  <a:pt x="3679458" y="1190760"/>
                  <a:pt x="3686543" y="1204591"/>
                </a:cubicBezTo>
                <a:cubicBezTo>
                  <a:pt x="3688703" y="1208970"/>
                  <a:pt x="3690160" y="1221411"/>
                  <a:pt x="3696213" y="1220403"/>
                </a:cubicBezTo>
                <a:cubicBezTo>
                  <a:pt x="3698231" y="1220067"/>
                  <a:pt x="3700758" y="1218237"/>
                  <a:pt x="3703994" y="1214117"/>
                </a:cubicBezTo>
                <a:lnTo>
                  <a:pt x="3708567" y="1211892"/>
                </a:lnTo>
                <a:lnTo>
                  <a:pt x="3711843" y="1224542"/>
                </a:lnTo>
                <a:cubicBezTo>
                  <a:pt x="3715600" y="1239461"/>
                  <a:pt x="3719194" y="1254337"/>
                  <a:pt x="3721847" y="1264728"/>
                </a:cubicBezTo>
                <a:lnTo>
                  <a:pt x="3722434" y="1266883"/>
                </a:lnTo>
                <a:lnTo>
                  <a:pt x="3721216" y="1285068"/>
                </a:lnTo>
                <a:cubicBezTo>
                  <a:pt x="3715153" y="1334983"/>
                  <a:pt x="3697504" y="1391417"/>
                  <a:pt x="3668928" y="1395127"/>
                </a:cubicBezTo>
                <a:cubicBezTo>
                  <a:pt x="3699153" y="1455005"/>
                  <a:pt x="3699153" y="1455005"/>
                  <a:pt x="3631469" y="1465636"/>
                </a:cubicBezTo>
                <a:cubicBezTo>
                  <a:pt x="3663753" y="1503242"/>
                  <a:pt x="3665232" y="1513086"/>
                  <a:pt x="3635129" y="1527289"/>
                </a:cubicBezTo>
                <a:cubicBezTo>
                  <a:pt x="3606156" y="1541015"/>
                  <a:pt x="3572514" y="1546325"/>
                  <a:pt x="3546951" y="1566752"/>
                </a:cubicBezTo>
                <a:cubicBezTo>
                  <a:pt x="3580646" y="1615080"/>
                  <a:pt x="3596565" y="1671704"/>
                  <a:pt x="3654571" y="1693934"/>
                </a:cubicBezTo>
                <a:cubicBezTo>
                  <a:pt x="3663696" y="1697365"/>
                  <a:pt x="3671710" y="1712044"/>
                  <a:pt x="3667381" y="1720543"/>
                </a:cubicBezTo>
                <a:cubicBezTo>
                  <a:pt x="3652294" y="1752049"/>
                  <a:pt x="3689460" y="1810155"/>
                  <a:pt x="3629052" y="1818562"/>
                </a:cubicBezTo>
                <a:cubicBezTo>
                  <a:pt x="3621612" y="1819693"/>
                  <a:pt x="3615560" y="1826052"/>
                  <a:pt x="3622819" y="1834382"/>
                </a:cubicBezTo>
                <a:cubicBezTo>
                  <a:pt x="3647713" y="1862782"/>
                  <a:pt x="3622513" y="1861653"/>
                  <a:pt x="3607931" y="1865880"/>
                </a:cubicBezTo>
                <a:cubicBezTo>
                  <a:pt x="3590259" y="1870871"/>
                  <a:pt x="3567632" y="1858883"/>
                  <a:pt x="3553066" y="1875202"/>
                </a:cubicBezTo>
                <a:cubicBezTo>
                  <a:pt x="3559549" y="1891692"/>
                  <a:pt x="3574259" y="1890977"/>
                  <a:pt x="3585408" y="1895878"/>
                </a:cubicBezTo>
                <a:cubicBezTo>
                  <a:pt x="3618025" y="1910389"/>
                  <a:pt x="3645490" y="1927930"/>
                  <a:pt x="3652868" y="1967693"/>
                </a:cubicBezTo>
                <a:cubicBezTo>
                  <a:pt x="3658896" y="1999808"/>
                  <a:pt x="3666359" y="2028135"/>
                  <a:pt x="3626000" y="2039387"/>
                </a:cubicBezTo>
                <a:cubicBezTo>
                  <a:pt x="3619656" y="2041139"/>
                  <a:pt x="3616894" y="2045409"/>
                  <a:pt x="3616520" y="2050917"/>
                </a:cubicBezTo>
                <a:cubicBezTo>
                  <a:pt x="3622090" y="2056005"/>
                  <a:pt x="3627495" y="2061320"/>
                  <a:pt x="3633665" y="2065070"/>
                </a:cubicBezTo>
                <a:cubicBezTo>
                  <a:pt x="3654332" y="2077345"/>
                  <a:pt x="3663568" y="2096160"/>
                  <a:pt x="3672137" y="2115877"/>
                </a:cubicBezTo>
                <a:cubicBezTo>
                  <a:pt x="3677630" y="2128443"/>
                  <a:pt x="3683689" y="2140770"/>
                  <a:pt x="3693502" y="2151432"/>
                </a:cubicBezTo>
                <a:cubicBezTo>
                  <a:pt x="3699501" y="2158045"/>
                  <a:pt x="3706433" y="2162867"/>
                  <a:pt x="3714631" y="2165450"/>
                </a:cubicBezTo>
                <a:cubicBezTo>
                  <a:pt x="3721798" y="2167847"/>
                  <a:pt x="3724317" y="2171279"/>
                  <a:pt x="3720687" y="2177776"/>
                </a:cubicBezTo>
                <a:cubicBezTo>
                  <a:pt x="3710467" y="2196368"/>
                  <a:pt x="3708279" y="2216447"/>
                  <a:pt x="3720330" y="2239344"/>
                </a:cubicBezTo>
                <a:cubicBezTo>
                  <a:pt x="3723973" y="2246257"/>
                  <a:pt x="3723099" y="2252442"/>
                  <a:pt x="3717319" y="2255274"/>
                </a:cubicBezTo>
                <a:cubicBezTo>
                  <a:pt x="3693295" y="2267295"/>
                  <a:pt x="3690800" y="2293320"/>
                  <a:pt x="3683129" y="2315562"/>
                </a:cubicBezTo>
                <a:cubicBezTo>
                  <a:pt x="3672259" y="2347146"/>
                  <a:pt x="3662880" y="2379339"/>
                  <a:pt x="3657185" y="2413386"/>
                </a:cubicBezTo>
                <a:cubicBezTo>
                  <a:pt x="3653835" y="2433723"/>
                  <a:pt x="3650651" y="2453836"/>
                  <a:pt x="3658387" y="2476000"/>
                </a:cubicBezTo>
                <a:cubicBezTo>
                  <a:pt x="3660205" y="2481434"/>
                  <a:pt x="3659103" y="2486088"/>
                  <a:pt x="3657137" y="2490332"/>
                </a:cubicBezTo>
                <a:cubicBezTo>
                  <a:pt x="3648908" y="2508855"/>
                  <a:pt x="3653197" y="2528056"/>
                  <a:pt x="3664555" y="2547680"/>
                </a:cubicBezTo>
                <a:cubicBezTo>
                  <a:pt x="3671544" y="2559536"/>
                  <a:pt x="3671175" y="2561087"/>
                  <a:pt x="3657961" y="2561093"/>
                </a:cubicBezTo>
                <a:cubicBezTo>
                  <a:pt x="3631167" y="2561335"/>
                  <a:pt x="3604505" y="2561133"/>
                  <a:pt x="3578766" y="2565737"/>
                </a:cubicBezTo>
                <a:cubicBezTo>
                  <a:pt x="3549905" y="2570885"/>
                  <a:pt x="3541789" y="2580831"/>
                  <a:pt x="3568277" y="2607860"/>
                </a:cubicBezTo>
                <a:cubicBezTo>
                  <a:pt x="3573947" y="2613604"/>
                  <a:pt x="3579116" y="2620026"/>
                  <a:pt x="3582426" y="2627389"/>
                </a:cubicBezTo>
                <a:cubicBezTo>
                  <a:pt x="3584908" y="2633241"/>
                  <a:pt x="3584137" y="2637444"/>
                  <a:pt x="3579783" y="2640448"/>
                </a:cubicBezTo>
                <a:cubicBezTo>
                  <a:pt x="3574731" y="2644136"/>
                  <a:pt x="3571020" y="2639425"/>
                  <a:pt x="3567306" y="2636032"/>
                </a:cubicBezTo>
                <a:cubicBezTo>
                  <a:pt x="3547145" y="2617804"/>
                  <a:pt x="3523490" y="2605630"/>
                  <a:pt x="3500634" y="2592110"/>
                </a:cubicBezTo>
                <a:cubicBezTo>
                  <a:pt x="3467858" y="2572547"/>
                  <a:pt x="3433851" y="2555446"/>
                  <a:pt x="3403606" y="2531402"/>
                </a:cubicBezTo>
                <a:cubicBezTo>
                  <a:pt x="3395879" y="2525286"/>
                  <a:pt x="3385645" y="2530467"/>
                  <a:pt x="3386459" y="2541212"/>
                </a:cubicBezTo>
                <a:cubicBezTo>
                  <a:pt x="3387273" y="2551957"/>
                  <a:pt x="3381893" y="2552138"/>
                  <a:pt x="3373531" y="2549781"/>
                </a:cubicBezTo>
                <a:cubicBezTo>
                  <a:pt x="3363506" y="2547042"/>
                  <a:pt x="3353483" y="2544301"/>
                  <a:pt x="3343594" y="2541117"/>
                </a:cubicBezTo>
                <a:cubicBezTo>
                  <a:pt x="3333273" y="2537727"/>
                  <a:pt x="3327707" y="2529999"/>
                  <a:pt x="3325231" y="2520189"/>
                </a:cubicBezTo>
                <a:cubicBezTo>
                  <a:pt x="3324753" y="2518337"/>
                  <a:pt x="3324389" y="2516261"/>
                  <a:pt x="3324583" y="2514551"/>
                </a:cubicBezTo>
                <a:lnTo>
                  <a:pt x="3326249" y="2512416"/>
                </a:lnTo>
                <a:lnTo>
                  <a:pt x="3328438" y="2511512"/>
                </a:lnTo>
                <a:cubicBezTo>
                  <a:pt x="3330711" y="2510525"/>
                  <a:pt x="3330848" y="2510273"/>
                  <a:pt x="3327270" y="2511108"/>
                </a:cubicBezTo>
                <a:lnTo>
                  <a:pt x="3326249" y="2512416"/>
                </a:lnTo>
                <a:lnTo>
                  <a:pt x="3316791" y="2516325"/>
                </a:lnTo>
                <a:cubicBezTo>
                  <a:pt x="3306861" y="2520533"/>
                  <a:pt x="3294709" y="2526274"/>
                  <a:pt x="3292975" y="2530729"/>
                </a:cubicBezTo>
                <a:cubicBezTo>
                  <a:pt x="3292841" y="2531173"/>
                  <a:pt x="3170365" y="2503638"/>
                  <a:pt x="3131511" y="2484940"/>
                </a:cubicBezTo>
                <a:cubicBezTo>
                  <a:pt x="3107324" y="2473223"/>
                  <a:pt x="2637379" y="2290746"/>
                  <a:pt x="2035108" y="2360263"/>
                </a:cubicBezTo>
                <a:cubicBezTo>
                  <a:pt x="2013854" y="2362737"/>
                  <a:pt x="1993699" y="2364515"/>
                  <a:pt x="1973110" y="2366087"/>
                </a:cubicBezTo>
                <a:cubicBezTo>
                  <a:pt x="1791171" y="2381225"/>
                  <a:pt x="1611926" y="2391655"/>
                  <a:pt x="1537631" y="2404928"/>
                </a:cubicBezTo>
                <a:cubicBezTo>
                  <a:pt x="1479545" y="2415458"/>
                  <a:pt x="1186772" y="2497860"/>
                  <a:pt x="1106889" y="2561884"/>
                </a:cubicBezTo>
                <a:cubicBezTo>
                  <a:pt x="1025247" y="2627507"/>
                  <a:pt x="949769" y="2699517"/>
                  <a:pt x="874723" y="2771733"/>
                </a:cubicBezTo>
                <a:cubicBezTo>
                  <a:pt x="842171" y="2802947"/>
                  <a:pt x="806834" y="2831617"/>
                  <a:pt x="778525" y="2867084"/>
                </a:cubicBezTo>
                <a:cubicBezTo>
                  <a:pt x="750250" y="2902770"/>
                  <a:pt x="723766" y="2939717"/>
                  <a:pt x="692306" y="2972872"/>
                </a:cubicBezTo>
                <a:cubicBezTo>
                  <a:pt x="683327" y="2982407"/>
                  <a:pt x="674447" y="2992599"/>
                  <a:pt x="659535" y="2994640"/>
                </a:cubicBezTo>
                <a:cubicBezTo>
                  <a:pt x="656215" y="2995191"/>
                  <a:pt x="652595" y="2995094"/>
                  <a:pt x="649143" y="2994770"/>
                </a:cubicBezTo>
                <a:cubicBezTo>
                  <a:pt x="645292" y="2994460"/>
                  <a:pt x="641975" y="2992374"/>
                  <a:pt x="640021" y="2988702"/>
                </a:cubicBezTo>
                <a:cubicBezTo>
                  <a:pt x="638001" y="2984592"/>
                  <a:pt x="640032" y="2982105"/>
                  <a:pt x="642491" y="2979825"/>
                </a:cubicBezTo>
                <a:cubicBezTo>
                  <a:pt x="644253" y="2978227"/>
                  <a:pt x="645884" y="2975754"/>
                  <a:pt x="648409" y="2975229"/>
                </a:cubicBezTo>
                <a:cubicBezTo>
                  <a:pt x="664550" y="2972048"/>
                  <a:pt x="668720" y="2958497"/>
                  <a:pt x="674715" y="2946424"/>
                </a:cubicBezTo>
                <a:cubicBezTo>
                  <a:pt x="677345" y="2941278"/>
                  <a:pt x="680340" y="2937221"/>
                  <a:pt x="673079" y="2930211"/>
                </a:cubicBezTo>
                <a:cubicBezTo>
                  <a:pt x="666747" y="2924048"/>
                  <a:pt x="671831" y="2920580"/>
                  <a:pt x="677147" y="2918642"/>
                </a:cubicBezTo>
                <a:cubicBezTo>
                  <a:pt x="684555" y="2915973"/>
                  <a:pt x="693785" y="2916103"/>
                  <a:pt x="701367" y="2907933"/>
                </a:cubicBezTo>
                <a:cubicBezTo>
                  <a:pt x="668396" y="2908384"/>
                  <a:pt x="657574" y="2929633"/>
                  <a:pt x="645525" y="2949385"/>
                </a:cubicBezTo>
                <a:cubicBezTo>
                  <a:pt x="640999" y="2956572"/>
                  <a:pt x="638462" y="2965011"/>
                  <a:pt x="634865" y="2973046"/>
                </a:cubicBezTo>
                <a:cubicBezTo>
                  <a:pt x="630334" y="2982872"/>
                  <a:pt x="623428" y="2983545"/>
                  <a:pt x="613378" y="2975308"/>
                </a:cubicBezTo>
                <a:cubicBezTo>
                  <a:pt x="604459" y="2967915"/>
                  <a:pt x="600773" y="2968698"/>
                  <a:pt x="599760" y="2979285"/>
                </a:cubicBezTo>
                <a:cubicBezTo>
                  <a:pt x="598242" y="2995824"/>
                  <a:pt x="590819" y="3007726"/>
                  <a:pt x="576167" y="3014154"/>
                </a:cubicBezTo>
                <a:cubicBezTo>
                  <a:pt x="574571" y="3014867"/>
                  <a:pt x="572836" y="3015970"/>
                  <a:pt x="571021" y="3016388"/>
                </a:cubicBezTo>
                <a:cubicBezTo>
                  <a:pt x="569207" y="3016806"/>
                  <a:pt x="567316" y="3016541"/>
                  <a:pt x="565409" y="3014516"/>
                </a:cubicBezTo>
                <a:cubicBezTo>
                  <a:pt x="562095" y="3011110"/>
                  <a:pt x="563860" y="3006874"/>
                  <a:pt x="565393" y="3003744"/>
                </a:cubicBezTo>
                <a:cubicBezTo>
                  <a:pt x="568156" y="2998155"/>
                  <a:pt x="570555" y="2992799"/>
                  <a:pt x="570963" y="2986190"/>
                </a:cubicBezTo>
                <a:cubicBezTo>
                  <a:pt x="571302" y="2981782"/>
                  <a:pt x="571576" y="2976935"/>
                  <a:pt x="568291" y="2973749"/>
                </a:cubicBezTo>
                <a:cubicBezTo>
                  <a:pt x="554633" y="2960138"/>
                  <a:pt x="562013" y="2953295"/>
                  <a:pt x="570857" y="2945523"/>
                </a:cubicBezTo>
                <a:cubicBezTo>
                  <a:pt x="583092" y="2934997"/>
                  <a:pt x="586235" y="2919944"/>
                  <a:pt x="580385" y="2902333"/>
                </a:cubicBezTo>
                <a:cubicBezTo>
                  <a:pt x="578104" y="2895155"/>
                  <a:pt x="578244" y="2890753"/>
                  <a:pt x="586446" y="2890697"/>
                </a:cubicBezTo>
                <a:cubicBezTo>
                  <a:pt x="589633" y="2890590"/>
                  <a:pt x="590068" y="2888156"/>
                  <a:pt x="590869" y="2885492"/>
                </a:cubicBezTo>
                <a:cubicBezTo>
                  <a:pt x="607065" y="2822732"/>
                  <a:pt x="635769" y="2767245"/>
                  <a:pt x="671505" y="2715918"/>
                </a:cubicBezTo>
                <a:cubicBezTo>
                  <a:pt x="700488" y="2674272"/>
                  <a:pt x="733647" y="2636443"/>
                  <a:pt x="768364" y="2599659"/>
                </a:cubicBezTo>
                <a:cubicBezTo>
                  <a:pt x="769396" y="2598526"/>
                  <a:pt x="770394" y="2597174"/>
                  <a:pt x="770662" y="2594966"/>
                </a:cubicBezTo>
                <a:cubicBezTo>
                  <a:pt x="752395" y="2599977"/>
                  <a:pt x="737406" y="2609496"/>
                  <a:pt x="723178" y="2620087"/>
                </a:cubicBezTo>
                <a:cubicBezTo>
                  <a:pt x="685352" y="2648180"/>
                  <a:pt x="655283" y="2683928"/>
                  <a:pt x="624718" y="2719032"/>
                </a:cubicBezTo>
                <a:cubicBezTo>
                  <a:pt x="606125" y="2740543"/>
                  <a:pt x="586838" y="2761417"/>
                  <a:pt x="565691" y="2780595"/>
                </a:cubicBezTo>
                <a:cubicBezTo>
                  <a:pt x="562167" y="2783793"/>
                  <a:pt x="559969" y="2787824"/>
                  <a:pt x="557772" y="2791854"/>
                </a:cubicBezTo>
                <a:cubicBezTo>
                  <a:pt x="556507" y="2794096"/>
                  <a:pt x="554811" y="2796131"/>
                  <a:pt x="551492" y="2795363"/>
                </a:cubicBezTo>
                <a:cubicBezTo>
                  <a:pt x="547342" y="2794404"/>
                  <a:pt x="546451" y="2791136"/>
                  <a:pt x="545559" y="2787869"/>
                </a:cubicBezTo>
                <a:cubicBezTo>
                  <a:pt x="542787" y="2777410"/>
                  <a:pt x="543964" y="2767917"/>
                  <a:pt x="547595" y="2758781"/>
                </a:cubicBezTo>
                <a:cubicBezTo>
                  <a:pt x="557093" y="2735378"/>
                  <a:pt x="573555" y="2717017"/>
                  <a:pt x="590748" y="2699510"/>
                </a:cubicBezTo>
                <a:cubicBezTo>
                  <a:pt x="612992" y="2676997"/>
                  <a:pt x="634311" y="2653636"/>
                  <a:pt x="653108" y="2628162"/>
                </a:cubicBezTo>
                <a:cubicBezTo>
                  <a:pt x="654440" y="2626358"/>
                  <a:pt x="657263" y="2625163"/>
                  <a:pt x="655511" y="2620166"/>
                </a:cubicBezTo>
                <a:cubicBezTo>
                  <a:pt x="643109" y="2632235"/>
                  <a:pt x="631470" y="2644059"/>
                  <a:pt x="619567" y="2655451"/>
                </a:cubicBezTo>
                <a:cubicBezTo>
                  <a:pt x="607862" y="2666838"/>
                  <a:pt x="595958" y="2678231"/>
                  <a:pt x="584221" y="2689397"/>
                </a:cubicBezTo>
                <a:cubicBezTo>
                  <a:pt x="581428" y="2692130"/>
                  <a:pt x="578601" y="2695962"/>
                  <a:pt x="573525" y="2692836"/>
                </a:cubicBezTo>
                <a:cubicBezTo>
                  <a:pt x="568251" y="2689716"/>
                  <a:pt x="568025" y="2684227"/>
                  <a:pt x="568565" y="2679812"/>
                </a:cubicBezTo>
                <a:cubicBezTo>
                  <a:pt x="570409" y="2666779"/>
                  <a:pt x="575275" y="2655184"/>
                  <a:pt x="582528" y="2644828"/>
                </a:cubicBezTo>
                <a:cubicBezTo>
                  <a:pt x="607414" y="2610573"/>
                  <a:pt x="637574" y="2580760"/>
                  <a:pt x="664982" y="2548619"/>
                </a:cubicBezTo>
                <a:cubicBezTo>
                  <a:pt x="679782" y="2531193"/>
                  <a:pt x="693024" y="2512721"/>
                  <a:pt x="705371" y="2493619"/>
                </a:cubicBezTo>
                <a:cubicBezTo>
                  <a:pt x="708133" y="2489348"/>
                  <a:pt x="707342" y="2485418"/>
                  <a:pt x="705622" y="2480639"/>
                </a:cubicBezTo>
                <a:cubicBezTo>
                  <a:pt x="698713" y="2461306"/>
                  <a:pt x="703902" y="2454535"/>
                  <a:pt x="724383" y="2457584"/>
                </a:cubicBezTo>
                <a:cubicBezTo>
                  <a:pt x="730724" y="2458470"/>
                  <a:pt x="734743" y="2457235"/>
                  <a:pt x="737838" y="2452515"/>
                </a:cubicBezTo>
                <a:cubicBezTo>
                  <a:pt x="775112" y="2394101"/>
                  <a:pt x="822101" y="2344375"/>
                  <a:pt x="874861" y="2299729"/>
                </a:cubicBezTo>
                <a:cubicBezTo>
                  <a:pt x="896371" y="2281638"/>
                  <a:pt x="918809" y="2264394"/>
                  <a:pt x="941809" y="2248231"/>
                </a:cubicBezTo>
                <a:cubicBezTo>
                  <a:pt x="941643" y="2247139"/>
                  <a:pt x="941447" y="2245826"/>
                  <a:pt x="941283" y="2244731"/>
                </a:cubicBezTo>
                <a:cubicBezTo>
                  <a:pt x="940852" y="2243208"/>
                  <a:pt x="940522" y="2242339"/>
                  <a:pt x="940126" y="2241033"/>
                </a:cubicBezTo>
                <a:cubicBezTo>
                  <a:pt x="908015" y="2265857"/>
                  <a:pt x="876401" y="2291324"/>
                  <a:pt x="845781" y="2318075"/>
                </a:cubicBezTo>
                <a:cubicBezTo>
                  <a:pt x="762766" y="2390560"/>
                  <a:pt x="684690" y="2467934"/>
                  <a:pt x="604957" y="2543605"/>
                </a:cubicBezTo>
                <a:cubicBezTo>
                  <a:pt x="578159" y="2569129"/>
                  <a:pt x="558754" y="2601220"/>
                  <a:pt x="535403" y="2629705"/>
                </a:cubicBezTo>
                <a:cubicBezTo>
                  <a:pt x="519836" y="2648696"/>
                  <a:pt x="505196" y="2668534"/>
                  <a:pt x="486148" y="2684344"/>
                </a:cubicBezTo>
                <a:cubicBezTo>
                  <a:pt x="478302" y="2690765"/>
                  <a:pt x="469961" y="2696542"/>
                  <a:pt x="457975" y="2695406"/>
                </a:cubicBezTo>
                <a:cubicBezTo>
                  <a:pt x="453294" y="2694905"/>
                  <a:pt x="447917" y="2693766"/>
                  <a:pt x="445469" y="2688133"/>
                </a:cubicBezTo>
                <a:cubicBezTo>
                  <a:pt x="443219" y="2682493"/>
                  <a:pt x="447008" y="2679727"/>
                  <a:pt x="450432" y="2677194"/>
                </a:cubicBezTo>
                <a:cubicBezTo>
                  <a:pt x="451331" y="2676503"/>
                  <a:pt x="452194" y="2675595"/>
                  <a:pt x="453190" y="2675561"/>
                </a:cubicBezTo>
                <a:cubicBezTo>
                  <a:pt x="471920" y="2673612"/>
                  <a:pt x="473804" y="2656840"/>
                  <a:pt x="480962" y="2644508"/>
                </a:cubicBezTo>
                <a:cubicBezTo>
                  <a:pt x="483192" y="2640695"/>
                  <a:pt x="482831" y="2636970"/>
                  <a:pt x="479185" y="2632697"/>
                </a:cubicBezTo>
                <a:cubicBezTo>
                  <a:pt x="472623" y="2625005"/>
                  <a:pt x="475882" y="2621377"/>
                  <a:pt x="482726" y="2618948"/>
                </a:cubicBezTo>
                <a:cubicBezTo>
                  <a:pt x="489569" y="2616519"/>
                  <a:pt x="497240" y="2615602"/>
                  <a:pt x="504254" y="2610308"/>
                </a:cubicBezTo>
                <a:cubicBezTo>
                  <a:pt x="491278" y="2606569"/>
                  <a:pt x="483368" y="2611231"/>
                  <a:pt x="476220" y="2616968"/>
                </a:cubicBezTo>
                <a:cubicBezTo>
                  <a:pt x="460100" y="2629602"/>
                  <a:pt x="451207" y="2647709"/>
                  <a:pt x="442978" y="2666232"/>
                </a:cubicBezTo>
                <a:cubicBezTo>
                  <a:pt x="441313" y="2669807"/>
                  <a:pt x="440111" y="2673803"/>
                  <a:pt x="437550" y="2676747"/>
                </a:cubicBezTo>
                <a:cubicBezTo>
                  <a:pt x="432827" y="2682623"/>
                  <a:pt x="426948" y="2683480"/>
                  <a:pt x="419122" y="2676709"/>
                </a:cubicBezTo>
                <a:cubicBezTo>
                  <a:pt x="408777" y="2667823"/>
                  <a:pt x="405688" y="2668587"/>
                  <a:pt x="404475" y="2680499"/>
                </a:cubicBezTo>
                <a:cubicBezTo>
                  <a:pt x="402890" y="2696600"/>
                  <a:pt x="395601" y="2708058"/>
                  <a:pt x="381149" y="2714480"/>
                </a:cubicBezTo>
                <a:cubicBezTo>
                  <a:pt x="378159" y="2715901"/>
                  <a:pt x="375034" y="2717764"/>
                  <a:pt x="371220" y="2715035"/>
                </a:cubicBezTo>
                <a:cubicBezTo>
                  <a:pt x="367142" y="2711874"/>
                  <a:pt x="369039" y="2708513"/>
                  <a:pt x="369974" y="2705403"/>
                </a:cubicBezTo>
                <a:cubicBezTo>
                  <a:pt x="371242" y="2700523"/>
                  <a:pt x="372909" y="2695631"/>
                  <a:pt x="373946" y="2690540"/>
                </a:cubicBezTo>
                <a:cubicBezTo>
                  <a:pt x="375918" y="2682339"/>
                  <a:pt x="375233" y="2673789"/>
                  <a:pt x="368072" y="2666116"/>
                </a:cubicBezTo>
                <a:cubicBezTo>
                  <a:pt x="362834" y="2660576"/>
                  <a:pt x="362674" y="2656845"/>
                  <a:pt x="367860" y="2652712"/>
                </a:cubicBezTo>
                <a:cubicBezTo>
                  <a:pt x="384547" y="2639840"/>
                  <a:pt x="393902" y="2623477"/>
                  <a:pt x="383778" y="2598755"/>
                </a:cubicBezTo>
                <a:cubicBezTo>
                  <a:pt x="382256" y="2595289"/>
                  <a:pt x="382925" y="2591749"/>
                  <a:pt x="386744" y="2591840"/>
                </a:cubicBezTo>
                <a:cubicBezTo>
                  <a:pt x="395210" y="2592215"/>
                  <a:pt x="395749" y="2586481"/>
                  <a:pt x="397253" y="2580494"/>
                </a:cubicBezTo>
                <a:cubicBezTo>
                  <a:pt x="412046" y="2523057"/>
                  <a:pt x="438285" y="2472490"/>
                  <a:pt x="470165" y="2424811"/>
                </a:cubicBezTo>
                <a:cubicBezTo>
                  <a:pt x="501712" y="2377583"/>
                  <a:pt x="538764" y="2335006"/>
                  <a:pt x="578866" y="2294084"/>
                </a:cubicBezTo>
                <a:cubicBezTo>
                  <a:pt x="566113" y="2295833"/>
                  <a:pt x="550595" y="2304489"/>
                  <a:pt x="535873" y="2314437"/>
                </a:cubicBezTo>
                <a:cubicBezTo>
                  <a:pt x="497018" y="2341027"/>
                  <a:pt x="467083" y="2376330"/>
                  <a:pt x="436452" y="2410996"/>
                </a:cubicBezTo>
                <a:cubicBezTo>
                  <a:pt x="415066" y="2435240"/>
                  <a:pt x="394377" y="2460118"/>
                  <a:pt x="369509" y="2481181"/>
                </a:cubicBezTo>
                <a:cubicBezTo>
                  <a:pt x="366652" y="2483475"/>
                  <a:pt x="364887" y="2486392"/>
                  <a:pt x="363620" y="2489953"/>
                </a:cubicBezTo>
                <a:cubicBezTo>
                  <a:pt x="362487" y="2493069"/>
                  <a:pt x="360523" y="2495993"/>
                  <a:pt x="356142" y="2494821"/>
                </a:cubicBezTo>
                <a:cubicBezTo>
                  <a:pt x="351729" y="2493432"/>
                  <a:pt x="350738" y="2489508"/>
                  <a:pt x="350212" y="2486008"/>
                </a:cubicBezTo>
                <a:cubicBezTo>
                  <a:pt x="348837" y="2472863"/>
                  <a:pt x="350449" y="2460938"/>
                  <a:pt x="356242" y="2450191"/>
                </a:cubicBezTo>
                <a:cubicBezTo>
                  <a:pt x="367430" y="2428709"/>
                  <a:pt x="384090" y="2411660"/>
                  <a:pt x="400751" y="2394611"/>
                </a:cubicBezTo>
                <a:cubicBezTo>
                  <a:pt x="423861" y="2371190"/>
                  <a:pt x="444684" y="2345867"/>
                  <a:pt x="462688" y="2317780"/>
                </a:cubicBezTo>
                <a:cubicBezTo>
                  <a:pt x="448755" y="2331659"/>
                  <a:pt x="434856" y="2345758"/>
                  <a:pt x="420724" y="2359644"/>
                </a:cubicBezTo>
                <a:cubicBezTo>
                  <a:pt x="410083" y="2370115"/>
                  <a:pt x="398979" y="2380161"/>
                  <a:pt x="388106" y="2390420"/>
                </a:cubicBezTo>
                <a:cubicBezTo>
                  <a:pt x="385478" y="2392927"/>
                  <a:pt x="382686" y="2395658"/>
                  <a:pt x="378009" y="2392519"/>
                </a:cubicBezTo>
                <a:cubicBezTo>
                  <a:pt x="373796" y="2389802"/>
                  <a:pt x="373769" y="2385626"/>
                  <a:pt x="373974" y="2381662"/>
                </a:cubicBezTo>
                <a:cubicBezTo>
                  <a:pt x="374628" y="2366031"/>
                  <a:pt x="381123" y="2353282"/>
                  <a:pt x="389805" y="2341778"/>
                </a:cubicBezTo>
                <a:cubicBezTo>
                  <a:pt x="400350" y="2328013"/>
                  <a:pt x="411593" y="2314884"/>
                  <a:pt x="423234" y="2301741"/>
                </a:cubicBezTo>
                <a:cubicBezTo>
                  <a:pt x="409216" y="2305730"/>
                  <a:pt x="395199" y="2309720"/>
                  <a:pt x="381082" y="2313053"/>
                </a:cubicBezTo>
                <a:cubicBezTo>
                  <a:pt x="383843" y="2287458"/>
                  <a:pt x="398428" y="2281911"/>
                  <a:pt x="411582" y="2277511"/>
                </a:cubicBezTo>
                <a:cubicBezTo>
                  <a:pt x="429354" y="2271856"/>
                  <a:pt x="446132" y="2264916"/>
                  <a:pt x="462580" y="2257108"/>
                </a:cubicBezTo>
                <a:cubicBezTo>
                  <a:pt x="468866" y="2249642"/>
                  <a:pt x="475185" y="2242393"/>
                  <a:pt x="481239" y="2234715"/>
                </a:cubicBezTo>
                <a:cubicBezTo>
                  <a:pt x="487461" y="2226811"/>
                  <a:pt x="493282" y="2218921"/>
                  <a:pt x="499039" y="2210593"/>
                </a:cubicBezTo>
                <a:cubicBezTo>
                  <a:pt x="503132" y="2204520"/>
                  <a:pt x="508352" y="2199289"/>
                  <a:pt x="501062" y="2189421"/>
                </a:cubicBezTo>
                <a:cubicBezTo>
                  <a:pt x="497782" y="2184915"/>
                  <a:pt x="510968" y="2159409"/>
                  <a:pt x="516118" y="2157697"/>
                </a:cubicBezTo>
                <a:cubicBezTo>
                  <a:pt x="516881" y="2157451"/>
                  <a:pt x="517646" y="2157204"/>
                  <a:pt x="518242" y="2157185"/>
                </a:cubicBezTo>
                <a:cubicBezTo>
                  <a:pt x="529930" y="2157672"/>
                  <a:pt x="531402" y="2150147"/>
                  <a:pt x="530188" y="2140735"/>
                </a:cubicBezTo>
                <a:cubicBezTo>
                  <a:pt x="529006" y="2131541"/>
                  <a:pt x="525303" y="2120234"/>
                  <a:pt x="541733" y="2124298"/>
                </a:cubicBezTo>
                <a:cubicBezTo>
                  <a:pt x="543592" y="2124675"/>
                  <a:pt x="543794" y="2123349"/>
                  <a:pt x="544359" y="2121791"/>
                </a:cubicBezTo>
                <a:cubicBezTo>
                  <a:pt x="555609" y="2082061"/>
                  <a:pt x="579960" y="2050904"/>
                  <a:pt x="603912" y="2019759"/>
                </a:cubicBezTo>
                <a:cubicBezTo>
                  <a:pt x="605275" y="2018174"/>
                  <a:pt x="606639" y="2016590"/>
                  <a:pt x="608002" y="2015005"/>
                </a:cubicBezTo>
                <a:cubicBezTo>
                  <a:pt x="579269" y="2023667"/>
                  <a:pt x="482131" y="2036829"/>
                  <a:pt x="452750" y="2034520"/>
                </a:cubicBezTo>
                <a:cubicBezTo>
                  <a:pt x="426623" y="2032542"/>
                  <a:pt x="288554" y="2085114"/>
                  <a:pt x="262712" y="2114344"/>
                </a:cubicBezTo>
                <a:cubicBezTo>
                  <a:pt x="255207" y="2092393"/>
                  <a:pt x="262857" y="2083341"/>
                  <a:pt x="268517" y="2073038"/>
                </a:cubicBezTo>
                <a:cubicBezTo>
                  <a:pt x="276540" y="2058478"/>
                  <a:pt x="276622" y="2048362"/>
                  <a:pt x="255787" y="2037632"/>
                </a:cubicBezTo>
                <a:cubicBezTo>
                  <a:pt x="196133" y="2007104"/>
                  <a:pt x="196566" y="2005990"/>
                  <a:pt x="241359" y="1960295"/>
                </a:cubicBezTo>
                <a:cubicBezTo>
                  <a:pt x="243454" y="1958245"/>
                  <a:pt x="241306" y="1951943"/>
                  <a:pt x="241245" y="1947547"/>
                </a:cubicBezTo>
                <a:cubicBezTo>
                  <a:pt x="226911" y="1941435"/>
                  <a:pt x="213736" y="1959026"/>
                  <a:pt x="195038" y="1941188"/>
                </a:cubicBezTo>
                <a:cubicBezTo>
                  <a:pt x="251639" y="1858163"/>
                  <a:pt x="344693" y="1777865"/>
                  <a:pt x="430417" y="1714084"/>
                </a:cubicBezTo>
                <a:cubicBezTo>
                  <a:pt x="350723" y="1696761"/>
                  <a:pt x="315222" y="1768305"/>
                  <a:pt x="257493" y="1761235"/>
                </a:cubicBezTo>
                <a:cubicBezTo>
                  <a:pt x="226114" y="1740308"/>
                  <a:pt x="304464" y="1702056"/>
                  <a:pt x="223028" y="1694464"/>
                </a:cubicBezTo>
                <a:cubicBezTo>
                  <a:pt x="254800" y="1674048"/>
                  <a:pt x="277673" y="1654373"/>
                  <a:pt x="298261" y="1631477"/>
                </a:cubicBezTo>
                <a:cubicBezTo>
                  <a:pt x="334745" y="1590456"/>
                  <a:pt x="339167" y="1563927"/>
                  <a:pt x="311654" y="1511432"/>
                </a:cubicBezTo>
                <a:cubicBezTo>
                  <a:pt x="293444" y="1476870"/>
                  <a:pt x="269884" y="1445346"/>
                  <a:pt x="280139" y="1403011"/>
                </a:cubicBezTo>
                <a:cubicBezTo>
                  <a:pt x="287189" y="1373975"/>
                  <a:pt x="279979" y="1355311"/>
                  <a:pt x="238885" y="1369665"/>
                </a:cubicBezTo>
                <a:cubicBezTo>
                  <a:pt x="194536" y="1385007"/>
                  <a:pt x="173125" y="1359788"/>
                  <a:pt x="177350" y="1309302"/>
                </a:cubicBezTo>
                <a:cubicBezTo>
                  <a:pt x="180088" y="1276893"/>
                  <a:pt x="170607" y="1267099"/>
                  <a:pt x="139289" y="1271891"/>
                </a:cubicBezTo>
                <a:cubicBezTo>
                  <a:pt x="104651" y="1277233"/>
                  <a:pt x="74337" y="1299360"/>
                  <a:pt x="29194" y="1290765"/>
                </a:cubicBezTo>
                <a:cubicBezTo>
                  <a:pt x="55247" y="1230971"/>
                  <a:pt x="132258" y="1245087"/>
                  <a:pt x="164517" y="1187942"/>
                </a:cubicBezTo>
                <a:cubicBezTo>
                  <a:pt x="116070" y="1189353"/>
                  <a:pt x="79047" y="1190819"/>
                  <a:pt x="45028" y="1204275"/>
                </a:cubicBezTo>
                <a:cubicBezTo>
                  <a:pt x="30841" y="1209809"/>
                  <a:pt x="15262" y="1215389"/>
                  <a:pt x="4362" y="1198829"/>
                </a:cubicBezTo>
                <a:cubicBezTo>
                  <a:pt x="-8656" y="1178822"/>
                  <a:pt x="10514" y="1170482"/>
                  <a:pt x="22109" y="1166354"/>
                </a:cubicBezTo>
                <a:cubicBezTo>
                  <a:pt x="54829" y="1154920"/>
                  <a:pt x="77478" y="1129756"/>
                  <a:pt x="103108" y="1109767"/>
                </a:cubicBezTo>
                <a:cubicBezTo>
                  <a:pt x="159186" y="1065890"/>
                  <a:pt x="222492" y="1028804"/>
                  <a:pt x="264964" y="958344"/>
                </a:cubicBezTo>
                <a:cubicBezTo>
                  <a:pt x="201251" y="978075"/>
                  <a:pt x="157792" y="1020649"/>
                  <a:pt x="97282" y="1031040"/>
                </a:cubicBezTo>
                <a:cubicBezTo>
                  <a:pt x="141438" y="966459"/>
                  <a:pt x="204023" y="923242"/>
                  <a:pt x="262299" y="875335"/>
                </a:cubicBezTo>
                <a:cubicBezTo>
                  <a:pt x="278887" y="861805"/>
                  <a:pt x="296498" y="852418"/>
                  <a:pt x="296474" y="824279"/>
                </a:cubicBezTo>
                <a:cubicBezTo>
                  <a:pt x="296489" y="769759"/>
                  <a:pt x="313822" y="723888"/>
                  <a:pt x="362237" y="698295"/>
                </a:cubicBezTo>
                <a:cubicBezTo>
                  <a:pt x="362603" y="698064"/>
                  <a:pt x="358596" y="690065"/>
                  <a:pt x="355949" y="684438"/>
                </a:cubicBezTo>
                <a:cubicBezTo>
                  <a:pt x="324009" y="683754"/>
                  <a:pt x="303939" y="716746"/>
                  <a:pt x="261719" y="707615"/>
                </a:cubicBezTo>
                <a:cubicBezTo>
                  <a:pt x="293826" y="662786"/>
                  <a:pt x="320414" y="622540"/>
                  <a:pt x="372278" y="599908"/>
                </a:cubicBezTo>
                <a:cubicBezTo>
                  <a:pt x="413808" y="581802"/>
                  <a:pt x="466783" y="570566"/>
                  <a:pt x="490605" y="515904"/>
                </a:cubicBezTo>
                <a:cubicBezTo>
                  <a:pt x="451972" y="506653"/>
                  <a:pt x="426252" y="520708"/>
                  <a:pt x="399971" y="531045"/>
                </a:cubicBezTo>
                <a:cubicBezTo>
                  <a:pt x="359508" y="546918"/>
                  <a:pt x="320136" y="564730"/>
                  <a:pt x="279703" y="580821"/>
                </a:cubicBezTo>
                <a:cubicBezTo>
                  <a:pt x="264388" y="586832"/>
                  <a:pt x="247282" y="591585"/>
                  <a:pt x="232911" y="565248"/>
                </a:cubicBezTo>
                <a:cubicBezTo>
                  <a:pt x="286047" y="557744"/>
                  <a:pt x="313129" y="520779"/>
                  <a:pt x="341934" y="485953"/>
                </a:cubicBezTo>
                <a:cubicBezTo>
                  <a:pt x="358200" y="466279"/>
                  <a:pt x="369926" y="440383"/>
                  <a:pt x="405640" y="448854"/>
                </a:cubicBezTo>
                <a:cubicBezTo>
                  <a:pt x="424525" y="453275"/>
                  <a:pt x="433943" y="438668"/>
                  <a:pt x="429321" y="421236"/>
                </a:cubicBezTo>
                <a:cubicBezTo>
                  <a:pt x="413276" y="359781"/>
                  <a:pt x="452058" y="336712"/>
                  <a:pt x="493913" y="323432"/>
                </a:cubicBezTo>
                <a:cubicBezTo>
                  <a:pt x="573005" y="298125"/>
                  <a:pt x="633817" y="243096"/>
                  <a:pt x="709765" y="211522"/>
                </a:cubicBezTo>
                <a:cubicBezTo>
                  <a:pt x="783652" y="180894"/>
                  <a:pt x="1350249" y="31238"/>
                  <a:pt x="1496734" y="13336"/>
                </a:cubicBezTo>
                <a:cubicBezTo>
                  <a:pt x="1552759" y="6490"/>
                  <a:pt x="1608201" y="2420"/>
                  <a:pt x="1662913" y="807"/>
                </a:cubicBezTo>
                <a:close/>
              </a:path>
            </a:pathLst>
          </a:custGeom>
        </p:spPr>
      </p:pic>
      <p:sp>
        <p:nvSpPr>
          <p:cNvPr id="31" name="תיבת טקסט 30">
            <a:extLst>
              <a:ext uri="{FF2B5EF4-FFF2-40B4-BE49-F238E27FC236}">
                <a16:creationId xmlns:a16="http://schemas.microsoft.com/office/drawing/2014/main" id="{689E5157-CD5C-41CC-B17E-FA053D723DB0}"/>
              </a:ext>
            </a:extLst>
          </p:cNvPr>
          <p:cNvSpPr txBox="1"/>
          <p:nvPr/>
        </p:nvSpPr>
        <p:spPr>
          <a:xfrm>
            <a:off x="7746124" y="677109"/>
            <a:ext cx="4219528" cy="757130"/>
          </a:xfrm>
          <a:prstGeom prst="rect">
            <a:avLst/>
          </a:prstGeom>
          <a:noFill/>
        </p:spPr>
        <p:txBody>
          <a:bodyPr wrap="square">
            <a:spAutoFit/>
          </a:bodyPr>
          <a:lstStyle/>
          <a:p>
            <a:pPr marL="228600" marR="810260" algn="just" rtl="1">
              <a:lnSpc>
                <a:spcPct val="90000"/>
              </a:lnSpc>
              <a:spcAft>
                <a:spcPts val="800"/>
              </a:spcAft>
            </a:pPr>
            <a:r>
              <a:rPr lang="he-IL" sz="2400" b="1" dirty="0">
                <a:solidFill>
                  <a:srgbClr val="000000"/>
                </a:solidFill>
                <a:latin typeface="Gisha" panose="020B0502040204020203" pitchFamily="34" charset="-79"/>
                <a:cs typeface="Gisha" panose="020B0502040204020203" pitchFamily="34" charset="-79"/>
              </a:rPr>
              <a:t>מכתב חיתום לדוגמה</a:t>
            </a:r>
            <a:r>
              <a:rPr lang="en-US" sz="2400" b="1" kern="1200" dirty="0">
                <a:solidFill>
                  <a:srgbClr val="000000"/>
                </a:solidFill>
                <a:effectLst/>
                <a:latin typeface="Gisha" panose="020B0502040204020203" pitchFamily="34" charset="-79"/>
                <a:cs typeface="Gisha" panose="020B0502040204020203" pitchFamily="34" charset="-79"/>
              </a:rPr>
              <a:t>	</a:t>
            </a:r>
            <a:endParaRPr lang="en-US" sz="1600" dirty="0">
              <a:effectLst/>
              <a:latin typeface="Gisha" panose="020B0502040204020203" pitchFamily="34" charset="-79"/>
              <a:ea typeface="Calibri" panose="020F0502020204030204" pitchFamily="34" charset="0"/>
              <a:cs typeface="Gisha" panose="020B0502040204020203" pitchFamily="34" charset="-79"/>
            </a:endParaRPr>
          </a:p>
        </p:txBody>
      </p:sp>
      <p:sp>
        <p:nvSpPr>
          <p:cNvPr id="6" name="תיבת טקסט 5">
            <a:extLst>
              <a:ext uri="{FF2B5EF4-FFF2-40B4-BE49-F238E27FC236}">
                <a16:creationId xmlns:a16="http://schemas.microsoft.com/office/drawing/2014/main" id="{A5D20A1C-FF15-495E-B34C-73F1AFC7E576}"/>
              </a:ext>
            </a:extLst>
          </p:cNvPr>
          <p:cNvSpPr txBox="1"/>
          <p:nvPr/>
        </p:nvSpPr>
        <p:spPr>
          <a:xfrm>
            <a:off x="2192595" y="119455"/>
            <a:ext cx="5981790" cy="5842690"/>
          </a:xfrm>
          <a:prstGeom prst="rect">
            <a:avLst/>
          </a:prstGeom>
          <a:noFill/>
        </p:spPr>
        <p:txBody>
          <a:bodyPr wrap="square" rtlCol="1">
            <a:spAutoFit/>
          </a:bodyPr>
          <a:lstStyle/>
          <a:p>
            <a:pPr lvl="1" algn="just" rtl="1">
              <a:lnSpc>
                <a:spcPct val="150000"/>
              </a:lnSpc>
              <a:spcAft>
                <a:spcPts val="800"/>
              </a:spcAft>
            </a:pPr>
            <a:r>
              <a:rPr lang="he-IL" sz="1200" u="none" strike="noStrike" dirty="0">
                <a:latin typeface="Calibri" panose="020F0502020204030204" pitchFamily="34" charset="0"/>
                <a:ea typeface="Calibri" panose="020F0502020204030204" pitchFamily="34" charset="0"/>
                <a:cs typeface="Gisha" panose="020B0502040204020203" pitchFamily="34" charset="-79"/>
              </a:rPr>
              <a:t>5. </a:t>
            </a:r>
            <a:r>
              <a:rPr lang="he-IL" sz="1100" u="none" strike="noStrike" dirty="0">
                <a:effectLst/>
                <a:latin typeface="Calibri" panose="020F0502020204030204" pitchFamily="34" charset="0"/>
                <a:ea typeface="Calibri" panose="020F0502020204030204" pitchFamily="34" charset="0"/>
                <a:cs typeface="Gisha" panose="020B0502040204020203" pitchFamily="34" charset="-79"/>
              </a:rPr>
              <a:t>השקעת הון עצמי בסך של 17.5% מעלויות הפרויקט, מכירה מוקדמת והגשת טופס 50 </a:t>
            </a:r>
            <a:r>
              <a:rPr lang="he-IL" sz="1100" b="1" u="none" strike="noStrike" dirty="0">
                <a:effectLst/>
                <a:latin typeface="Calibri" panose="020F0502020204030204" pitchFamily="34" charset="0"/>
                <a:ea typeface="Calibri" panose="020F0502020204030204" pitchFamily="34" charset="0"/>
                <a:cs typeface="Gisha" panose="020B0502040204020203" pitchFamily="34" charset="-79"/>
              </a:rPr>
              <a:t>– מצ"ב למייל זה מייל אישור מב"כ הבנק.</a:t>
            </a:r>
            <a:endParaRPr lang="en-US" sz="1100" u="none" strike="noStrike" dirty="0">
              <a:effectLst/>
              <a:latin typeface="Calibri" panose="020F0502020204030204" pitchFamily="34" charset="0"/>
              <a:ea typeface="Calibri" panose="020F0502020204030204" pitchFamily="34" charset="0"/>
              <a:cs typeface="Arial" panose="020B0604020202020204" pitchFamily="34" charset="0"/>
            </a:endParaRPr>
          </a:p>
          <a:p>
            <a:pPr lvl="1" algn="just" rtl="1">
              <a:lnSpc>
                <a:spcPct val="150000"/>
              </a:lnSpc>
              <a:spcAft>
                <a:spcPts val="800"/>
              </a:spcAft>
            </a:pPr>
            <a:r>
              <a:rPr lang="he-IL" sz="1100" u="none" strike="noStrike" dirty="0">
                <a:effectLst/>
                <a:latin typeface="Calibri" panose="020F0502020204030204" pitchFamily="34" charset="0"/>
                <a:ea typeface="Calibri" panose="020F0502020204030204" pitchFamily="34" charset="0"/>
                <a:cs typeface="Gisha" panose="020B0502040204020203" pitchFamily="34" charset="-79"/>
              </a:rPr>
              <a:t>6. אישור תוקף הסכם התמ"א –</a:t>
            </a:r>
            <a:r>
              <a:rPr lang="he-IL" sz="1100" b="1" u="none" strike="noStrike" dirty="0">
                <a:effectLst/>
                <a:latin typeface="Calibri" panose="020F0502020204030204" pitchFamily="34" charset="0"/>
                <a:ea typeface="Calibri" panose="020F0502020204030204" pitchFamily="34" charset="0"/>
                <a:cs typeface="Gisha" panose="020B0502040204020203" pitchFamily="34" charset="-79"/>
              </a:rPr>
              <a:t> כמפורט "בהואיל השני" בהסכם המרובע – מצ"ב למייל זה.  </a:t>
            </a:r>
            <a:endParaRPr lang="en-US" sz="1100" u="none" strike="noStrike" dirty="0">
              <a:effectLst/>
              <a:latin typeface="Calibri" panose="020F0502020204030204" pitchFamily="34" charset="0"/>
              <a:ea typeface="Calibri" panose="020F0502020204030204" pitchFamily="34" charset="0"/>
              <a:cs typeface="Arial" panose="020B0604020202020204" pitchFamily="34" charset="0"/>
            </a:endParaRPr>
          </a:p>
          <a:p>
            <a:pPr lvl="1" algn="just" rtl="1">
              <a:lnSpc>
                <a:spcPct val="150000"/>
              </a:lnSpc>
              <a:spcAft>
                <a:spcPts val="800"/>
              </a:spcAft>
            </a:pPr>
            <a:r>
              <a:rPr lang="he-IL" sz="1100" b="1" u="none" strike="noStrike" dirty="0">
                <a:effectLst/>
                <a:latin typeface="Calibri" panose="020F0502020204030204" pitchFamily="34" charset="0"/>
                <a:ea typeface="Calibri" panose="020F0502020204030204" pitchFamily="34" charset="0"/>
                <a:cs typeface="Gisha" panose="020B0502040204020203" pitchFamily="34" charset="-79"/>
              </a:rPr>
              <a:t>7. ביום ה- 24.01.2021 -  </a:t>
            </a:r>
            <a:r>
              <a:rPr lang="he-IL" sz="1100" u="none" strike="noStrike" dirty="0">
                <a:effectLst/>
                <a:latin typeface="Calibri" panose="020F0502020204030204" pitchFamily="34" charset="0"/>
                <a:ea typeface="Calibri" panose="020F0502020204030204" pitchFamily="34" charset="0"/>
                <a:cs typeface="Gisha" panose="020B0502040204020203" pitchFamily="34" charset="-79"/>
              </a:rPr>
              <a:t>נרשמו לטובת ____משכנתא מדרגה ראשונה פארי פאסו – </a:t>
            </a:r>
            <a:r>
              <a:rPr lang="he-IL" sz="1100" b="1" u="none" strike="noStrike" dirty="0">
                <a:effectLst/>
                <a:latin typeface="Calibri" panose="020F0502020204030204" pitchFamily="34" charset="0"/>
                <a:ea typeface="Calibri" panose="020F0502020204030204" pitchFamily="34" charset="0"/>
                <a:cs typeface="Gisha" panose="020B0502040204020203" pitchFamily="34" charset="-79"/>
              </a:rPr>
              <a:t>מצ"ב למייל זה נסח טאבו.</a:t>
            </a:r>
            <a:endParaRPr lang="he-IL" sz="1100" dirty="0">
              <a:latin typeface="Calibri" panose="020F0502020204030204" pitchFamily="34" charset="0"/>
              <a:ea typeface="Calibri" panose="020F0502020204030204" pitchFamily="34" charset="0"/>
              <a:cs typeface="Arial" panose="020B0604020202020204" pitchFamily="34" charset="0"/>
            </a:endParaRPr>
          </a:p>
          <a:p>
            <a:pPr lvl="1" algn="just" rtl="1">
              <a:lnSpc>
                <a:spcPct val="150000"/>
              </a:lnSpc>
              <a:spcAft>
                <a:spcPts val="800"/>
              </a:spcAft>
            </a:pPr>
            <a:r>
              <a:rPr lang="he-IL" sz="1100" b="1" u="none" strike="noStrike" dirty="0">
                <a:effectLst/>
                <a:latin typeface="Calibri" panose="020F0502020204030204" pitchFamily="34" charset="0"/>
                <a:ea typeface="Calibri" panose="020F0502020204030204" pitchFamily="34" charset="0"/>
                <a:cs typeface="Arial" panose="020B0604020202020204" pitchFamily="34" charset="0"/>
              </a:rPr>
              <a:t>8. </a:t>
            </a:r>
            <a:r>
              <a:rPr lang="he-IL" sz="1100" b="1" u="none" strike="noStrike" dirty="0">
                <a:effectLst/>
                <a:latin typeface="Calibri" panose="020F0502020204030204" pitchFamily="34" charset="0"/>
                <a:ea typeface="Calibri" panose="020F0502020204030204" pitchFamily="34" charset="0"/>
                <a:cs typeface="Gisha" panose="020B0502040204020203" pitchFamily="34" charset="-79"/>
              </a:rPr>
              <a:t>למען הסדר הטוב, </a:t>
            </a:r>
            <a:r>
              <a:rPr lang="he-IL" sz="1100" u="none" strike="noStrike" dirty="0">
                <a:effectLst/>
                <a:latin typeface="Calibri" panose="020F0502020204030204" pitchFamily="34" charset="0"/>
                <a:ea typeface="Calibri" panose="020F0502020204030204" pitchFamily="34" charset="0"/>
                <a:cs typeface="Gisha" panose="020B0502040204020203" pitchFamily="34" charset="-79"/>
              </a:rPr>
              <a:t>נציין כי, מסמכי הליווי קובעים תנאים מוקדמים, אשר אינם נדרשים בהתאם לאישור _____ ונמצאים תחת בקרה שלנו. כמו כן אושר לנו ע"י __ כי מסמכי המקור שהועברו לעיוננו, מוחזקים על ידם.</a:t>
            </a:r>
            <a:endParaRPr lang="en-US" sz="1100" u="none" strike="noStrike"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he-IL" sz="1200" dirty="0">
                <a:effectLst/>
                <a:latin typeface="Calibri" panose="020F0502020204030204" pitchFamily="34" charset="0"/>
                <a:ea typeface="Calibri" panose="020F0502020204030204" pitchFamily="34" charset="0"/>
                <a:cs typeface="Gisha" panose="020B0502040204020203" pitchFamily="34" charset="-79"/>
              </a:rPr>
              <a:t>בהתאם להנחיותיכם, קיומם של התנאים המפורטים בסעיף </a:t>
            </a:r>
            <a:r>
              <a:rPr lang="he-IL" sz="1200" b="1" dirty="0">
                <a:effectLst/>
                <a:latin typeface="Calibri" panose="020F0502020204030204" pitchFamily="34" charset="0"/>
                <a:ea typeface="Calibri" panose="020F0502020204030204" pitchFamily="34" charset="0"/>
                <a:cs typeface="Gisha" panose="020B0502040204020203" pitchFamily="34" charset="-79"/>
              </a:rPr>
              <a:t>___</a:t>
            </a:r>
            <a:r>
              <a:rPr lang="he-IL" sz="1200" dirty="0">
                <a:effectLst/>
                <a:latin typeface="Calibri" panose="020F0502020204030204" pitchFamily="34" charset="0"/>
                <a:ea typeface="Calibri" panose="020F0502020204030204" pitchFamily="34" charset="0"/>
                <a:cs typeface="Gisha" panose="020B0502040204020203" pitchFamily="34" charset="-79"/>
              </a:rPr>
              <a:t> לעיל, בכפוף לאמור בסעיף </a:t>
            </a:r>
            <a:r>
              <a:rPr lang="he-IL" sz="1200" b="1" dirty="0">
                <a:effectLst/>
                <a:latin typeface="Calibri" panose="020F0502020204030204" pitchFamily="34" charset="0"/>
                <a:ea typeface="Calibri" panose="020F0502020204030204" pitchFamily="34" charset="0"/>
                <a:cs typeface="Gisha" panose="020B0502040204020203" pitchFamily="34" charset="-79"/>
              </a:rPr>
              <a:t>--</a:t>
            </a:r>
            <a:r>
              <a:rPr lang="he-IL" sz="1200" dirty="0">
                <a:effectLst/>
                <a:latin typeface="Calibri" panose="020F0502020204030204" pitchFamily="34" charset="0"/>
                <a:ea typeface="Calibri" panose="020F0502020204030204" pitchFamily="34" charset="0"/>
                <a:cs typeface="Gisha" panose="020B0502040204020203" pitchFamily="34" charset="-79"/>
              </a:rPr>
              <a:t> לעיל ויחד עם וידוא התקיימות התנאים המפורטים בהסכם הליווי,</a:t>
            </a:r>
            <a:r>
              <a:rPr lang="he-IL" sz="1200" b="1" dirty="0">
                <a:effectLst/>
                <a:latin typeface="Calibri" panose="020F0502020204030204" pitchFamily="34" charset="0"/>
                <a:ea typeface="Calibri" panose="020F0502020204030204" pitchFamily="34" charset="0"/>
                <a:cs typeface="Gisha" panose="020B0502040204020203" pitchFamily="34" charset="-79"/>
              </a:rPr>
              <a:t> ניתן לאשר הנפקת פוליסות לרוכשים החדשים.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he-IL" sz="1200" b="1" dirty="0">
                <a:effectLst/>
                <a:latin typeface="Calibri" panose="020F0502020204030204" pitchFamily="34" charset="0"/>
                <a:ea typeface="Calibri" panose="020F0502020204030204" pitchFamily="34" charset="0"/>
                <a:cs typeface="Gisha" panose="020B0502040204020203" pitchFamily="34" charset="-79"/>
              </a:rPr>
              <a:t>למען הסר ספק, אין בחיתום זה בכדי לאשר שחרור תקבולים.</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200" dirty="0">
                <a:solidFill>
                  <a:srgbClr val="1F497D"/>
                </a:solidFill>
                <a:effectLst/>
                <a:latin typeface="Calibri" panose="020F0502020204030204" pitchFamily="34"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en-US" sz="1200" dirty="0">
                <a:solidFill>
                  <a:srgbClr val="1F497D"/>
                </a:solidFill>
                <a:effectLst/>
                <a:latin typeface="Arial" panose="020B0604020202020204" pitchFamily="34"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4114800" algn="just" rtl="1">
              <a:lnSpc>
                <a:spcPct val="107000"/>
              </a:lnSpc>
              <a:spcAft>
                <a:spcPts val="800"/>
              </a:spcAft>
            </a:pPr>
            <a:r>
              <a:rPr lang="he-IL" sz="1200" b="1" dirty="0">
                <a:effectLst/>
                <a:latin typeface="Calibri" panose="020F0502020204030204" pitchFamily="34" charset="0"/>
                <a:ea typeface="Calibri" panose="020F0502020204030204" pitchFamily="34" charset="0"/>
                <a:cs typeface="Gisha" panose="020B0502040204020203" pitchFamily="34" charset="-79"/>
              </a:rPr>
              <a:t>       בברכה,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200400" indent="457200" algn="ctr" rtl="1">
              <a:lnSpc>
                <a:spcPct val="107000"/>
              </a:lnSpc>
              <a:spcAft>
                <a:spcPts val="800"/>
              </a:spcAft>
            </a:pPr>
            <a:r>
              <a:rPr lang="he-IL" sz="1200" b="1" dirty="0">
                <a:effectLst/>
                <a:latin typeface="Calibri" panose="020F0502020204030204" pitchFamily="34" charset="0"/>
                <a:ea typeface="Calibri" panose="020F0502020204030204" pitchFamily="34" charset="0"/>
                <a:cs typeface="Gisha" panose="020B0502040204020203" pitchFamily="34" charset="-79"/>
              </a:rPr>
              <a:t>אברהם ללום, עו"ד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l" rtl="1">
              <a:lnSpc>
                <a:spcPct val="107000"/>
              </a:lnSpc>
              <a:spcAft>
                <a:spcPts val="800"/>
              </a:spcAft>
            </a:pPr>
            <a:r>
              <a:rPr lang="he-IL" sz="1200" b="1" dirty="0">
                <a:effectLst/>
                <a:latin typeface="Calibri" panose="020F0502020204030204" pitchFamily="34" charset="0"/>
                <a:ea typeface="Calibri" panose="020F0502020204030204" pitchFamily="34" charset="0"/>
                <a:cs typeface="Gisha" panose="020B0502040204020203" pitchFamily="34" charset="-79"/>
              </a:rPr>
              <a:t>פירמת עורכי דין אברהם ללום ושות'</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200" dirty="0">
                <a:effectLst/>
                <a:latin typeface="Calibri" panose="020F0502020204030204" pitchFamily="34" charset="0"/>
                <a:ea typeface="Calibri" panose="020F0502020204030204" pitchFamily="34" charset="0"/>
                <a:cs typeface="Gisha" panose="020B0502040204020203" pitchFamily="34" charset="-79"/>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200" dirty="0">
                <a:effectLst/>
                <a:latin typeface="Calibri" panose="020F0502020204030204" pitchFamily="34" charset="0"/>
                <a:ea typeface="Calibri" panose="020F0502020204030204" pitchFamily="34" charset="0"/>
                <a:cs typeface="Gisha" panose="020B0502040204020203" pitchFamily="34" charset="-79"/>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R="26670" algn="r" rtl="1">
              <a:lnSpc>
                <a:spcPct val="107000"/>
              </a:lnSpc>
              <a:spcAft>
                <a:spcPts val="800"/>
              </a:spcAft>
            </a:pPr>
            <a:r>
              <a:rPr lang="en-US" sz="1200" dirty="0">
                <a:effectLst/>
                <a:latin typeface="Gisha" panose="020B0502040204020203" pitchFamily="34" charset="-79"/>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65979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937" y="0"/>
            <a:ext cx="12103788" cy="6858000"/>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
        <p:nvSpPr>
          <p:cNvPr id="4" name="תיבת טקסט 3">
            <a:extLst>
              <a:ext uri="{FF2B5EF4-FFF2-40B4-BE49-F238E27FC236}">
                <a16:creationId xmlns:a16="http://schemas.microsoft.com/office/drawing/2014/main" id="{76106D93-F764-4FC4-8BC8-EA5D7C0F4898}"/>
              </a:ext>
            </a:extLst>
          </p:cNvPr>
          <p:cNvSpPr txBox="1"/>
          <p:nvPr/>
        </p:nvSpPr>
        <p:spPr>
          <a:xfrm>
            <a:off x="2175643" y="1405121"/>
            <a:ext cx="6850334" cy="2357568"/>
          </a:xfrm>
          <a:prstGeom prst="rect">
            <a:avLst/>
          </a:prstGeom>
          <a:noFill/>
        </p:spPr>
        <p:txBody>
          <a:bodyPr wrap="square" rtlCol="1">
            <a:spAutoFit/>
          </a:bodyPr>
          <a:lstStyle/>
          <a:p>
            <a:pPr marL="0" marR="0" lvl="0" indent="0" algn="ctr" defTabSz="914400" rtl="1"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he-IL" sz="3200" b="1" i="0" u="none" strike="noStrike" kern="1800" cap="none" spc="300" normalizeH="0" baseline="0" noProof="0">
              <a:ln>
                <a:noFill/>
              </a:ln>
              <a:solidFill>
                <a:srgbClr val="C0504D">
                  <a:lumMod val="20000"/>
                  <a:lumOff val="80000"/>
                </a:srgbClr>
              </a:solidFill>
              <a:effectLst/>
              <a:uLnTx/>
              <a:uFillTx/>
              <a:latin typeface="Narkisim" panose="020E0502050101010101" pitchFamily="34" charset="-79"/>
              <a:ea typeface="+mn-ea"/>
              <a:cs typeface="Monotype Hadassah" pitchFamily="2" charset="-79"/>
            </a:endParaRPr>
          </a:p>
          <a:p>
            <a:pPr algn="ctr">
              <a:spcBef>
                <a:spcPct val="20000"/>
              </a:spcBef>
              <a:defRPr/>
            </a:pPr>
            <a:r>
              <a:rPr lang="he-IL" sz="3200" b="1">
                <a:solidFill>
                  <a:schemeClr val="accent2">
                    <a:lumMod val="20000"/>
                    <a:lumOff val="80000"/>
                  </a:schemeClr>
                </a:solidFill>
                <a:latin typeface="Gisha" panose="020B0502040204020203" pitchFamily="34" charset="-79"/>
                <a:cs typeface="Gisha" panose="020B0502040204020203" pitchFamily="34" charset="-79"/>
              </a:rPr>
              <a:t>פרק א' - מבוא</a:t>
            </a:r>
            <a:endParaRPr lang="en-US" sz="6000" b="1">
              <a:latin typeface="Gisha" panose="020B0502040204020203" pitchFamily="34" charset="-79"/>
              <a:cs typeface="Gisha" panose="020B0502040204020203" pitchFamily="34" charset="-79"/>
            </a:endParaRPr>
          </a:p>
          <a:p>
            <a:pPr marL="0" marR="0" lvl="0" indent="0" algn="ctr" defTabSz="914400" rtl="1" eaLnBrk="1" fontAlgn="auto" latinLnBrk="0" hangingPunct="1">
              <a:lnSpc>
                <a:spcPct val="100000"/>
              </a:lnSpc>
              <a:spcBef>
                <a:spcPct val="20000"/>
              </a:spcBef>
              <a:spcAft>
                <a:spcPts val="0"/>
              </a:spcAft>
              <a:buClrTx/>
              <a:buSzTx/>
              <a:buFont typeface="Arial" panose="020B0604020202020204" pitchFamily="34" charset="0"/>
              <a:buNone/>
              <a:tabLst/>
              <a:defRPr/>
            </a:pPr>
            <a:endParaRPr lang="he-IL" sz="3200" b="1" kern="1800" spc="300">
              <a:solidFill>
                <a:srgbClr val="C0504D">
                  <a:lumMod val="20000"/>
                  <a:lumOff val="80000"/>
                </a:srgbClr>
              </a:solidFill>
              <a:latin typeface="Gisha" panose="020B0502040204020203" pitchFamily="34" charset="-79"/>
              <a:cs typeface="Gisha" panose="020B0502040204020203" pitchFamily="34" charset="-79"/>
            </a:endParaRPr>
          </a:p>
          <a:p>
            <a:pPr marL="0" marR="0" lvl="0" indent="0" algn="ctr" defTabSz="914400" rtl="1"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he-IL" sz="3200" b="1" i="0" u="none" strike="noStrike" kern="1800" cap="none" spc="300" normalizeH="0" baseline="0" noProof="0" dirty="0">
              <a:ln>
                <a:noFill/>
              </a:ln>
              <a:solidFill>
                <a:srgbClr val="C0504D">
                  <a:lumMod val="20000"/>
                  <a:lumOff val="80000"/>
                </a:srgbClr>
              </a:solidFill>
              <a:effectLst/>
              <a:uLnTx/>
              <a:uFillTx/>
              <a:latin typeface="Narkisim" panose="020E0502050101010101" pitchFamily="34" charset="-79"/>
              <a:ea typeface="+mn-ea"/>
              <a:cs typeface="Monotype Hadassah" pitchFamily="2" charset="-79"/>
            </a:endParaRPr>
          </a:p>
        </p:txBody>
      </p:sp>
      <p:pic>
        <p:nvPicPr>
          <p:cNvPr id="6" name="תמונה 5">
            <a:extLst>
              <a:ext uri="{FF2B5EF4-FFF2-40B4-BE49-F238E27FC236}">
                <a16:creationId xmlns:a16="http://schemas.microsoft.com/office/drawing/2014/main" id="{B2DE8C55-E76E-4C87-93E4-47F74A1EA3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118" y="6057899"/>
            <a:ext cx="1753844" cy="615465"/>
          </a:xfrm>
          <a:prstGeom prst="rect">
            <a:avLst/>
          </a:prstGeom>
        </p:spPr>
      </p:pic>
    </p:spTree>
    <p:extLst>
      <p:ext uri="{BB962C8B-B14F-4D97-AF65-F5344CB8AC3E}">
        <p14:creationId xmlns:p14="http://schemas.microsoft.com/office/powerpoint/2010/main" val="40063150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1497262"/>
          </a:xfrm>
          <a:prstGeom prst="rect">
            <a:avLst/>
          </a:prstGeom>
        </p:spPr>
      </p:pic>
      <p:sp>
        <p:nvSpPr>
          <p:cNvPr id="3" name="Content Placeholder 6">
            <a:extLst>
              <a:ext uri="{FF2B5EF4-FFF2-40B4-BE49-F238E27FC236}">
                <a16:creationId xmlns:a16="http://schemas.microsoft.com/office/drawing/2014/main" id="{C81DC6EB-E45F-4DED-AC5C-6B46B40A5892}"/>
              </a:ext>
            </a:extLst>
          </p:cNvPr>
          <p:cNvSpPr txBox="1">
            <a:spLocks/>
          </p:cNvSpPr>
          <p:nvPr/>
        </p:nvSpPr>
        <p:spPr>
          <a:xfrm>
            <a:off x="945201" y="2129044"/>
            <a:ext cx="10595769" cy="3899805"/>
          </a:xfrm>
          <a:prstGeom prst="rect">
            <a:avLst/>
          </a:prstGeom>
        </p:spPr>
        <p:txBody>
          <a:bodyPr/>
          <a:lstStyle>
            <a:lvl1pPr marL="0" indent="0" algn="r" defTabSz="914400" rtl="1" eaLnBrk="1" latinLnBrk="0" hangingPunct="1">
              <a:spcBef>
                <a:spcPct val="20000"/>
              </a:spcBef>
              <a:buFont typeface="Arial" panose="020B0604020202020204" pitchFamily="34" charset="0"/>
              <a:buNone/>
              <a:defRPr sz="2000" b="0" i="0" kern="1200" baseline="0">
                <a:solidFill>
                  <a:schemeClr val="tx1"/>
                </a:solidFill>
                <a:latin typeface="Narkisim" panose="020E0502050101010101" pitchFamily="34" charset="-79"/>
                <a:ea typeface="+mn-ea"/>
                <a:cs typeface="+mn-cs"/>
              </a:defRPr>
            </a:lvl1pPr>
            <a:lvl2pPr marL="7429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mn-cs"/>
              </a:defRPr>
            </a:lvl2pPr>
            <a:lvl3pPr marL="12001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3pPr>
            <a:lvl4pPr marL="1371600" indent="0" algn="r" defTabSz="914400" rtl="1" eaLnBrk="1" latinLnBrk="0" hangingPunct="1">
              <a:spcBef>
                <a:spcPct val="20000"/>
              </a:spcBef>
              <a:buFont typeface="Arial" panose="020B0604020202020204" pitchFamily="34" charset="0"/>
              <a:buNone/>
              <a:defRPr sz="1600" b="0" i="0" kern="1200">
                <a:solidFill>
                  <a:schemeClr val="tx1"/>
                </a:solidFill>
                <a:latin typeface="Gotham-Light"/>
                <a:ea typeface="+mn-ea"/>
                <a:cs typeface="Gotham-Light"/>
              </a:defRPr>
            </a:lvl4pPr>
            <a:lvl5pPr marL="2057400" indent="-22860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r" defTabSz="914400" rtl="1" eaLnBrk="1" fontAlgn="auto" latinLnBrk="0" hangingPunct="1">
              <a:lnSpc>
                <a:spcPts val="3000"/>
              </a:lnSpc>
              <a:spcBef>
                <a:spcPct val="20000"/>
              </a:spcBef>
              <a:spcAft>
                <a:spcPts val="0"/>
              </a:spcAft>
              <a:buClrTx/>
              <a:buSzTx/>
              <a:buFont typeface="Arial" panose="020B0604020202020204" pitchFamily="34" charset="0"/>
              <a:buNone/>
              <a:tabLst/>
              <a:defRPr/>
            </a:pPr>
            <a:r>
              <a:rPr lang="he-IL" b="1" spc="300" dirty="0">
                <a:solidFill>
                  <a:srgbClr val="B51A4E"/>
                </a:solidFill>
                <a:latin typeface="Gisha" panose="020B0502040204020203" pitchFamily="34" charset="-79"/>
                <a:ea typeface="+mj-ea"/>
                <a:cs typeface="Gisha" panose="020B0502040204020203" pitchFamily="34" charset="-79"/>
              </a:rPr>
              <a:t>חוק שמאי מקרקעין, תשס"א-2001 </a:t>
            </a:r>
          </a:p>
          <a:p>
            <a:pPr marL="0" marR="0" lvl="0" indent="0" algn="r" defTabSz="914400" rtl="1" eaLnBrk="1" fontAlgn="auto" latinLnBrk="0" hangingPunct="1">
              <a:lnSpc>
                <a:spcPts val="3000"/>
              </a:lnSpc>
              <a:spcBef>
                <a:spcPct val="20000"/>
              </a:spcBef>
              <a:spcAft>
                <a:spcPts val="0"/>
              </a:spcAft>
              <a:buClrTx/>
              <a:buSzTx/>
              <a:buFont typeface="Arial" panose="020B0604020202020204" pitchFamily="34" charset="0"/>
              <a:buNone/>
              <a:tabLst/>
              <a:defRPr/>
            </a:pPr>
            <a:endParaRPr lang="he-IL" b="1" spc="300" dirty="0">
              <a:solidFill>
                <a:srgbClr val="B51A4E"/>
              </a:solidFill>
              <a:latin typeface="Gisha" panose="020B0502040204020203" pitchFamily="34" charset="-79"/>
              <a:ea typeface="+mj-ea"/>
              <a:cs typeface="Gisha" panose="020B0502040204020203" pitchFamily="34" charset="-79"/>
            </a:endParaRPr>
          </a:p>
          <a:p>
            <a:pPr marL="0" marR="0" lvl="0" indent="0" algn="just" defTabSz="914400" rtl="1" eaLnBrk="1" fontAlgn="auto" latinLnBrk="0" hangingPunct="1">
              <a:lnSpc>
                <a:spcPct val="100000"/>
              </a:lnSpc>
              <a:spcBef>
                <a:spcPts val="360"/>
              </a:spcBef>
              <a:spcAft>
                <a:spcPts val="0"/>
              </a:spcAft>
              <a:buClrTx/>
              <a:buSzTx/>
              <a:buFont typeface="Arial" panose="020B0604020202020204" pitchFamily="34" charset="0"/>
              <a:buNone/>
              <a:tabLst/>
              <a:defRPr/>
            </a:pPr>
            <a:r>
              <a:rPr kumimoji="0" lang="he-IL" b="0" i="0" u="none" strike="noStrike" kern="1200" cap="none" spc="0" normalizeH="0" baseline="0" noProof="0" dirty="0">
                <a:ln>
                  <a:noFill/>
                </a:ln>
                <a:solidFill>
                  <a:srgbClr val="000000"/>
                </a:solidFill>
                <a:effectLst/>
                <a:uLnTx/>
                <a:uFillTx/>
                <a:latin typeface="Gisha" panose="020B0502040204020203" pitchFamily="34" charset="-79"/>
                <a:ea typeface="+mn-ea"/>
                <a:cs typeface="Gisha" panose="020B0502040204020203" pitchFamily="34" charset="-79"/>
              </a:rPr>
              <a:t>"</a:t>
            </a:r>
            <a:r>
              <a:rPr kumimoji="0" lang="he-IL" b="1" i="0" u="none" strike="noStrike" kern="1200" cap="none" spc="0" normalizeH="0" baseline="0" noProof="0" dirty="0">
                <a:ln>
                  <a:noFill/>
                </a:ln>
                <a:solidFill>
                  <a:srgbClr val="000000"/>
                </a:solidFill>
                <a:effectLst/>
                <a:uLnTx/>
                <a:uFillTx/>
                <a:latin typeface="Gisha" panose="020B0502040204020203" pitchFamily="34" charset="-79"/>
                <a:ea typeface="+mn-ea"/>
                <a:cs typeface="Gisha" panose="020B0502040204020203" pitchFamily="34" charset="-79"/>
              </a:rPr>
              <a:t>שומת מקרקעין</a:t>
            </a:r>
            <a:r>
              <a:rPr kumimoji="0" lang="he-IL" b="0" i="0" u="none" strike="noStrike" kern="1200" cap="none" spc="0" normalizeH="0" baseline="0" noProof="0" dirty="0">
                <a:ln>
                  <a:noFill/>
                </a:ln>
                <a:solidFill>
                  <a:srgbClr val="000000"/>
                </a:solidFill>
                <a:effectLst/>
                <a:uLnTx/>
                <a:uFillTx/>
                <a:latin typeface="Gisha" panose="020B0502040204020203" pitchFamily="34" charset="-79"/>
                <a:ea typeface="+mn-ea"/>
                <a:cs typeface="Gisha" panose="020B0502040204020203" pitchFamily="34" charset="-79"/>
              </a:rPr>
              <a:t>" – לרבות שומת ההכנסות ממקרקעין, ומילוי כל תפקיד שנתייחד בחיקוק לשמאי מקרקעין;</a:t>
            </a:r>
          </a:p>
          <a:p>
            <a:pPr marL="0" marR="0" lvl="0" indent="0" algn="just" defTabSz="914400" rtl="1" eaLnBrk="1" fontAlgn="auto" latinLnBrk="0" hangingPunct="1">
              <a:lnSpc>
                <a:spcPct val="100000"/>
              </a:lnSpc>
              <a:spcBef>
                <a:spcPts val="360"/>
              </a:spcBef>
              <a:spcAft>
                <a:spcPts val="0"/>
              </a:spcAft>
              <a:buClrTx/>
              <a:buSzTx/>
              <a:buFont typeface="Arial" panose="020B0604020202020204" pitchFamily="34" charset="0"/>
              <a:buNone/>
              <a:tabLst/>
              <a:defRPr/>
            </a:pPr>
            <a:r>
              <a:rPr kumimoji="0" lang="he-IL" b="0" i="0" u="none" strike="noStrike" kern="1200" cap="none" spc="0" normalizeH="0" baseline="0" noProof="0" dirty="0">
                <a:ln>
                  <a:noFill/>
                </a:ln>
                <a:solidFill>
                  <a:srgbClr val="000000"/>
                </a:solidFill>
                <a:effectLst/>
                <a:uLnTx/>
                <a:uFillTx/>
                <a:latin typeface="Gisha" panose="020B0502040204020203" pitchFamily="34" charset="-79"/>
                <a:ea typeface="+mn-ea"/>
                <a:cs typeface="Gisha" panose="020B0502040204020203" pitchFamily="34" charset="-79"/>
              </a:rPr>
              <a:t>"</a:t>
            </a:r>
            <a:r>
              <a:rPr kumimoji="0" lang="he-IL" b="1" i="0" u="none" strike="noStrike" kern="1200" cap="none" spc="0" normalizeH="0" baseline="0" noProof="0" dirty="0">
                <a:ln>
                  <a:noFill/>
                </a:ln>
                <a:solidFill>
                  <a:srgbClr val="000000"/>
                </a:solidFill>
                <a:effectLst/>
                <a:uLnTx/>
                <a:uFillTx/>
                <a:latin typeface="Gisha" panose="020B0502040204020203" pitchFamily="34" charset="-79"/>
                <a:ea typeface="+mn-ea"/>
                <a:cs typeface="Gisha" panose="020B0502040204020203" pitchFamily="34" charset="-79"/>
              </a:rPr>
              <a:t>שמאי מקרקעין</a:t>
            </a:r>
            <a:r>
              <a:rPr kumimoji="0" lang="he-IL" b="0" i="0" u="none" strike="noStrike" kern="1200" cap="none" spc="0" normalizeH="0" baseline="0" noProof="0" dirty="0">
                <a:ln>
                  <a:noFill/>
                </a:ln>
                <a:solidFill>
                  <a:srgbClr val="000000"/>
                </a:solidFill>
                <a:effectLst/>
                <a:uLnTx/>
                <a:uFillTx/>
                <a:latin typeface="Gisha" panose="020B0502040204020203" pitchFamily="34" charset="-79"/>
                <a:ea typeface="+mn-ea"/>
                <a:cs typeface="Gisha" panose="020B0502040204020203" pitchFamily="34" charset="-79"/>
              </a:rPr>
              <a:t>" – מי שרשום בפנקס;</a:t>
            </a:r>
          </a:p>
          <a:p>
            <a:pPr marL="0" marR="0" lvl="0" indent="0" algn="just" defTabSz="914400" rtl="1" eaLnBrk="1" fontAlgn="auto" latinLnBrk="0" hangingPunct="1">
              <a:lnSpc>
                <a:spcPct val="100000"/>
              </a:lnSpc>
              <a:spcBef>
                <a:spcPts val="360"/>
              </a:spcBef>
              <a:spcAft>
                <a:spcPts val="0"/>
              </a:spcAft>
              <a:buClrTx/>
              <a:buSzTx/>
              <a:buFont typeface="Arial" panose="020B0604020202020204" pitchFamily="34" charset="0"/>
              <a:buNone/>
              <a:tabLst/>
              <a:defRPr/>
            </a:pPr>
            <a:endParaRPr kumimoji="0" lang="he-IL" b="0" i="0" u="none" strike="noStrike" kern="1200" cap="none" spc="0" normalizeH="0" baseline="0" noProof="0" dirty="0">
              <a:ln>
                <a:noFill/>
              </a:ln>
              <a:solidFill>
                <a:srgbClr val="000000"/>
              </a:solidFill>
              <a:effectLst/>
              <a:uLnTx/>
              <a:uFillTx/>
              <a:latin typeface="Gisha" panose="020B0502040204020203" pitchFamily="34" charset="-79"/>
              <a:ea typeface="+mn-ea"/>
              <a:cs typeface="Gisha" panose="020B0502040204020203" pitchFamily="34" charset="-79"/>
            </a:endParaRPr>
          </a:p>
          <a:p>
            <a:pPr marL="0" marR="0" lvl="0" indent="0" algn="just" defTabSz="914400" rtl="1" eaLnBrk="1" fontAlgn="auto" latinLnBrk="0" hangingPunct="1">
              <a:lnSpc>
                <a:spcPct val="100000"/>
              </a:lnSpc>
              <a:spcBef>
                <a:spcPts val="360"/>
              </a:spcBef>
              <a:spcAft>
                <a:spcPts val="0"/>
              </a:spcAft>
              <a:buClrTx/>
              <a:buSzTx/>
              <a:buFont typeface="Arial" panose="020B0604020202020204" pitchFamily="34" charset="0"/>
              <a:buNone/>
              <a:tabLst/>
              <a:defRPr/>
            </a:pPr>
            <a:r>
              <a:rPr kumimoji="0" lang="he-IL" b="1" i="0" u="none" strike="noStrike" kern="1200" cap="none" spc="0" normalizeH="0" baseline="0" noProof="0" dirty="0">
                <a:ln>
                  <a:noFill/>
                </a:ln>
                <a:solidFill>
                  <a:srgbClr val="000000"/>
                </a:solidFill>
                <a:effectLst/>
                <a:uLnTx/>
                <a:uFillTx/>
                <a:latin typeface="Gisha" panose="020B0502040204020203" pitchFamily="34" charset="-79"/>
                <a:ea typeface="+mn-ea"/>
                <a:cs typeface="Gisha" panose="020B0502040204020203" pitchFamily="34" charset="-79"/>
              </a:rPr>
              <a:t>סעיף 16 (5) לחוק </a:t>
            </a:r>
            <a:r>
              <a:rPr kumimoji="0" lang="he-IL" b="0" i="0" u="none" strike="noStrike" kern="1200" cap="none" spc="0" normalizeH="0" baseline="0" noProof="0" dirty="0">
                <a:ln>
                  <a:noFill/>
                </a:ln>
                <a:solidFill>
                  <a:srgbClr val="000000"/>
                </a:solidFill>
                <a:effectLst/>
                <a:uLnTx/>
                <a:uFillTx/>
                <a:latin typeface="Gisha" panose="020B0502040204020203" pitchFamily="34" charset="-79"/>
                <a:ea typeface="+mn-ea"/>
                <a:cs typeface="Gisha" panose="020B0502040204020203" pitchFamily="34" charset="-79"/>
              </a:rPr>
              <a:t>- "גילה חוסר אחריות או רשלנות חמורה במילוי תפקידו כשמאי מקרקעין";</a:t>
            </a:r>
          </a:p>
          <a:p>
            <a:pPr marL="0" marR="0" lvl="0" indent="0" algn="just" defTabSz="914400" rtl="1" eaLnBrk="1" fontAlgn="auto" latinLnBrk="0" hangingPunct="1">
              <a:lnSpc>
                <a:spcPct val="100000"/>
              </a:lnSpc>
              <a:spcBef>
                <a:spcPts val="360"/>
              </a:spcBef>
              <a:spcAft>
                <a:spcPts val="0"/>
              </a:spcAft>
              <a:buClrTx/>
              <a:buSzTx/>
              <a:buFont typeface="Arial" panose="020B0604020202020204" pitchFamily="34" charset="0"/>
              <a:buNone/>
              <a:tabLst/>
              <a:defRPr/>
            </a:pPr>
            <a:r>
              <a:rPr kumimoji="0" lang="he-IL" b="1" i="0" u="none" strike="noStrike" kern="1200" cap="none" spc="0" normalizeH="0" baseline="0" noProof="0" dirty="0">
                <a:ln>
                  <a:noFill/>
                </a:ln>
                <a:solidFill>
                  <a:srgbClr val="000000"/>
                </a:solidFill>
                <a:effectLst/>
                <a:uLnTx/>
                <a:uFillTx/>
                <a:latin typeface="Gisha" panose="020B0502040204020203" pitchFamily="34" charset="-79"/>
                <a:ea typeface="+mn-ea"/>
                <a:cs typeface="Gisha" panose="020B0502040204020203" pitchFamily="34" charset="-79"/>
              </a:rPr>
              <a:t>סעיף 37 (א) לחוק </a:t>
            </a:r>
            <a:r>
              <a:rPr kumimoji="0" lang="he-IL" b="0" i="0" u="none" strike="noStrike" kern="1200" cap="none" spc="0" normalizeH="0" baseline="0" noProof="0" dirty="0">
                <a:ln>
                  <a:noFill/>
                </a:ln>
                <a:solidFill>
                  <a:srgbClr val="000000"/>
                </a:solidFill>
                <a:effectLst/>
                <a:uLnTx/>
                <a:uFillTx/>
                <a:latin typeface="Gisha" panose="020B0502040204020203" pitchFamily="34" charset="-79"/>
                <a:ea typeface="+mn-ea"/>
                <a:cs typeface="Gisha" panose="020B0502040204020203" pitchFamily="34" charset="-79"/>
              </a:rPr>
              <a:t>-  הוגשה לוועדת המשמעת קובלנה נגד שמאי מקרקעין או הוגש נגדו כתב אישום בעבירה כאמור בסעיף 16(6), רשאית היא(ועדת המשמעת), אם ראתה שחומרת העניין או טובת הציבור מחייבות זאת ולאחר שנתנה לשמאי המקרקעין הזדמנות לטעון את טענותיו לפניה, </a:t>
            </a:r>
            <a:r>
              <a:rPr kumimoji="0" lang="he-IL" b="0" i="0" u="sng" strike="noStrike" kern="1200" cap="none" spc="0" normalizeH="0" baseline="0" noProof="0" dirty="0">
                <a:ln>
                  <a:noFill/>
                </a:ln>
                <a:solidFill>
                  <a:srgbClr val="000000"/>
                </a:solidFill>
                <a:effectLst/>
                <a:uLnTx/>
                <a:uFillTx/>
                <a:latin typeface="Gisha" panose="020B0502040204020203" pitchFamily="34" charset="-79"/>
                <a:ea typeface="+mn-ea"/>
                <a:cs typeface="Gisha" panose="020B0502040204020203" pitchFamily="34" charset="-79"/>
              </a:rPr>
              <a:t>להתלות את רישומו בפנקס עד לסיום הדיון</a:t>
            </a:r>
            <a:r>
              <a:rPr kumimoji="0" lang="he-IL" b="0" i="0" u="none" strike="noStrike" kern="1200" cap="none" spc="0" normalizeH="0" baseline="0" noProof="0" dirty="0">
                <a:ln>
                  <a:noFill/>
                </a:ln>
                <a:solidFill>
                  <a:srgbClr val="000000"/>
                </a:solidFill>
                <a:effectLst/>
                <a:uLnTx/>
                <a:uFillTx/>
                <a:latin typeface="Gisha" panose="020B0502040204020203" pitchFamily="34" charset="-79"/>
                <a:ea typeface="+mn-ea"/>
                <a:cs typeface="Gisha" panose="020B0502040204020203" pitchFamily="34" charset="-79"/>
              </a:rPr>
              <a:t>; </a:t>
            </a:r>
            <a:endParaRPr kumimoji="0" lang="he-IL" b="0" i="0" u="none" strike="noStrike" kern="1200" cap="none" spc="0" normalizeH="0" baseline="0" noProof="0" dirty="0">
              <a:ln>
                <a:noFill/>
              </a:ln>
              <a:solidFill>
                <a:prstClr val="black"/>
              </a:solidFill>
              <a:effectLst/>
              <a:uLnTx/>
              <a:uFillTx/>
              <a:latin typeface="Gisha" panose="020B0502040204020203" pitchFamily="34" charset="-79"/>
              <a:ea typeface="+mn-ea"/>
              <a:cs typeface="Gisha" panose="020B0502040204020203" pitchFamily="34" charset="-79"/>
            </a:endParaRPr>
          </a:p>
          <a:p>
            <a:pPr marL="0" marR="0" lvl="0" indent="0" algn="r" defTabSz="914400" rtl="1" eaLnBrk="1" fontAlgn="auto" latinLnBrk="0" hangingPunct="1">
              <a:lnSpc>
                <a:spcPct val="100000"/>
              </a:lnSpc>
              <a:spcBef>
                <a:spcPts val="0"/>
              </a:spcBef>
              <a:spcAft>
                <a:spcPts val="600"/>
              </a:spcAft>
              <a:buClrTx/>
              <a:buSzPct val="60000"/>
              <a:buFont typeface="Arial" panose="020B0604020202020204" pitchFamily="34" charset="0"/>
              <a:buNone/>
              <a:tabLst/>
              <a:defRPr/>
            </a:pPr>
            <a:r>
              <a:rPr kumimoji="0" lang="he-IL" sz="2000" b="1" i="0" u="none" strike="noStrike" kern="1200" cap="none" spc="0" normalizeH="0" baseline="0" noProof="0" dirty="0">
                <a:ln>
                  <a:noFill/>
                </a:ln>
                <a:solidFill>
                  <a:sysClr val="windowText" lastClr="000000"/>
                </a:solidFill>
                <a:effectLst/>
                <a:uLnTx/>
                <a:uFillTx/>
                <a:latin typeface="Arial" pitchFamily="34" charset="0"/>
                <a:ea typeface="+mn-ea"/>
                <a:cs typeface="Guttman Hatzvi" pitchFamily="2" charset="-79"/>
              </a:rPr>
              <a:t>	</a:t>
            </a:r>
          </a:p>
          <a:p>
            <a:pPr marL="0" marR="0" lvl="0" indent="0" algn="r" defTabSz="914400" rtl="1" eaLnBrk="1" fontAlgn="auto" latinLnBrk="0" hangingPunct="1">
              <a:lnSpc>
                <a:spcPct val="100000"/>
              </a:lnSpc>
              <a:spcBef>
                <a:spcPts val="0"/>
              </a:spcBef>
              <a:spcAft>
                <a:spcPts val="600"/>
              </a:spcAft>
              <a:buClrTx/>
              <a:buSzPct val="60000"/>
              <a:buFont typeface="Arial" panose="020B0604020202020204" pitchFamily="34" charset="0"/>
              <a:buNone/>
              <a:tabLst/>
              <a:defRPr/>
            </a:pPr>
            <a:r>
              <a:rPr kumimoji="0" lang="he-IL" sz="2000" b="1" i="0" u="none" strike="noStrike" kern="1200" cap="none" spc="0" normalizeH="0" baseline="0" noProof="0" dirty="0">
                <a:ln>
                  <a:noFill/>
                </a:ln>
                <a:solidFill>
                  <a:sysClr val="windowText" lastClr="000000"/>
                </a:solidFill>
                <a:effectLst/>
                <a:uLnTx/>
                <a:uFillTx/>
                <a:latin typeface="Arial" pitchFamily="34" charset="0"/>
                <a:ea typeface="+mn-ea"/>
                <a:cs typeface="Guttman Hatzvi" pitchFamily="2" charset="-79"/>
              </a:rPr>
              <a:t>					</a:t>
            </a:r>
          </a:p>
          <a:p>
            <a:pPr marL="0" marR="0" lvl="0" indent="0" algn="r" defTabSz="914400" rtl="1" eaLnBrk="1" fontAlgn="auto" latinLnBrk="0" hangingPunct="1">
              <a:lnSpc>
                <a:spcPct val="100000"/>
              </a:lnSpc>
              <a:spcBef>
                <a:spcPts val="600"/>
              </a:spcBef>
              <a:spcAft>
                <a:spcPts val="0"/>
              </a:spcAft>
              <a:buClrTx/>
              <a:buSzPct val="60000"/>
              <a:buFont typeface="Arial" panose="020B0604020202020204" pitchFamily="34" charset="0"/>
              <a:buNone/>
              <a:tabLst/>
              <a:defRPr/>
            </a:pPr>
            <a:r>
              <a:rPr kumimoji="0" lang="he-IL" sz="2000" b="1" i="0" u="none" strike="noStrike" kern="1200" cap="none" spc="0" normalizeH="0" baseline="0" noProof="0" dirty="0">
                <a:ln>
                  <a:noFill/>
                </a:ln>
                <a:solidFill>
                  <a:sysClr val="windowText" lastClr="000000"/>
                </a:solidFill>
                <a:effectLst/>
                <a:uLnTx/>
                <a:uFillTx/>
                <a:latin typeface="Narkisim" panose="020E0502050101010101" pitchFamily="34" charset="-79"/>
                <a:ea typeface="+mn-ea"/>
                <a:cs typeface="Arial" panose="020B0604020202020204" pitchFamily="34" charset="0"/>
              </a:rPr>
              <a:t>	</a:t>
            </a:r>
            <a:endParaRPr kumimoji="0" lang="en-US" sz="2000" b="0" i="0" u="none" strike="noStrike" kern="1200" cap="none" spc="0" normalizeH="0" baseline="0" noProof="0" dirty="0">
              <a:ln>
                <a:noFill/>
              </a:ln>
              <a:solidFill>
                <a:sysClr val="windowText" lastClr="000000"/>
              </a:solidFill>
              <a:effectLst/>
              <a:uLnTx/>
              <a:uFillTx/>
              <a:latin typeface="Narkisim" panose="020E0502050101010101" pitchFamily="34" charset="-79"/>
              <a:ea typeface="+mn-ea"/>
              <a:cs typeface="+mn-cs"/>
            </a:endParaRPr>
          </a:p>
        </p:txBody>
      </p:sp>
      <mc:AlternateContent xmlns:mc="http://schemas.openxmlformats.org/markup-compatibility/2006" xmlns:pslz="http://schemas.microsoft.com/office/powerpoint/2016/slidezoom">
        <mc:Choice Requires="pslz">
          <p:graphicFrame>
            <p:nvGraphicFramePr>
              <p:cNvPr id="6" name="תצוגת שקופית 5">
                <a:extLst>
                  <a:ext uri="{FF2B5EF4-FFF2-40B4-BE49-F238E27FC236}">
                    <a16:creationId xmlns:a16="http://schemas.microsoft.com/office/drawing/2014/main" id="{3965AEFA-4445-40CE-9496-807F49DE11CF}"/>
                  </a:ext>
                </a:extLst>
              </p:cNvPr>
              <p:cNvGraphicFramePr>
                <a:graphicFrameLocks noChangeAspect="1"/>
              </p:cNvGraphicFramePr>
              <p:nvPr>
                <p:extLst>
                  <p:ext uri="{D42A27DB-BD31-4B8C-83A1-F6EECF244321}">
                    <p14:modId xmlns:p14="http://schemas.microsoft.com/office/powerpoint/2010/main" val="28600607"/>
                  </p:ext>
                </p:extLst>
              </p:nvPr>
            </p:nvGraphicFramePr>
            <p:xfrm>
              <a:off x="-2305425" y="-520117"/>
              <a:ext cx="3048000" cy="1714500"/>
            </p:xfrm>
            <a:graphic>
              <a:graphicData uri="http://schemas.microsoft.com/office/powerpoint/2016/slidezoom">
                <pslz:sldZm>
                  <pslz:sldZmObj sldId="282" cId="406945390">
                    <pslz:zmPr id="{EACC5DF4-5FBC-430F-BC19-CF4AE260FD10}" returnToParent="0" transitionDur="1000">
                      <p166:blipFill xmlns:p166="http://schemas.microsoft.com/office/powerpoint/2016/6/main">
                        <a:blip r:embed="rId3"/>
                        <a:stretch>
                          <a:fillRect/>
                        </a:stretch>
                      </p166:blipFill>
                      <p166:spPr xmlns:p166="http://schemas.microsoft.com/office/powerpoint/2016/6/main">
                        <a:xfrm>
                          <a:off x="0" y="0"/>
                          <a:ext cx="3048000" cy="1714500"/>
                        </a:xfrm>
                        <a:prstGeom prst="rect">
                          <a:avLst/>
                        </a:prstGeom>
                        <a:ln w="3175">
                          <a:solidFill>
                            <a:prstClr val="ltGray"/>
                          </a:solidFill>
                        </a:ln>
                      </p166:spPr>
                    </pslz:zmPr>
                  </pslz:sldZmObj>
                </pslz:sldZm>
              </a:graphicData>
            </a:graphic>
          </p:graphicFrame>
        </mc:Choice>
        <mc:Fallback xmlns="">
          <p:pic>
            <p:nvPicPr>
              <p:cNvPr id="6" name="תצוגת שקופית 5">
                <a:hlinkClick r:id="rId4" action="ppaction://hlinksldjump"/>
                <a:extLst>
                  <a:ext uri="{FF2B5EF4-FFF2-40B4-BE49-F238E27FC236}">
                    <a16:creationId xmlns:a16="http://schemas.microsoft.com/office/drawing/2014/main" id="{3965AEFA-4445-40CE-9496-807F49DE11CF}"/>
                  </a:ext>
                </a:extLst>
              </p:cNvPr>
              <p:cNvPicPr>
                <a:picLocks noGrp="1" noRot="1" noChangeAspect="1" noMove="1" noResize="1" noEditPoints="1" noAdjustHandles="1" noChangeArrowheads="1" noChangeShapeType="1"/>
              </p:cNvPicPr>
              <p:nvPr/>
            </p:nvPicPr>
            <p:blipFill>
              <a:blip r:embed="rId5"/>
              <a:stretch>
                <a:fillRect/>
              </a:stretch>
            </p:blipFill>
            <p:spPr>
              <a:xfrm>
                <a:off x="-2305425" y="-520117"/>
                <a:ext cx="3048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6241280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1497262"/>
          </a:xfrm>
          <a:prstGeom prst="rect">
            <a:avLst/>
          </a:prstGeom>
        </p:spPr>
      </p:pic>
      <p:sp>
        <p:nvSpPr>
          <p:cNvPr id="3" name="Content Placeholder 6">
            <a:extLst>
              <a:ext uri="{FF2B5EF4-FFF2-40B4-BE49-F238E27FC236}">
                <a16:creationId xmlns:a16="http://schemas.microsoft.com/office/drawing/2014/main" id="{C81DC6EB-E45F-4DED-AC5C-6B46B40A5892}"/>
              </a:ext>
            </a:extLst>
          </p:cNvPr>
          <p:cNvSpPr txBox="1">
            <a:spLocks/>
          </p:cNvSpPr>
          <p:nvPr/>
        </p:nvSpPr>
        <p:spPr>
          <a:xfrm>
            <a:off x="2099299" y="1640772"/>
            <a:ext cx="8640960" cy="4573597"/>
          </a:xfrm>
          <a:prstGeom prst="rect">
            <a:avLst/>
          </a:prstGeom>
        </p:spPr>
        <p:txBody>
          <a:bodyPr/>
          <a:lstStyle>
            <a:lvl1pPr marL="0" indent="0" algn="r" defTabSz="914400" rtl="1" eaLnBrk="1" latinLnBrk="0" hangingPunct="1">
              <a:spcBef>
                <a:spcPct val="20000"/>
              </a:spcBef>
              <a:buFont typeface="Arial" panose="020B0604020202020204" pitchFamily="34" charset="0"/>
              <a:buNone/>
              <a:defRPr sz="2000" b="0" i="0" kern="1200" baseline="0">
                <a:solidFill>
                  <a:schemeClr val="tx1"/>
                </a:solidFill>
                <a:latin typeface="Narkisim" panose="020E0502050101010101" pitchFamily="34" charset="-79"/>
                <a:ea typeface="+mn-ea"/>
                <a:cs typeface="+mn-cs"/>
              </a:defRPr>
            </a:lvl1pPr>
            <a:lvl2pPr marL="7429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mn-cs"/>
              </a:defRPr>
            </a:lvl2pPr>
            <a:lvl3pPr marL="12001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3pPr>
            <a:lvl4pPr marL="1371600" indent="0" algn="r" defTabSz="914400" rtl="1" eaLnBrk="1" latinLnBrk="0" hangingPunct="1">
              <a:spcBef>
                <a:spcPct val="20000"/>
              </a:spcBef>
              <a:buFont typeface="Arial" panose="020B0604020202020204" pitchFamily="34" charset="0"/>
              <a:buNone/>
              <a:defRPr sz="1600" b="0" i="0" kern="1200">
                <a:solidFill>
                  <a:schemeClr val="tx1"/>
                </a:solidFill>
                <a:latin typeface="Gotham-Light"/>
                <a:ea typeface="+mn-ea"/>
                <a:cs typeface="Gotham-Light"/>
              </a:defRPr>
            </a:lvl4pPr>
            <a:lvl5pPr marL="2057400" indent="-22860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r" defTabSz="914400" rtl="1" eaLnBrk="1" fontAlgn="auto" latinLnBrk="0" hangingPunct="1">
              <a:lnSpc>
                <a:spcPct val="100000"/>
              </a:lnSpc>
              <a:spcBef>
                <a:spcPts val="0"/>
              </a:spcBef>
              <a:spcAft>
                <a:spcPts val="600"/>
              </a:spcAft>
              <a:buClrTx/>
              <a:buSzPct val="60000"/>
              <a:buFont typeface="Arial" panose="020B0604020202020204" pitchFamily="34" charset="0"/>
              <a:buNone/>
              <a:tabLst/>
              <a:defRPr/>
            </a:pPr>
            <a:r>
              <a:rPr kumimoji="0" lang="he-IL" sz="2000" b="1" i="0" u="none" strike="noStrike" kern="1200" cap="none" spc="0" normalizeH="0" baseline="0" noProof="0" dirty="0">
                <a:ln>
                  <a:noFill/>
                </a:ln>
                <a:solidFill>
                  <a:sysClr val="windowText" lastClr="000000"/>
                </a:solidFill>
                <a:effectLst/>
                <a:uLnTx/>
                <a:uFillTx/>
                <a:latin typeface="Arial" pitchFamily="34" charset="0"/>
                <a:ea typeface="+mn-ea"/>
                <a:cs typeface="Guttman Hatzvi" pitchFamily="2" charset="-79"/>
              </a:rPr>
              <a:t>	</a:t>
            </a:r>
          </a:p>
          <a:p>
            <a:pPr algn="just" rtl="1"/>
            <a:r>
              <a:rPr lang="he-IL" sz="2000" b="1" kern="1200" dirty="0">
                <a:solidFill>
                  <a:srgbClr val="000000"/>
                </a:solidFill>
                <a:effectLst/>
                <a:latin typeface="Times New Roman" panose="02020603050405020304" pitchFamily="18" charset="0"/>
                <a:ea typeface="+mn-ea"/>
                <a:cs typeface="Gisha" panose="020B0502040204020203" pitchFamily="34" charset="-79"/>
              </a:rPr>
              <a:t>השמאי חייב לזהות, בנוסף לצד המזמין, גם את השימוש האפשרי אשר יעשה בשמאות על ידי צדדים שלישיים. </a:t>
            </a:r>
          </a:p>
          <a:p>
            <a:pPr algn="just" rtl="1"/>
            <a:endParaRPr lang="en-US" sz="1600" b="1" dirty="0">
              <a:effectLst/>
              <a:latin typeface="Times New Roman" panose="02020603050405020304" pitchFamily="18" charset="0"/>
              <a:ea typeface="Times New Roman" panose="02020603050405020304" pitchFamily="18" charset="0"/>
            </a:endParaRPr>
          </a:p>
          <a:p>
            <a:pPr marL="342900" lvl="0" indent="-342900" algn="just" rtl="1">
              <a:buSzPts val="1200"/>
              <a:buFont typeface="+mj-lt"/>
              <a:buAutoNum type="arabicPeriod"/>
            </a:pPr>
            <a:r>
              <a:rPr lang="he-IL" sz="2000" kern="1200" dirty="0">
                <a:solidFill>
                  <a:srgbClr val="000000"/>
                </a:solidFill>
                <a:effectLst/>
                <a:latin typeface="Times New Roman" panose="02020603050405020304" pitchFamily="18" charset="0"/>
                <a:ea typeface="+mn-ea"/>
                <a:cs typeface="Gisha" panose="020B0502040204020203" pitchFamily="34" charset="-79"/>
              </a:rPr>
              <a:t>על מנת למנוע תקלות, חייב השמאי להבהיר בכל חוות דעת את מטרת הבדיקה באופן ברור וחד משמעי, ולציין, כי כל שימוש אשר יעשה בה שלא בהתאם למטרתה אינו מאושר ומוסכם על השמאי.</a:t>
            </a:r>
            <a:endParaRPr lang="en-US" sz="1600" dirty="0">
              <a:effectLst/>
              <a:latin typeface="Times New Roman" panose="02020603050405020304" pitchFamily="18" charset="0"/>
              <a:ea typeface="Times New Roman" panose="02020603050405020304" pitchFamily="18" charset="0"/>
            </a:endParaRPr>
          </a:p>
          <a:p>
            <a:pPr marL="342900" lvl="0" indent="-342900" algn="just" rtl="1">
              <a:buSzPts val="1200"/>
              <a:buFont typeface="+mj-lt"/>
              <a:buAutoNum type="arabicPeriod"/>
            </a:pPr>
            <a:r>
              <a:rPr lang="he-IL" sz="2000" kern="1200" dirty="0">
                <a:solidFill>
                  <a:srgbClr val="000000"/>
                </a:solidFill>
                <a:effectLst/>
                <a:latin typeface="Times New Roman" panose="02020603050405020304" pitchFamily="18" charset="0"/>
                <a:ea typeface="+mn-ea"/>
                <a:cs typeface="Gisha" panose="020B0502040204020203" pitchFamily="34" charset="-79"/>
              </a:rPr>
              <a:t>חלה על השמאי החובה להבהיר באופן ברור כל הנחייה ספציפית אשר קיבל ממזמין חוות הדעת, באופן שכל משתמש יבין את משמעותה של ההנחיה ואת השפעתה על חוות הדעת ומסקנותיה.</a:t>
            </a:r>
            <a:endParaRPr lang="en-US" sz="1600" dirty="0">
              <a:effectLst/>
              <a:latin typeface="Times New Roman" panose="02020603050405020304" pitchFamily="18" charset="0"/>
              <a:ea typeface="Times New Roman" panose="02020603050405020304" pitchFamily="18" charset="0"/>
            </a:endParaRPr>
          </a:p>
          <a:p>
            <a:pPr marL="342900" lvl="0" indent="-342900" algn="just" rtl="1">
              <a:buSzPts val="1200"/>
              <a:buFont typeface="+mj-lt"/>
              <a:buAutoNum type="arabicPeriod"/>
            </a:pPr>
            <a:r>
              <a:rPr lang="he-IL" sz="2000" kern="1200" dirty="0">
                <a:solidFill>
                  <a:srgbClr val="000000"/>
                </a:solidFill>
                <a:effectLst/>
                <a:latin typeface="Times New Roman" panose="02020603050405020304" pitchFamily="18" charset="0"/>
                <a:ea typeface="+mn-ea"/>
                <a:cs typeface="Gisha" panose="020B0502040204020203" pitchFamily="34" charset="-79"/>
              </a:rPr>
              <a:t>חלה על השמאי החובה להבהיר בשומה את מערכת היחסים בינו ובין מזמין חוות הדעת, באופן שלמשתמש יהיה ברור, אם עבודת השמאי בוצעה כשמאי עצמאי, או במסגרת מערכת יחסים ספציפית בינו ובין מזמין השומה.</a:t>
            </a:r>
            <a:endParaRPr lang="en-US" sz="1600" dirty="0">
              <a:effectLst/>
              <a:latin typeface="Times New Roman" panose="02020603050405020304" pitchFamily="18" charset="0"/>
              <a:ea typeface="Times New Roman" panose="02020603050405020304" pitchFamily="18" charset="0"/>
            </a:endParaRPr>
          </a:p>
          <a:p>
            <a:pPr marL="0" marR="0" lvl="0" indent="0" algn="r" defTabSz="914400" rtl="1" eaLnBrk="1" fontAlgn="auto" latinLnBrk="0" hangingPunct="1">
              <a:lnSpc>
                <a:spcPct val="100000"/>
              </a:lnSpc>
              <a:spcBef>
                <a:spcPts val="0"/>
              </a:spcBef>
              <a:spcAft>
                <a:spcPts val="600"/>
              </a:spcAft>
              <a:buClrTx/>
              <a:buSzPct val="60000"/>
              <a:buFont typeface="Arial" panose="020B0604020202020204" pitchFamily="34" charset="0"/>
              <a:buNone/>
              <a:tabLst/>
              <a:defRPr/>
            </a:pPr>
            <a:r>
              <a:rPr kumimoji="0" lang="he-IL" sz="2000" b="1" i="0" u="none" strike="noStrike" kern="1200" cap="none" spc="0" normalizeH="0" baseline="0" noProof="0" dirty="0">
                <a:ln>
                  <a:noFill/>
                </a:ln>
                <a:solidFill>
                  <a:sysClr val="windowText" lastClr="000000"/>
                </a:solidFill>
                <a:effectLst/>
                <a:uLnTx/>
                <a:uFillTx/>
                <a:latin typeface="Arial" pitchFamily="34" charset="0"/>
                <a:ea typeface="+mn-ea"/>
                <a:cs typeface="Guttman Hatzvi" pitchFamily="2" charset="-79"/>
              </a:rPr>
              <a:t>				</a:t>
            </a:r>
          </a:p>
          <a:p>
            <a:pPr marL="0" marR="0" lvl="0" indent="0" algn="r" defTabSz="914400" rtl="1" eaLnBrk="1" fontAlgn="auto" latinLnBrk="0" hangingPunct="1">
              <a:lnSpc>
                <a:spcPct val="100000"/>
              </a:lnSpc>
              <a:spcBef>
                <a:spcPts val="600"/>
              </a:spcBef>
              <a:spcAft>
                <a:spcPts val="0"/>
              </a:spcAft>
              <a:buClrTx/>
              <a:buSzPct val="60000"/>
              <a:buFont typeface="Arial" panose="020B0604020202020204" pitchFamily="34" charset="0"/>
              <a:buNone/>
              <a:tabLst/>
              <a:defRPr/>
            </a:pPr>
            <a:r>
              <a:rPr kumimoji="0" lang="he-IL" sz="2000" b="1" i="0" u="none" strike="noStrike" kern="1200" cap="none" spc="0" normalizeH="0" baseline="0" noProof="0" dirty="0">
                <a:ln>
                  <a:noFill/>
                </a:ln>
                <a:solidFill>
                  <a:sysClr val="windowText" lastClr="000000"/>
                </a:solidFill>
                <a:effectLst/>
                <a:uLnTx/>
                <a:uFillTx/>
                <a:latin typeface="Narkisim" panose="020E0502050101010101" pitchFamily="34" charset="-79"/>
                <a:ea typeface="+mn-ea"/>
                <a:cs typeface="Arial" panose="020B0604020202020204" pitchFamily="34" charset="0"/>
              </a:rPr>
              <a:t>	</a:t>
            </a:r>
            <a:endParaRPr kumimoji="0" lang="en-US" sz="2000" b="0" i="0" u="none" strike="noStrike" kern="1200" cap="none" spc="0" normalizeH="0" baseline="0" noProof="0" dirty="0">
              <a:ln>
                <a:noFill/>
              </a:ln>
              <a:solidFill>
                <a:sysClr val="windowText" lastClr="000000"/>
              </a:solidFill>
              <a:effectLst/>
              <a:uLnTx/>
              <a:uFillTx/>
              <a:latin typeface="Narkisim" panose="020E0502050101010101" pitchFamily="34" charset="-79"/>
              <a:ea typeface="+mn-ea"/>
              <a:cs typeface="+mn-cs"/>
            </a:endParaRPr>
          </a:p>
        </p:txBody>
      </p:sp>
    </p:spTree>
    <p:extLst>
      <p:ext uri="{BB962C8B-B14F-4D97-AF65-F5344CB8AC3E}">
        <p14:creationId xmlns:p14="http://schemas.microsoft.com/office/powerpoint/2010/main" val="32474059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rotWithShape="1">
          <a:blip r:embed="rId2">
            <a:alphaModFix/>
            <a:extLst>
              <a:ext uri="{28A0092B-C50C-407E-A947-70E740481C1C}">
                <a14:useLocalDpi xmlns:a14="http://schemas.microsoft.com/office/drawing/2010/main" val="0"/>
              </a:ext>
            </a:extLst>
          </a:blip>
          <a:srcRect l="46615"/>
          <a:stretch/>
        </p:blipFill>
        <p:spPr>
          <a:xfrm>
            <a:off x="-305" y="-1"/>
            <a:ext cx="6423053" cy="6858001"/>
          </a:xfrm>
          <a:prstGeom prst="rect">
            <a:avLst/>
          </a:prstGeom>
          <a:solidFill>
            <a:srgbClr val="000000">
              <a:shade val="95000"/>
            </a:srgbClr>
          </a:solidFill>
        </p:spPr>
      </p:pic>
      <p:sp>
        <p:nvSpPr>
          <p:cNvPr id="4" name="תיבת טקסט 3">
            <a:extLst>
              <a:ext uri="{FF2B5EF4-FFF2-40B4-BE49-F238E27FC236}">
                <a16:creationId xmlns:a16="http://schemas.microsoft.com/office/drawing/2014/main" id="{76106D93-F764-4FC4-8BC8-EA5D7C0F4898}"/>
              </a:ext>
            </a:extLst>
          </p:cNvPr>
          <p:cNvSpPr txBox="1"/>
          <p:nvPr/>
        </p:nvSpPr>
        <p:spPr>
          <a:xfrm>
            <a:off x="7144715" y="316311"/>
            <a:ext cx="5141980" cy="1644592"/>
          </a:xfrm>
          <a:prstGeom prst="rect">
            <a:avLst/>
          </a:prstGeom>
        </p:spPr>
        <p:txBody>
          <a:bodyPr vert="horz" lIns="91440" tIns="45720" rIns="91440" bIns="45720" rtlCol="0" anchor="t">
            <a:normAutofit/>
          </a:bodyPr>
          <a:lstStyle/>
          <a:p>
            <a:pPr algn="l" rtl="0">
              <a:lnSpc>
                <a:spcPct val="90000"/>
              </a:lnSpc>
              <a:spcBef>
                <a:spcPct val="0"/>
              </a:spcBef>
              <a:spcAft>
                <a:spcPts val="600"/>
              </a:spcAft>
              <a:defRPr/>
            </a:pPr>
            <a:r>
              <a:rPr lang="he-IL" sz="3700" b="1" dirty="0">
                <a:solidFill>
                  <a:srgbClr val="000000"/>
                </a:solidFill>
                <a:latin typeface="Gisha" panose="020B0502040204020203" pitchFamily="34" charset="-79"/>
                <a:ea typeface="+mj-ea"/>
                <a:cs typeface="Gisha" panose="020B0502040204020203" pitchFamily="34" charset="-79"/>
              </a:rPr>
              <a:t>פרק ה' – זהירות צד ג'</a:t>
            </a:r>
            <a:endParaRPr lang="en-US" sz="3700" b="1" dirty="0">
              <a:solidFill>
                <a:srgbClr val="000000"/>
              </a:solidFill>
              <a:latin typeface="Gisha" panose="020B0502040204020203" pitchFamily="34" charset="-79"/>
              <a:ea typeface="+mj-ea"/>
              <a:cs typeface="Gisha" panose="020B0502040204020203" pitchFamily="34" charset="-79"/>
            </a:endParaRPr>
          </a:p>
          <a:p>
            <a:pPr marL="0" marR="0" lvl="0" indent="0" algn="l" rtl="0" fontAlgn="auto">
              <a:lnSpc>
                <a:spcPct val="90000"/>
              </a:lnSpc>
              <a:spcBef>
                <a:spcPct val="0"/>
              </a:spcBef>
              <a:spcAft>
                <a:spcPts val="600"/>
              </a:spcAft>
              <a:buClrTx/>
              <a:buSzTx/>
              <a:tabLst/>
              <a:defRPr/>
            </a:pPr>
            <a:endParaRPr lang="en-US" sz="3700" b="1" spc="300" dirty="0">
              <a:solidFill>
                <a:srgbClr val="000000"/>
              </a:solidFill>
              <a:latin typeface="+mj-lt"/>
              <a:ea typeface="+mj-ea"/>
              <a:cs typeface="+mj-cs"/>
            </a:endParaRPr>
          </a:p>
          <a:p>
            <a:pPr marL="0" marR="0" lvl="0" indent="0" algn="l" rtl="0" fontAlgn="auto">
              <a:lnSpc>
                <a:spcPct val="90000"/>
              </a:lnSpc>
              <a:spcBef>
                <a:spcPct val="0"/>
              </a:spcBef>
              <a:spcAft>
                <a:spcPts val="600"/>
              </a:spcAft>
              <a:buClrTx/>
              <a:buSzTx/>
              <a:tabLst/>
              <a:defRPr/>
            </a:pPr>
            <a:endParaRPr kumimoji="0" lang="en-US" sz="3700" b="1" i="0" u="none" strike="noStrike" cap="none" spc="300" normalizeH="0" baseline="0" noProof="0" dirty="0">
              <a:ln>
                <a:noFill/>
              </a:ln>
              <a:solidFill>
                <a:srgbClr val="000000"/>
              </a:solidFill>
              <a:effectLst/>
              <a:uLnTx/>
              <a:uFillTx/>
              <a:latin typeface="+mj-lt"/>
              <a:ea typeface="+mj-ea"/>
              <a:cs typeface="+mj-cs"/>
            </a:endParaRPr>
          </a:p>
        </p:txBody>
      </p:sp>
    </p:spTree>
    <p:extLst>
      <p:ext uri="{BB962C8B-B14F-4D97-AF65-F5344CB8AC3E}">
        <p14:creationId xmlns:p14="http://schemas.microsoft.com/office/powerpoint/2010/main" val="31993041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rotWithShape="1">
          <a:blip r:embed="rId2">
            <a:alphaModFix/>
            <a:extLst>
              <a:ext uri="{28A0092B-C50C-407E-A947-70E740481C1C}">
                <a14:useLocalDpi xmlns:a14="http://schemas.microsoft.com/office/drawing/2010/main" val="0"/>
              </a:ext>
            </a:extLst>
          </a:blip>
          <a:srcRect l="46615"/>
          <a:stretch/>
        </p:blipFill>
        <p:spPr>
          <a:xfrm>
            <a:off x="-305" y="-1"/>
            <a:ext cx="6423053" cy="6858001"/>
          </a:xfrm>
          <a:prstGeom prst="rect">
            <a:avLst/>
          </a:prstGeom>
          <a:solidFill>
            <a:srgbClr val="000000">
              <a:shade val="95000"/>
            </a:srgbClr>
          </a:solidFill>
        </p:spPr>
      </p:pic>
      <p:sp>
        <p:nvSpPr>
          <p:cNvPr id="4" name="תיבת טקסט 3">
            <a:extLst>
              <a:ext uri="{FF2B5EF4-FFF2-40B4-BE49-F238E27FC236}">
                <a16:creationId xmlns:a16="http://schemas.microsoft.com/office/drawing/2014/main" id="{76106D93-F764-4FC4-8BC8-EA5D7C0F4898}"/>
              </a:ext>
            </a:extLst>
          </p:cNvPr>
          <p:cNvSpPr txBox="1"/>
          <p:nvPr/>
        </p:nvSpPr>
        <p:spPr>
          <a:xfrm>
            <a:off x="7144715" y="316311"/>
            <a:ext cx="5141980" cy="1160151"/>
          </a:xfrm>
          <a:prstGeom prst="rect">
            <a:avLst/>
          </a:prstGeom>
        </p:spPr>
        <p:txBody>
          <a:bodyPr vert="horz" lIns="91440" tIns="45720" rIns="91440" bIns="45720" rtlCol="0" anchor="t">
            <a:normAutofit/>
          </a:bodyPr>
          <a:lstStyle/>
          <a:p>
            <a:pPr algn="ctr" rtl="0">
              <a:lnSpc>
                <a:spcPct val="90000"/>
              </a:lnSpc>
              <a:spcBef>
                <a:spcPct val="0"/>
              </a:spcBef>
              <a:spcAft>
                <a:spcPts val="600"/>
              </a:spcAft>
              <a:defRPr/>
            </a:pPr>
            <a:r>
              <a:rPr lang="he-IL" sz="3700" b="1" dirty="0">
                <a:solidFill>
                  <a:srgbClr val="000000"/>
                </a:solidFill>
                <a:latin typeface="Gisha" panose="020B0502040204020203" pitchFamily="34" charset="-79"/>
                <a:ea typeface="+mj-ea"/>
                <a:cs typeface="Gisha" panose="020B0502040204020203" pitchFamily="34" charset="-79"/>
              </a:rPr>
              <a:t>זהירות צד ג'</a:t>
            </a:r>
            <a:endParaRPr lang="en-US" sz="3700" b="1" dirty="0">
              <a:solidFill>
                <a:srgbClr val="000000"/>
              </a:solidFill>
              <a:latin typeface="Gisha" panose="020B0502040204020203" pitchFamily="34" charset="-79"/>
              <a:ea typeface="+mj-ea"/>
              <a:cs typeface="Gisha" panose="020B0502040204020203" pitchFamily="34" charset="-79"/>
            </a:endParaRPr>
          </a:p>
          <a:p>
            <a:pPr marL="0" marR="0" lvl="0" indent="0" algn="l" rtl="0" fontAlgn="auto">
              <a:lnSpc>
                <a:spcPct val="90000"/>
              </a:lnSpc>
              <a:spcBef>
                <a:spcPct val="0"/>
              </a:spcBef>
              <a:spcAft>
                <a:spcPts val="600"/>
              </a:spcAft>
              <a:buClrTx/>
              <a:buSzTx/>
              <a:tabLst/>
              <a:defRPr/>
            </a:pPr>
            <a:endParaRPr lang="en-US" sz="3700" b="1" spc="300" dirty="0">
              <a:solidFill>
                <a:srgbClr val="000000"/>
              </a:solidFill>
              <a:latin typeface="+mj-lt"/>
              <a:ea typeface="+mj-ea"/>
              <a:cs typeface="+mj-cs"/>
            </a:endParaRPr>
          </a:p>
          <a:p>
            <a:pPr marL="0" marR="0" lvl="0" indent="0" algn="l" rtl="0" fontAlgn="auto">
              <a:lnSpc>
                <a:spcPct val="90000"/>
              </a:lnSpc>
              <a:spcBef>
                <a:spcPct val="0"/>
              </a:spcBef>
              <a:spcAft>
                <a:spcPts val="600"/>
              </a:spcAft>
              <a:buClrTx/>
              <a:buSzTx/>
              <a:tabLst/>
              <a:defRPr/>
            </a:pPr>
            <a:endParaRPr kumimoji="0" lang="en-US" sz="3700" b="1" i="0" u="none" strike="noStrike" cap="none" spc="300" normalizeH="0" baseline="0" noProof="0" dirty="0">
              <a:ln>
                <a:noFill/>
              </a:ln>
              <a:solidFill>
                <a:srgbClr val="000000"/>
              </a:solidFill>
              <a:effectLst/>
              <a:uLnTx/>
              <a:uFillTx/>
              <a:latin typeface="+mj-lt"/>
              <a:ea typeface="+mj-ea"/>
              <a:cs typeface="+mj-cs"/>
            </a:endParaRPr>
          </a:p>
        </p:txBody>
      </p:sp>
      <p:sp>
        <p:nvSpPr>
          <p:cNvPr id="5" name="תיבת טקסט 4">
            <a:extLst>
              <a:ext uri="{FF2B5EF4-FFF2-40B4-BE49-F238E27FC236}">
                <a16:creationId xmlns:a16="http://schemas.microsoft.com/office/drawing/2014/main" id="{4B0B6F68-2D67-4BCC-AABF-56AAEAF74441}"/>
              </a:ext>
            </a:extLst>
          </p:cNvPr>
          <p:cNvSpPr txBox="1"/>
          <p:nvPr/>
        </p:nvSpPr>
        <p:spPr>
          <a:xfrm>
            <a:off x="6853806" y="1199408"/>
            <a:ext cx="4924337" cy="5170646"/>
          </a:xfrm>
          <a:prstGeom prst="rect">
            <a:avLst/>
          </a:prstGeom>
          <a:noFill/>
        </p:spPr>
        <p:txBody>
          <a:bodyPr wrap="square" rtlCol="1">
            <a:spAutoFit/>
          </a:bodyPr>
          <a:lstStyle/>
          <a:p>
            <a:pPr algn="ctr"/>
            <a:br>
              <a:rPr lang="he-IL" sz="1200" b="0" i="0" dirty="0">
                <a:solidFill>
                  <a:srgbClr val="333333"/>
                </a:solidFill>
                <a:effectLst/>
                <a:latin typeface="Gisha" panose="020B0502040204020203" pitchFamily="34" charset="-79"/>
                <a:cs typeface="Gisha" panose="020B0502040204020203" pitchFamily="34" charset="-79"/>
              </a:rPr>
            </a:br>
            <a:r>
              <a:rPr lang="he-IL" sz="1600" b="1" i="0" dirty="0">
                <a:solidFill>
                  <a:srgbClr val="333333"/>
                </a:solidFill>
                <a:effectLst/>
                <a:latin typeface="Gisha" panose="020B0502040204020203" pitchFamily="34" charset="-79"/>
                <a:cs typeface="Gisha" panose="020B0502040204020203" pitchFamily="34" charset="-79"/>
              </a:rPr>
              <a:t>פקודת </a:t>
            </a:r>
            <a:r>
              <a:rPr lang="he-IL" sz="1600" b="1" i="0" dirty="0" err="1">
                <a:solidFill>
                  <a:srgbClr val="333333"/>
                </a:solidFill>
                <a:effectLst/>
                <a:latin typeface="Gisha" panose="020B0502040204020203" pitchFamily="34" charset="-79"/>
                <a:cs typeface="Gisha" panose="020B0502040204020203" pitchFamily="34" charset="-79"/>
              </a:rPr>
              <a:t>הנזיקין</a:t>
            </a:r>
            <a:r>
              <a:rPr lang="he-IL" sz="1600" b="1" i="0" dirty="0">
                <a:solidFill>
                  <a:srgbClr val="333333"/>
                </a:solidFill>
                <a:effectLst/>
                <a:latin typeface="Gisha" panose="020B0502040204020203" pitchFamily="34" charset="-79"/>
                <a:cs typeface="Gisha" panose="020B0502040204020203" pitchFamily="34" charset="-79"/>
              </a:rPr>
              <a:t> (נוסח חדש), תשכ"ח-1968</a:t>
            </a:r>
          </a:p>
          <a:p>
            <a:pPr algn="r"/>
            <a:endParaRPr lang="he-IL" sz="1400" dirty="0">
              <a:solidFill>
                <a:srgbClr val="333333"/>
              </a:solidFill>
              <a:latin typeface="Gisha" panose="020B0502040204020203" pitchFamily="34" charset="-79"/>
              <a:cs typeface="Gisha" panose="020B0502040204020203" pitchFamily="34" charset="-79"/>
            </a:endParaRPr>
          </a:p>
          <a:p>
            <a:pPr algn="r"/>
            <a:r>
              <a:rPr lang="he-IL" sz="2000" b="1" i="0" dirty="0">
                <a:solidFill>
                  <a:srgbClr val="333333"/>
                </a:solidFill>
                <a:effectLst/>
                <a:latin typeface="Gisha" panose="020B0502040204020203" pitchFamily="34" charset="-79"/>
                <a:cs typeface="Gisha" panose="020B0502040204020203" pitchFamily="34" charset="-79"/>
              </a:rPr>
              <a:t>רשלנות</a:t>
            </a:r>
          </a:p>
          <a:p>
            <a:pPr algn="r"/>
            <a:endParaRPr lang="he-IL" sz="1400" b="1" i="0" dirty="0">
              <a:solidFill>
                <a:srgbClr val="333333"/>
              </a:solidFill>
              <a:effectLst/>
              <a:latin typeface="Gisha" panose="020B0502040204020203" pitchFamily="34" charset="-79"/>
              <a:cs typeface="Gisha" panose="020B0502040204020203" pitchFamily="34" charset="-79"/>
            </a:endParaRPr>
          </a:p>
          <a:p>
            <a:pPr algn="just"/>
            <a:r>
              <a:rPr lang="he-IL" sz="1600" b="1" i="0" dirty="0">
                <a:solidFill>
                  <a:srgbClr val="000000"/>
                </a:solidFill>
                <a:effectLst/>
                <a:latin typeface="Gisha" panose="020B0502040204020203" pitchFamily="34" charset="-79"/>
                <a:cs typeface="Gisha" panose="020B0502040204020203" pitchFamily="34" charset="-79"/>
              </a:rPr>
              <a:t>35</a:t>
            </a:r>
            <a:r>
              <a:rPr lang="he-IL" sz="1600" b="0" i="0" dirty="0">
                <a:solidFill>
                  <a:srgbClr val="000000"/>
                </a:solidFill>
                <a:effectLst/>
                <a:latin typeface="Gisha" panose="020B0502040204020203" pitchFamily="34" charset="-79"/>
                <a:cs typeface="Gisha" panose="020B0502040204020203" pitchFamily="34" charset="-79"/>
              </a:rPr>
              <a:t>.עשה אדם מעשה שאדם סביר ונבון לא היה עושה באותן נסיבות, או לא עשה מעשה שאדם סביר ונבון היה עושה באותן נסיבות, או </a:t>
            </a:r>
            <a:r>
              <a:rPr lang="he-IL" sz="1600" b="0" i="0" u="sng" dirty="0">
                <a:solidFill>
                  <a:srgbClr val="000000"/>
                </a:solidFill>
                <a:effectLst/>
                <a:latin typeface="Gisha" panose="020B0502040204020203" pitchFamily="34" charset="-79"/>
                <a:cs typeface="Gisha" panose="020B0502040204020203" pitchFamily="34" charset="-79"/>
              </a:rPr>
              <a:t>שבמשלח יד פלוני לא השתמש במיומנות</a:t>
            </a:r>
            <a:r>
              <a:rPr lang="he-IL" sz="1600" b="0" i="0" dirty="0">
                <a:solidFill>
                  <a:srgbClr val="000000"/>
                </a:solidFill>
                <a:effectLst/>
                <a:latin typeface="Gisha" panose="020B0502040204020203" pitchFamily="34" charset="-79"/>
                <a:cs typeface="Gisha" panose="020B0502040204020203" pitchFamily="34" charset="-79"/>
              </a:rPr>
              <a:t>, או </a:t>
            </a:r>
            <a:r>
              <a:rPr lang="he-IL" sz="1600" b="0" i="0" u="sng" dirty="0">
                <a:solidFill>
                  <a:srgbClr val="000000"/>
                </a:solidFill>
                <a:effectLst/>
                <a:latin typeface="Gisha" panose="020B0502040204020203" pitchFamily="34" charset="-79"/>
                <a:cs typeface="Gisha" panose="020B0502040204020203" pitchFamily="34" charset="-79"/>
              </a:rPr>
              <a:t>לא נקט מידת זהירות</a:t>
            </a:r>
            <a:r>
              <a:rPr lang="he-IL" sz="1600" b="0" i="0" dirty="0">
                <a:solidFill>
                  <a:srgbClr val="000000"/>
                </a:solidFill>
                <a:effectLst/>
                <a:latin typeface="Gisha" panose="020B0502040204020203" pitchFamily="34" charset="-79"/>
                <a:cs typeface="Gisha" panose="020B0502040204020203" pitchFamily="34" charset="-79"/>
              </a:rPr>
              <a:t>, שאדם סביר ונבון וכשיר לפעול באותו משלח יד היה משתמש או נוקט באותן נסיבות – </a:t>
            </a:r>
            <a:r>
              <a:rPr lang="he-IL" sz="1600" b="0" i="0" u="sng" dirty="0">
                <a:solidFill>
                  <a:srgbClr val="000000"/>
                </a:solidFill>
                <a:effectLst/>
                <a:latin typeface="Gisha" panose="020B0502040204020203" pitchFamily="34" charset="-79"/>
                <a:cs typeface="Gisha" panose="020B0502040204020203" pitchFamily="34" charset="-79"/>
              </a:rPr>
              <a:t>הרי זו התרשלות</a:t>
            </a:r>
            <a:r>
              <a:rPr lang="he-IL" sz="1600" b="0" i="0" dirty="0">
                <a:solidFill>
                  <a:srgbClr val="000000"/>
                </a:solidFill>
                <a:effectLst/>
                <a:latin typeface="Gisha" panose="020B0502040204020203" pitchFamily="34" charset="-79"/>
                <a:cs typeface="Gisha" panose="020B0502040204020203" pitchFamily="34" charset="-79"/>
              </a:rPr>
              <a:t>; </a:t>
            </a:r>
            <a:r>
              <a:rPr lang="he-IL" sz="1600" b="0" i="0" u="sng" dirty="0">
                <a:solidFill>
                  <a:srgbClr val="000000"/>
                </a:solidFill>
                <a:effectLst/>
                <a:latin typeface="Gisha" panose="020B0502040204020203" pitchFamily="34" charset="-79"/>
                <a:cs typeface="Gisha" panose="020B0502040204020203" pitchFamily="34" charset="-79"/>
              </a:rPr>
              <a:t>ואם התרשל כאמור ביחס לאדם אחר</a:t>
            </a:r>
            <a:r>
              <a:rPr lang="he-IL" sz="1600" b="0" i="0" dirty="0">
                <a:solidFill>
                  <a:srgbClr val="000000"/>
                </a:solidFill>
                <a:effectLst/>
                <a:latin typeface="Gisha" panose="020B0502040204020203" pitchFamily="34" charset="-79"/>
                <a:cs typeface="Gisha" panose="020B0502040204020203" pitchFamily="34" charset="-79"/>
              </a:rPr>
              <a:t>, שלגביו יש לו באותן נסיבות חובה שלא לנהוג כפי שנהג, </a:t>
            </a:r>
            <a:r>
              <a:rPr lang="he-IL" sz="1600" b="0" i="0" u="sng" dirty="0">
                <a:solidFill>
                  <a:srgbClr val="000000"/>
                </a:solidFill>
                <a:effectLst/>
                <a:latin typeface="Gisha" panose="020B0502040204020203" pitchFamily="34" charset="-79"/>
                <a:cs typeface="Gisha" panose="020B0502040204020203" pitchFamily="34" charset="-79"/>
              </a:rPr>
              <a:t>הרי זו רשלנות</a:t>
            </a:r>
            <a:r>
              <a:rPr lang="he-IL" sz="1600" b="0" i="0" dirty="0">
                <a:solidFill>
                  <a:srgbClr val="000000"/>
                </a:solidFill>
                <a:effectLst/>
                <a:latin typeface="Gisha" panose="020B0502040204020203" pitchFamily="34" charset="-79"/>
                <a:cs typeface="Gisha" panose="020B0502040204020203" pitchFamily="34" charset="-79"/>
              </a:rPr>
              <a:t>, והגורם ברשלנותו נזק לזולתו עושה עוולה.</a:t>
            </a:r>
          </a:p>
          <a:p>
            <a:pPr algn="just"/>
            <a:endParaRPr lang="he-IL" sz="1400" dirty="0">
              <a:solidFill>
                <a:srgbClr val="000000"/>
              </a:solidFill>
              <a:latin typeface="Gisha" panose="020B0502040204020203" pitchFamily="34" charset="-79"/>
              <a:cs typeface="Gisha" panose="020B0502040204020203" pitchFamily="34" charset="-79"/>
            </a:endParaRPr>
          </a:p>
          <a:p>
            <a:pPr algn="just"/>
            <a:endParaRPr lang="he-IL" sz="1400" b="0" i="0" dirty="0">
              <a:solidFill>
                <a:srgbClr val="000000"/>
              </a:solidFill>
              <a:effectLst/>
              <a:latin typeface="Gisha" panose="020B0502040204020203" pitchFamily="34" charset="-79"/>
              <a:cs typeface="Gisha" panose="020B0502040204020203" pitchFamily="34" charset="-79"/>
            </a:endParaRPr>
          </a:p>
          <a:p>
            <a:pPr algn="r"/>
            <a:r>
              <a:rPr lang="he-IL" sz="2000" b="1" i="0" dirty="0">
                <a:solidFill>
                  <a:srgbClr val="333333"/>
                </a:solidFill>
                <a:effectLst/>
                <a:latin typeface="Gisha" panose="020B0502040204020203" pitchFamily="34" charset="-79"/>
                <a:cs typeface="Gisha" panose="020B0502040204020203" pitchFamily="34" charset="-79"/>
              </a:rPr>
              <a:t>חובה כלפי כל אדם</a:t>
            </a:r>
          </a:p>
          <a:p>
            <a:pPr algn="r"/>
            <a:endParaRPr lang="he-IL" sz="1400" b="1" i="0" dirty="0">
              <a:solidFill>
                <a:srgbClr val="333333"/>
              </a:solidFill>
              <a:effectLst/>
              <a:latin typeface="Gisha" panose="020B0502040204020203" pitchFamily="34" charset="-79"/>
              <a:cs typeface="Gisha" panose="020B0502040204020203" pitchFamily="34" charset="-79"/>
            </a:endParaRPr>
          </a:p>
          <a:p>
            <a:pPr algn="just"/>
            <a:r>
              <a:rPr lang="he-IL" sz="1600" b="1" i="0" dirty="0">
                <a:solidFill>
                  <a:srgbClr val="000000"/>
                </a:solidFill>
                <a:effectLst/>
                <a:latin typeface="Gisha" panose="020B0502040204020203" pitchFamily="34" charset="-79"/>
                <a:cs typeface="Gisha" panose="020B0502040204020203" pitchFamily="34" charset="-79"/>
              </a:rPr>
              <a:t>36</a:t>
            </a:r>
            <a:r>
              <a:rPr lang="he-IL" sz="1600" b="0" i="0" dirty="0">
                <a:solidFill>
                  <a:srgbClr val="000000"/>
                </a:solidFill>
                <a:effectLst/>
                <a:latin typeface="Gisha" panose="020B0502040204020203" pitchFamily="34" charset="-79"/>
                <a:cs typeface="Gisha" panose="020B0502040204020203" pitchFamily="34" charset="-79"/>
              </a:rPr>
              <a:t>.החובה האמורה ב</a:t>
            </a:r>
            <a:r>
              <a:rPr lang="he-IL" sz="1600" b="1" i="0" dirty="0">
                <a:solidFill>
                  <a:srgbClr val="000000"/>
                </a:solidFill>
                <a:effectLst/>
                <a:latin typeface="Gisha" panose="020B0502040204020203" pitchFamily="34" charset="-79"/>
                <a:cs typeface="Gisha" panose="020B0502040204020203" pitchFamily="34" charset="-79"/>
              </a:rPr>
              <a:t>סעיף 35</a:t>
            </a:r>
            <a:r>
              <a:rPr lang="he-IL" sz="1600" b="0" i="0" dirty="0">
                <a:solidFill>
                  <a:srgbClr val="000000"/>
                </a:solidFill>
                <a:effectLst/>
                <a:latin typeface="Gisha" panose="020B0502040204020203" pitchFamily="34" charset="-79"/>
                <a:cs typeface="Gisha" panose="020B0502040204020203" pitchFamily="34" charset="-79"/>
              </a:rPr>
              <a:t> מוטלת </a:t>
            </a:r>
            <a:r>
              <a:rPr lang="he-IL" sz="1600" b="0" i="0" u="sng" dirty="0">
                <a:solidFill>
                  <a:srgbClr val="000000"/>
                </a:solidFill>
                <a:effectLst/>
                <a:latin typeface="Gisha" panose="020B0502040204020203" pitchFamily="34" charset="-79"/>
                <a:cs typeface="Gisha" panose="020B0502040204020203" pitchFamily="34" charset="-79"/>
              </a:rPr>
              <a:t>כלפי כל אדם </a:t>
            </a:r>
            <a:r>
              <a:rPr lang="he-IL" sz="1600" b="0" i="0" dirty="0">
                <a:solidFill>
                  <a:srgbClr val="000000"/>
                </a:solidFill>
                <a:effectLst/>
                <a:latin typeface="Gisha" panose="020B0502040204020203" pitchFamily="34" charset="-79"/>
                <a:cs typeface="Gisha" panose="020B0502040204020203" pitchFamily="34" charset="-79"/>
              </a:rPr>
              <a:t>וכלפי בעל כל נכס, כל אימת </a:t>
            </a:r>
            <a:r>
              <a:rPr lang="he-IL" sz="1600" b="0" i="0" u="sng" dirty="0">
                <a:solidFill>
                  <a:srgbClr val="000000"/>
                </a:solidFill>
                <a:effectLst/>
                <a:latin typeface="Gisha" panose="020B0502040204020203" pitchFamily="34" charset="-79"/>
                <a:cs typeface="Gisha" panose="020B0502040204020203" pitchFamily="34" charset="-79"/>
              </a:rPr>
              <a:t>שאדם סביר צריך היה באותן נסיבות לראות מראש שהם עלולים במהלכם הרגיל של דברים להיפגע ממעשה או ממחדל </a:t>
            </a:r>
            <a:r>
              <a:rPr lang="he-IL" sz="1600" b="0" i="0" dirty="0">
                <a:solidFill>
                  <a:srgbClr val="000000"/>
                </a:solidFill>
                <a:effectLst/>
                <a:latin typeface="Gisha" panose="020B0502040204020203" pitchFamily="34" charset="-79"/>
                <a:cs typeface="Gisha" panose="020B0502040204020203" pitchFamily="34" charset="-79"/>
              </a:rPr>
              <a:t>המפורשים באותו סעיף.</a:t>
            </a:r>
          </a:p>
        </p:txBody>
      </p:sp>
    </p:spTree>
    <p:extLst>
      <p:ext uri="{BB962C8B-B14F-4D97-AF65-F5344CB8AC3E}">
        <p14:creationId xmlns:p14="http://schemas.microsoft.com/office/powerpoint/2010/main" val="25081883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1497262"/>
          </a:xfrm>
          <a:prstGeom prst="rect">
            <a:avLst/>
          </a:prstGeom>
        </p:spPr>
      </p:pic>
      <p:sp>
        <p:nvSpPr>
          <p:cNvPr id="3" name="Content Placeholder 6">
            <a:extLst>
              <a:ext uri="{FF2B5EF4-FFF2-40B4-BE49-F238E27FC236}">
                <a16:creationId xmlns:a16="http://schemas.microsoft.com/office/drawing/2014/main" id="{C81DC6EB-E45F-4DED-AC5C-6B46B40A5892}"/>
              </a:ext>
            </a:extLst>
          </p:cNvPr>
          <p:cNvSpPr txBox="1">
            <a:spLocks/>
          </p:cNvSpPr>
          <p:nvPr/>
        </p:nvSpPr>
        <p:spPr>
          <a:xfrm>
            <a:off x="945202" y="2129044"/>
            <a:ext cx="10143008" cy="3899805"/>
          </a:xfrm>
          <a:prstGeom prst="rect">
            <a:avLst/>
          </a:prstGeom>
        </p:spPr>
        <p:txBody>
          <a:bodyPr/>
          <a:lstStyle>
            <a:lvl1pPr marL="0" indent="0" algn="r" defTabSz="914400" rtl="1" eaLnBrk="1" latinLnBrk="0" hangingPunct="1">
              <a:spcBef>
                <a:spcPct val="20000"/>
              </a:spcBef>
              <a:buFont typeface="Arial" panose="020B0604020202020204" pitchFamily="34" charset="0"/>
              <a:buNone/>
              <a:defRPr sz="2000" b="0" i="0" kern="1200" baseline="0">
                <a:solidFill>
                  <a:schemeClr val="tx1"/>
                </a:solidFill>
                <a:latin typeface="Narkisim" panose="020E0502050101010101" pitchFamily="34" charset="-79"/>
                <a:ea typeface="+mn-ea"/>
                <a:cs typeface="+mn-cs"/>
              </a:defRPr>
            </a:lvl1pPr>
            <a:lvl2pPr marL="7429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mn-cs"/>
              </a:defRPr>
            </a:lvl2pPr>
            <a:lvl3pPr marL="12001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3pPr>
            <a:lvl4pPr marL="1371600" indent="0" algn="r" defTabSz="914400" rtl="1" eaLnBrk="1" latinLnBrk="0" hangingPunct="1">
              <a:spcBef>
                <a:spcPct val="20000"/>
              </a:spcBef>
              <a:buFont typeface="Arial" panose="020B0604020202020204" pitchFamily="34" charset="0"/>
              <a:buNone/>
              <a:defRPr sz="1600" b="0" i="0" kern="1200">
                <a:solidFill>
                  <a:schemeClr val="tx1"/>
                </a:solidFill>
                <a:latin typeface="Gotham-Light"/>
                <a:ea typeface="+mn-ea"/>
                <a:cs typeface="Gotham-Light"/>
              </a:defRPr>
            </a:lvl4pPr>
            <a:lvl5pPr marL="2057400" indent="-22860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r" rtl="1"/>
            <a:endParaRPr lang="he-IL" sz="2000" b="1" i="0" dirty="0">
              <a:solidFill>
                <a:srgbClr val="000000"/>
              </a:solidFill>
              <a:effectLst/>
              <a:latin typeface="OpenSansHebrew"/>
            </a:endParaRPr>
          </a:p>
          <a:p>
            <a:pPr algn="just" rtl="1"/>
            <a:r>
              <a:rPr lang="he-IL" sz="2000" kern="1200" dirty="0">
                <a:solidFill>
                  <a:srgbClr val="000000"/>
                </a:solidFill>
                <a:effectLst/>
                <a:latin typeface="Times New Roman" panose="02020603050405020304" pitchFamily="18" charset="0"/>
                <a:ea typeface="+mn-ea"/>
                <a:cs typeface="Gisha" panose="020B0502040204020203" pitchFamily="34" charset="-79"/>
              </a:rPr>
              <a:t>במסגרת פס"ד שניתן ע"י השופטת בלהה </a:t>
            </a:r>
            <a:r>
              <a:rPr lang="he-IL" sz="2000" kern="1200" dirty="0" err="1">
                <a:solidFill>
                  <a:srgbClr val="000000"/>
                </a:solidFill>
                <a:effectLst/>
                <a:latin typeface="Times New Roman" panose="02020603050405020304" pitchFamily="18" charset="0"/>
                <a:ea typeface="+mn-ea"/>
                <a:cs typeface="Gisha" panose="020B0502040204020203" pitchFamily="34" charset="-79"/>
              </a:rPr>
              <a:t>גילאור</a:t>
            </a:r>
            <a:r>
              <a:rPr lang="he-IL" sz="2000" kern="1200" dirty="0">
                <a:solidFill>
                  <a:srgbClr val="000000"/>
                </a:solidFill>
                <a:effectLst/>
                <a:latin typeface="Times New Roman" panose="02020603050405020304" pitchFamily="18" charset="0"/>
                <a:ea typeface="+mn-ea"/>
                <a:cs typeface="Gisha" panose="020B0502040204020203" pitchFamily="34" charset="-79"/>
              </a:rPr>
              <a:t>, סגנית נשיא ביהמ"ש המחוזי בחיפה (ת.א. 88/0258), מאמצת השופטת פסיקה קודמת של בית המשפט העליון, שבה נקבע, כי </a:t>
            </a:r>
            <a:r>
              <a:rPr lang="he-IL" sz="2000" b="1" kern="1200" dirty="0">
                <a:solidFill>
                  <a:srgbClr val="000000"/>
                </a:solidFill>
                <a:effectLst/>
                <a:latin typeface="Times New Roman" panose="02020603050405020304" pitchFamily="18" charset="0"/>
                <a:ea typeface="+mn-ea"/>
                <a:cs typeface="Gisha" panose="020B0502040204020203" pitchFamily="34" charset="-79"/>
              </a:rPr>
              <a:t>מתן חוות דעת מקצועית עלולה ליצור עוולת רשלנות אם יתברר, שחוות הדעת הייתה בלתי סבירה בהתחשב במומחיותו של המומחה בהתקיים התנאים הבאים:</a:t>
            </a:r>
            <a:endParaRPr lang="en-US" sz="1400" dirty="0">
              <a:effectLst/>
              <a:latin typeface="Times New Roman" panose="02020603050405020304" pitchFamily="18" charset="0"/>
              <a:ea typeface="Times New Roman" panose="02020603050405020304" pitchFamily="18" charset="0"/>
            </a:endParaRPr>
          </a:p>
          <a:p>
            <a:pPr algn="just" rtl="1"/>
            <a:r>
              <a:rPr lang="he-IL" sz="2000" kern="1200" dirty="0">
                <a:solidFill>
                  <a:srgbClr val="000000"/>
                </a:solidFill>
                <a:effectLst/>
                <a:latin typeface="Times New Roman" panose="02020603050405020304" pitchFamily="18" charset="0"/>
                <a:ea typeface="+mn-ea"/>
                <a:cs typeface="Gisha" panose="020B0502040204020203" pitchFamily="34" charset="-79"/>
              </a:rPr>
              <a:t>* אם חוות הדעת ניתנת בתחום מומחיותו של נותן חוות הדעת.</a:t>
            </a:r>
            <a:endParaRPr lang="en-US" sz="1400" dirty="0">
              <a:effectLst/>
              <a:latin typeface="Times New Roman" panose="02020603050405020304" pitchFamily="18" charset="0"/>
              <a:ea typeface="Times New Roman" panose="02020603050405020304" pitchFamily="18" charset="0"/>
            </a:endParaRPr>
          </a:p>
          <a:p>
            <a:pPr algn="just" rtl="1"/>
            <a:r>
              <a:rPr lang="he-IL" sz="2000" kern="1200" dirty="0">
                <a:solidFill>
                  <a:srgbClr val="000000"/>
                </a:solidFill>
                <a:effectLst/>
                <a:latin typeface="Times New Roman" panose="02020603050405020304" pitchFamily="18" charset="0"/>
                <a:ea typeface="+mn-ea"/>
                <a:cs typeface="Gisha" panose="020B0502040204020203" pitchFamily="34" charset="-79"/>
              </a:rPr>
              <a:t>* אם היה על נותן חוות הדעת </a:t>
            </a:r>
            <a:r>
              <a:rPr lang="he-IL" sz="2000" b="1" kern="1200" dirty="0">
                <a:solidFill>
                  <a:srgbClr val="000000"/>
                </a:solidFill>
                <a:effectLst/>
                <a:latin typeface="Times New Roman" panose="02020603050405020304" pitchFamily="18" charset="0"/>
                <a:ea typeface="+mn-ea"/>
                <a:cs typeface="Gisha" panose="020B0502040204020203" pitchFamily="34" charset="-79"/>
              </a:rPr>
              <a:t>לצפות</a:t>
            </a:r>
            <a:r>
              <a:rPr lang="he-IL" sz="2000" kern="1200" dirty="0">
                <a:solidFill>
                  <a:srgbClr val="000000"/>
                </a:solidFill>
                <a:effectLst/>
                <a:latin typeface="Times New Roman" panose="02020603050405020304" pitchFamily="18" charset="0"/>
                <a:ea typeface="+mn-ea"/>
                <a:cs typeface="Gisha" panose="020B0502040204020203" pitchFamily="34" charset="-79"/>
              </a:rPr>
              <a:t>, שמקבל חוות הדעת יסתמך עליה.</a:t>
            </a:r>
            <a:endParaRPr lang="en-US" sz="1400" dirty="0">
              <a:effectLst/>
              <a:latin typeface="Times New Roman" panose="02020603050405020304" pitchFamily="18" charset="0"/>
              <a:ea typeface="Times New Roman" panose="02020603050405020304" pitchFamily="18" charset="0"/>
            </a:endParaRPr>
          </a:p>
          <a:p>
            <a:pPr marL="342900" indent="-342900" algn="just" rtl="1">
              <a:buFont typeface="Arial" panose="020B0604020202020204" pitchFamily="34" charset="0"/>
              <a:buChar char="•"/>
            </a:pPr>
            <a:r>
              <a:rPr lang="he-IL" sz="2000" b="1" kern="1200" dirty="0">
                <a:solidFill>
                  <a:srgbClr val="000000"/>
                </a:solidFill>
                <a:effectLst/>
                <a:latin typeface="Times New Roman" panose="02020603050405020304" pitchFamily="18" charset="0"/>
                <a:ea typeface="+mn-ea"/>
                <a:cs typeface="Gisha" panose="020B0502040204020203" pitchFamily="34" charset="-79"/>
              </a:rPr>
              <a:t>אם מקבל חוות הדעת אכן הסתמך עליה באופן סביר, ועקב כך נגרם לו נזק.</a:t>
            </a:r>
          </a:p>
          <a:p>
            <a:pPr algn="just" rtl="1"/>
            <a:endParaRPr lang="he-IL" sz="1400" dirty="0">
              <a:effectLst/>
              <a:latin typeface="Times New Roman" panose="02020603050405020304" pitchFamily="18" charset="0"/>
              <a:ea typeface="Times New Roman" panose="02020603050405020304" pitchFamily="18" charset="0"/>
            </a:endParaRPr>
          </a:p>
          <a:p>
            <a:pPr algn="just" rtl="1"/>
            <a:r>
              <a:rPr lang="he-IL" sz="1400" dirty="0">
                <a:latin typeface="Times New Roman" panose="02020603050405020304" pitchFamily="18" charset="0"/>
                <a:ea typeface="Times New Roman" panose="02020603050405020304" pitchFamily="18" charset="0"/>
              </a:rPr>
              <a:t>בפסק הדין </a:t>
            </a:r>
            <a:r>
              <a:rPr lang="he-IL" sz="1400" dirty="0">
                <a:effectLst/>
                <a:latin typeface="Times New Roman" panose="02020603050405020304" pitchFamily="18" charset="0"/>
                <a:ea typeface="Times New Roman" panose="02020603050405020304" pitchFamily="18" charset="0"/>
              </a:rPr>
              <a:t>השופטת קובעת, כי עמדה זו עולה גם בקנה אחד עם שיקולי המדיניות הראויה, המטילים על שמאי את החובה לערוך את חוות דעתו </a:t>
            </a:r>
            <a:r>
              <a:rPr lang="he-IL" sz="1400" b="1" dirty="0">
                <a:effectLst/>
                <a:latin typeface="Times New Roman" panose="02020603050405020304" pitchFamily="18" charset="0"/>
                <a:ea typeface="Times New Roman" panose="02020603050405020304" pitchFamily="18" charset="0"/>
              </a:rPr>
              <a:t>"במקצועיות, דיוק ואמינות", </a:t>
            </a:r>
            <a:r>
              <a:rPr lang="he-IL" sz="1400" u="sng" dirty="0">
                <a:effectLst/>
                <a:latin typeface="Times New Roman" panose="02020603050405020304" pitchFamily="18" charset="0"/>
                <a:ea typeface="Times New Roman" panose="02020603050405020304" pitchFamily="18" charset="0"/>
              </a:rPr>
              <a:t>ללא קשר לזהות הלקוח אשר הזמין את חוות הדעת</a:t>
            </a:r>
            <a:r>
              <a:rPr lang="he-IL" sz="1400" dirty="0">
                <a:effectLst/>
                <a:latin typeface="Times New Roman" panose="02020603050405020304" pitchFamily="18" charset="0"/>
                <a:ea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endParaRPr>
          </a:p>
          <a:p>
            <a:pPr marL="0" marR="0" lvl="0" indent="0" algn="r" defTabSz="914400" rtl="1" eaLnBrk="1" fontAlgn="auto" latinLnBrk="0" hangingPunct="1">
              <a:lnSpc>
                <a:spcPct val="100000"/>
              </a:lnSpc>
              <a:spcBef>
                <a:spcPts val="0"/>
              </a:spcBef>
              <a:spcAft>
                <a:spcPts val="600"/>
              </a:spcAft>
              <a:buClrTx/>
              <a:buSzPct val="60000"/>
              <a:buFont typeface="Arial" panose="020B0604020202020204" pitchFamily="34" charset="0"/>
              <a:buNone/>
              <a:tabLst/>
              <a:defRPr/>
            </a:pPr>
            <a:endParaRPr kumimoji="0" lang="he-IL" sz="2000" b="1" i="0" u="none" strike="noStrike" kern="1200" cap="none" spc="0" normalizeH="0" baseline="0" noProof="0" dirty="0">
              <a:ln>
                <a:noFill/>
              </a:ln>
              <a:solidFill>
                <a:sysClr val="windowText" lastClr="000000"/>
              </a:solidFill>
              <a:effectLst/>
              <a:uLnTx/>
              <a:uFillTx/>
              <a:latin typeface="Arial" pitchFamily="34" charset="0"/>
              <a:ea typeface="+mn-ea"/>
              <a:cs typeface="Guttman Hatzvi" pitchFamily="2" charset="-79"/>
            </a:endParaRPr>
          </a:p>
          <a:p>
            <a:pPr marL="0" marR="0" lvl="0" indent="0" algn="r" defTabSz="914400" rtl="1" eaLnBrk="1" fontAlgn="auto" latinLnBrk="0" hangingPunct="1">
              <a:lnSpc>
                <a:spcPct val="100000"/>
              </a:lnSpc>
              <a:spcBef>
                <a:spcPts val="0"/>
              </a:spcBef>
              <a:spcAft>
                <a:spcPts val="600"/>
              </a:spcAft>
              <a:buClrTx/>
              <a:buSzPct val="60000"/>
              <a:buFont typeface="Arial" panose="020B0604020202020204" pitchFamily="34" charset="0"/>
              <a:buNone/>
              <a:tabLst/>
              <a:defRPr/>
            </a:pPr>
            <a:r>
              <a:rPr kumimoji="0" lang="he-IL" sz="2000" b="1" i="0" u="none" strike="noStrike" kern="1200" cap="none" spc="0" normalizeH="0" baseline="0" noProof="0" dirty="0">
                <a:ln>
                  <a:noFill/>
                </a:ln>
                <a:solidFill>
                  <a:sysClr val="windowText" lastClr="000000"/>
                </a:solidFill>
                <a:effectLst/>
                <a:uLnTx/>
                <a:uFillTx/>
                <a:latin typeface="Arial" pitchFamily="34" charset="0"/>
                <a:ea typeface="+mn-ea"/>
                <a:cs typeface="Guttman Hatzvi" pitchFamily="2" charset="-79"/>
              </a:rPr>
              <a:t>					</a:t>
            </a:r>
          </a:p>
          <a:p>
            <a:pPr marL="0" marR="0" lvl="0" indent="0" algn="r" defTabSz="914400" rtl="1" eaLnBrk="1" fontAlgn="auto" latinLnBrk="0" hangingPunct="1">
              <a:lnSpc>
                <a:spcPct val="100000"/>
              </a:lnSpc>
              <a:spcBef>
                <a:spcPts val="600"/>
              </a:spcBef>
              <a:spcAft>
                <a:spcPts val="0"/>
              </a:spcAft>
              <a:buClrTx/>
              <a:buSzPct val="60000"/>
              <a:buFont typeface="Arial" panose="020B0604020202020204" pitchFamily="34" charset="0"/>
              <a:buNone/>
              <a:tabLst/>
              <a:defRPr/>
            </a:pPr>
            <a:r>
              <a:rPr kumimoji="0" lang="he-IL" sz="2000" b="1" i="0" u="none" strike="noStrike" kern="1200" cap="none" spc="0" normalizeH="0" baseline="0" noProof="0" dirty="0">
                <a:ln>
                  <a:noFill/>
                </a:ln>
                <a:solidFill>
                  <a:sysClr val="windowText" lastClr="000000"/>
                </a:solidFill>
                <a:effectLst/>
                <a:uLnTx/>
                <a:uFillTx/>
                <a:latin typeface="Narkisim" panose="020E0502050101010101" pitchFamily="34" charset="-79"/>
                <a:ea typeface="+mn-ea"/>
                <a:cs typeface="Arial" panose="020B0604020202020204" pitchFamily="34" charset="0"/>
              </a:rPr>
              <a:t>	</a:t>
            </a:r>
            <a:endParaRPr kumimoji="0" lang="en-US" sz="2000" b="0" i="0" u="none" strike="noStrike" kern="1200" cap="none" spc="0" normalizeH="0" baseline="0" noProof="0" dirty="0">
              <a:ln>
                <a:noFill/>
              </a:ln>
              <a:solidFill>
                <a:sysClr val="windowText" lastClr="000000"/>
              </a:solidFill>
              <a:effectLst/>
              <a:uLnTx/>
              <a:uFillTx/>
              <a:latin typeface="Narkisim" panose="020E0502050101010101" pitchFamily="34" charset="-79"/>
              <a:ea typeface="+mn-ea"/>
              <a:cs typeface="+mn-cs"/>
            </a:endParaRPr>
          </a:p>
        </p:txBody>
      </p:sp>
    </p:spTree>
    <p:extLst>
      <p:ext uri="{BB962C8B-B14F-4D97-AF65-F5344CB8AC3E}">
        <p14:creationId xmlns:p14="http://schemas.microsoft.com/office/powerpoint/2010/main" val="38843686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63C11A00-A2A3-417C-B33D-DC753ED7C3B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3964" t="3964" r="3964" b="3964"/>
          <a:stretch>
            <a:fillRect/>
          </a:stretch>
        </p:blipFill>
        <p:spPr>
          <a:xfrm>
            <a:off x="0" y="1"/>
            <a:ext cx="12192000" cy="6857998"/>
          </a:xfrm>
          <a:custGeom>
            <a:avLst/>
            <a:gdLst>
              <a:gd name="connsiteX0" fmla="*/ 0 w 12192000"/>
              <a:gd name="connsiteY0" fmla="*/ 0 h 6857998"/>
              <a:gd name="connsiteX1" fmla="*/ 12192000 w 12192000"/>
              <a:gd name="connsiteY1" fmla="*/ 0 h 6857998"/>
              <a:gd name="connsiteX2" fmla="*/ 12192000 w 12192000"/>
              <a:gd name="connsiteY2" fmla="*/ 6857998 h 6857998"/>
              <a:gd name="connsiteX3" fmla="*/ 0 w 12192000"/>
              <a:gd name="connsiteY3" fmla="*/ 6857998 h 6857998"/>
            </a:gdLst>
            <a:ahLst/>
            <a:cxnLst>
              <a:cxn ang="0">
                <a:pos x="connsiteX0" y="connsiteY0"/>
              </a:cxn>
              <a:cxn ang="0">
                <a:pos x="connsiteX1" y="connsiteY1"/>
              </a:cxn>
              <a:cxn ang="0">
                <a:pos x="connsiteX2" y="connsiteY2"/>
              </a:cxn>
              <a:cxn ang="0">
                <a:pos x="connsiteX3" y="connsiteY3"/>
              </a:cxn>
            </a:cxnLst>
            <a:rect l="l" t="t" r="r" b="b"/>
            <a:pathLst>
              <a:path w="12192000" h="6857998">
                <a:moveTo>
                  <a:pt x="0" y="0"/>
                </a:moveTo>
                <a:lnTo>
                  <a:pt x="12192000" y="0"/>
                </a:lnTo>
                <a:lnTo>
                  <a:pt x="12192000" y="6857998"/>
                </a:lnTo>
                <a:lnTo>
                  <a:pt x="0" y="6857998"/>
                </a:lnTo>
                <a:close/>
              </a:path>
            </a:pathLst>
          </a:custGeom>
        </p:spPr>
      </p:pic>
      <p:sp>
        <p:nvSpPr>
          <p:cNvPr id="7" name="תיבת טקסט 6">
            <a:extLst>
              <a:ext uri="{FF2B5EF4-FFF2-40B4-BE49-F238E27FC236}">
                <a16:creationId xmlns:a16="http://schemas.microsoft.com/office/drawing/2014/main" id="{72DAA787-3109-413B-B749-84F8B95C3896}"/>
              </a:ext>
            </a:extLst>
          </p:cNvPr>
          <p:cNvSpPr txBox="1"/>
          <p:nvPr/>
        </p:nvSpPr>
        <p:spPr>
          <a:xfrm>
            <a:off x="2967361" y="1224165"/>
            <a:ext cx="6094520" cy="4016484"/>
          </a:xfrm>
          <a:prstGeom prst="rect">
            <a:avLst/>
          </a:prstGeom>
          <a:noFill/>
        </p:spPr>
        <p:txBody>
          <a:bodyPr wrap="square">
            <a:spAutoFit/>
          </a:bodyPr>
          <a:lstStyle/>
          <a:p>
            <a:pPr algn="just" rtl="1">
              <a:spcAft>
                <a:spcPts val="600"/>
              </a:spcAft>
            </a:pPr>
            <a:r>
              <a:rPr lang="he-IL" sz="1600" kern="1200" dirty="0">
                <a:solidFill>
                  <a:schemeClr val="tx1">
                    <a:lumMod val="95000"/>
                  </a:schemeClr>
                </a:solidFill>
                <a:effectLst/>
                <a:latin typeface="Times New Roman" panose="02020603050405020304" pitchFamily="18" charset="0"/>
                <a:ea typeface="+mn-ea"/>
                <a:cs typeface="Gisha" panose="020B0502040204020203" pitchFamily="34" charset="-79"/>
              </a:rPr>
              <a:t>כאשר למחווה הדעה, בעננינו השמאי, יש נגישות למידע שאין למקבל חוות הדעת (ולשמאי המקרקעין אמורה להיות נגישות כזו), גוברת הנטייה להטיל על </a:t>
            </a:r>
            <a:r>
              <a:rPr lang="he-IL" sz="1600" b="1" kern="1200" dirty="0">
                <a:solidFill>
                  <a:schemeClr val="tx1">
                    <a:lumMod val="95000"/>
                  </a:schemeClr>
                </a:solidFill>
                <a:effectLst/>
                <a:latin typeface="Times New Roman" panose="02020603050405020304" pitchFamily="18" charset="0"/>
                <a:ea typeface="+mn-ea"/>
                <a:cs typeface="Gisha" panose="020B0502040204020203" pitchFamily="34" charset="-79"/>
              </a:rPr>
              <a:t>מחווה הדעה אחריות מקצועית.</a:t>
            </a:r>
            <a:r>
              <a:rPr lang="he-IL" sz="1600" kern="1200" dirty="0">
                <a:solidFill>
                  <a:schemeClr val="tx1">
                    <a:lumMod val="95000"/>
                  </a:schemeClr>
                </a:solidFill>
                <a:effectLst/>
                <a:latin typeface="Times New Roman" panose="02020603050405020304" pitchFamily="18" charset="0"/>
                <a:ea typeface="+mn-ea"/>
                <a:cs typeface="Gisha" panose="020B0502040204020203" pitchFamily="34" charset="-79"/>
              </a:rPr>
              <a:t> </a:t>
            </a:r>
            <a:endParaRPr lang="en-US" sz="1600" dirty="0">
              <a:solidFill>
                <a:schemeClr val="tx1">
                  <a:lumMod val="95000"/>
                </a:schemeClr>
              </a:solidFill>
              <a:effectLst/>
              <a:latin typeface="Times New Roman" panose="02020603050405020304" pitchFamily="18" charset="0"/>
              <a:ea typeface="Times New Roman" panose="02020603050405020304" pitchFamily="18" charset="0"/>
            </a:endParaRPr>
          </a:p>
          <a:p>
            <a:pPr algn="just" rtl="1">
              <a:spcAft>
                <a:spcPts val="600"/>
              </a:spcAft>
            </a:pPr>
            <a:r>
              <a:rPr lang="he-IL" sz="1600" kern="1200" dirty="0">
                <a:solidFill>
                  <a:schemeClr val="tx1">
                    <a:lumMod val="95000"/>
                  </a:schemeClr>
                </a:solidFill>
                <a:effectLst/>
                <a:latin typeface="Times New Roman" panose="02020603050405020304" pitchFamily="18" charset="0"/>
                <a:ea typeface="+mn-ea"/>
                <a:cs typeface="Gisha" panose="020B0502040204020203" pitchFamily="34" charset="-79"/>
              </a:rPr>
              <a:t>האם שמאי מקרקעין, אשר מכין חוות דעת לגבי שווי של נכס, חב חובת זהירות גם כלפי צד שלישי, אשר הסתמך על השומה, גם אם מטרת השימוש שונה ממטרת השומה המקורית. בנושא זה קובעת השופטת </a:t>
            </a:r>
            <a:r>
              <a:rPr lang="he-IL" sz="1600" kern="1200" dirty="0" err="1">
                <a:solidFill>
                  <a:schemeClr val="tx1">
                    <a:lumMod val="95000"/>
                  </a:schemeClr>
                </a:solidFill>
                <a:effectLst/>
                <a:latin typeface="Times New Roman" panose="02020603050405020304" pitchFamily="18" charset="0"/>
                <a:ea typeface="+mn-ea"/>
                <a:cs typeface="Gisha" panose="020B0502040204020203" pitchFamily="34" charset="-79"/>
              </a:rPr>
              <a:t>גילאור</a:t>
            </a:r>
            <a:r>
              <a:rPr lang="he-IL" sz="1600" kern="1200" dirty="0">
                <a:solidFill>
                  <a:schemeClr val="tx1">
                    <a:lumMod val="95000"/>
                  </a:schemeClr>
                </a:solidFill>
                <a:effectLst/>
                <a:latin typeface="Times New Roman" panose="02020603050405020304" pitchFamily="18" charset="0"/>
                <a:ea typeface="+mn-ea"/>
                <a:cs typeface="Gisha" panose="020B0502040204020203" pitchFamily="34" charset="-79"/>
              </a:rPr>
              <a:t>, כי ראוי שהבריות יוכלו לסמוך על חוות דעת בעל מקצוע בתחום עיסוקו, ולפיכך מוטלת על השמאי חובת זהירות מושגית כלפי כל מי שעשוי להסתמך על חוות דעתו, וזאת בין אם זהותו ידועה לשמאי ובין אם אינה ידועה לו.</a:t>
            </a:r>
            <a:endParaRPr lang="en-US" sz="1600" dirty="0">
              <a:solidFill>
                <a:schemeClr val="tx1">
                  <a:lumMod val="95000"/>
                </a:schemeClr>
              </a:solidFill>
              <a:effectLst/>
              <a:latin typeface="Times New Roman" panose="02020603050405020304" pitchFamily="18" charset="0"/>
              <a:ea typeface="Times New Roman" panose="02020603050405020304" pitchFamily="18" charset="0"/>
            </a:endParaRPr>
          </a:p>
          <a:p>
            <a:pPr algn="just" rtl="1">
              <a:spcAft>
                <a:spcPts val="600"/>
              </a:spcAft>
            </a:pPr>
            <a:r>
              <a:rPr lang="he-IL" sz="1600" kern="1200" dirty="0">
                <a:solidFill>
                  <a:schemeClr val="tx1">
                    <a:lumMod val="95000"/>
                  </a:schemeClr>
                </a:solidFill>
                <a:effectLst/>
                <a:latin typeface="Times New Roman" panose="02020603050405020304" pitchFamily="18" charset="0"/>
                <a:ea typeface="+mn-ea"/>
                <a:cs typeface="Gisha" panose="020B0502040204020203" pitchFamily="34" charset="-79"/>
              </a:rPr>
              <a:t> על השמאי לצפות, כי לא רק מי שהזמין את חוות הדעת יסמוך עליה, אלא שהיא תובא לעיון גורמים נוספים, על מנת שיעשו בה שימוש והיא עשויה לשמש להם אינדיקציה לשווי הנכס. </a:t>
            </a:r>
            <a:endParaRPr lang="en-US" sz="1600" dirty="0">
              <a:solidFill>
                <a:schemeClr val="tx1">
                  <a:lumMod val="95000"/>
                </a:schemeClr>
              </a:solidFill>
              <a:effectLst/>
              <a:latin typeface="Times New Roman" panose="02020603050405020304" pitchFamily="18" charset="0"/>
              <a:ea typeface="Times New Roman" panose="02020603050405020304" pitchFamily="18" charset="0"/>
            </a:endParaRPr>
          </a:p>
          <a:p>
            <a:pPr algn="just" rtl="1">
              <a:spcAft>
                <a:spcPts val="600"/>
              </a:spcAft>
            </a:pPr>
            <a:r>
              <a:rPr lang="he-IL" sz="1600" kern="1200" dirty="0">
                <a:solidFill>
                  <a:schemeClr val="tx1">
                    <a:lumMod val="95000"/>
                  </a:schemeClr>
                </a:solidFill>
                <a:effectLst/>
                <a:latin typeface="Times New Roman" panose="02020603050405020304" pitchFamily="18" charset="0"/>
                <a:ea typeface="+mn-ea"/>
                <a:cs typeface="Gisha" panose="020B0502040204020203" pitchFamily="34" charset="-79"/>
              </a:rPr>
              <a:t>לפיכך, צדדים שלישיים שהסתמכו על חוות הדעת הם בעלי זכות תביעה נגד השמאי, אם יתברר שחוות הדעת שגויה ונגרם להם בעטיה נזק כספי.</a:t>
            </a:r>
            <a:endParaRPr lang="en-US" sz="1600" dirty="0">
              <a:solidFill>
                <a:schemeClr val="tx1">
                  <a:lumMod val="95000"/>
                </a:schemeClr>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2157492"/>
      </p:ext>
    </p:extLst>
  </p:cSld>
  <p:clrMapOvr>
    <a:overrideClrMapping bg1="dk1" tx1="lt1" bg2="dk2" tx2="lt2" accent1="accent1" accent2="accent2" accent3="accent3" accent4="accent4" accent5="accent5" accent6="accent6" hlink="hlink" folHlink="folHlink"/>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1497262"/>
          </a:xfrm>
          <a:prstGeom prst="rect">
            <a:avLst/>
          </a:prstGeom>
        </p:spPr>
      </p:pic>
      <p:sp>
        <p:nvSpPr>
          <p:cNvPr id="3" name="Content Placeholder 6">
            <a:extLst>
              <a:ext uri="{FF2B5EF4-FFF2-40B4-BE49-F238E27FC236}">
                <a16:creationId xmlns:a16="http://schemas.microsoft.com/office/drawing/2014/main" id="{C81DC6EB-E45F-4DED-AC5C-6B46B40A5892}"/>
              </a:ext>
            </a:extLst>
          </p:cNvPr>
          <p:cNvSpPr txBox="1">
            <a:spLocks/>
          </p:cNvSpPr>
          <p:nvPr/>
        </p:nvSpPr>
        <p:spPr>
          <a:xfrm>
            <a:off x="2150218" y="2129044"/>
            <a:ext cx="8640960" cy="3588584"/>
          </a:xfrm>
          <a:prstGeom prst="rect">
            <a:avLst/>
          </a:prstGeom>
        </p:spPr>
        <p:txBody>
          <a:bodyPr/>
          <a:lstStyle>
            <a:lvl1pPr marL="0" indent="0" algn="r" defTabSz="914400" rtl="1" eaLnBrk="1" latinLnBrk="0" hangingPunct="1">
              <a:spcBef>
                <a:spcPct val="20000"/>
              </a:spcBef>
              <a:buFont typeface="Arial" panose="020B0604020202020204" pitchFamily="34" charset="0"/>
              <a:buNone/>
              <a:defRPr sz="2000" b="0" i="0" kern="1200" baseline="0">
                <a:solidFill>
                  <a:schemeClr val="tx1"/>
                </a:solidFill>
                <a:latin typeface="Narkisim" panose="020E0502050101010101" pitchFamily="34" charset="-79"/>
                <a:ea typeface="+mn-ea"/>
                <a:cs typeface="+mn-cs"/>
              </a:defRPr>
            </a:lvl1pPr>
            <a:lvl2pPr marL="7429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mn-cs"/>
              </a:defRPr>
            </a:lvl2pPr>
            <a:lvl3pPr marL="12001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3pPr>
            <a:lvl4pPr marL="1371600" indent="0" algn="r" defTabSz="914400" rtl="1" eaLnBrk="1" latinLnBrk="0" hangingPunct="1">
              <a:spcBef>
                <a:spcPct val="20000"/>
              </a:spcBef>
              <a:buFont typeface="Arial" panose="020B0604020202020204" pitchFamily="34" charset="0"/>
              <a:buNone/>
              <a:defRPr sz="1600" b="0" i="0" kern="1200">
                <a:solidFill>
                  <a:schemeClr val="tx1"/>
                </a:solidFill>
                <a:latin typeface="Gotham-Light"/>
                <a:ea typeface="+mn-ea"/>
                <a:cs typeface="Gotham-Light"/>
              </a:defRPr>
            </a:lvl4pPr>
            <a:lvl5pPr marL="2057400" indent="-22860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r"/>
            <a:r>
              <a:rPr lang="he-IL" sz="2800" b="1" i="0" dirty="0">
                <a:solidFill>
                  <a:srgbClr val="1A1A1A"/>
                </a:solidFill>
                <a:effectLst/>
                <a:latin typeface="Gisha" panose="020B0502040204020203" pitchFamily="34" charset="-79"/>
                <a:cs typeface="Gisha" panose="020B0502040204020203" pitchFamily="34" charset="-79"/>
              </a:rPr>
              <a:t>מבחן האחריות של השמאי – </a:t>
            </a:r>
          </a:p>
          <a:p>
            <a:pPr algn="r"/>
            <a:endParaRPr lang="he-IL" sz="2800" b="1" i="0" dirty="0">
              <a:solidFill>
                <a:srgbClr val="1A1A1A"/>
              </a:solidFill>
              <a:effectLst/>
              <a:latin typeface="Gisha" panose="020B0502040204020203" pitchFamily="34" charset="-79"/>
              <a:cs typeface="Gisha" panose="020B0502040204020203" pitchFamily="34" charset="-79"/>
            </a:endParaRPr>
          </a:p>
          <a:p>
            <a:br>
              <a:rPr lang="he-IL" dirty="0"/>
            </a:br>
            <a:r>
              <a:rPr kumimoji="0" lang="he-IL" sz="2000" b="1" i="0" u="none" strike="noStrike" kern="1200" cap="none" spc="0" normalizeH="0" baseline="0" noProof="0" dirty="0">
                <a:ln>
                  <a:noFill/>
                </a:ln>
                <a:solidFill>
                  <a:sysClr val="windowText" lastClr="000000"/>
                </a:solidFill>
                <a:effectLst/>
                <a:uLnTx/>
                <a:uFillTx/>
                <a:latin typeface="Arial" pitchFamily="34" charset="0"/>
                <a:ea typeface="+mn-ea"/>
                <a:cs typeface="Guttman Hatzvi" pitchFamily="2" charset="-79"/>
              </a:rPr>
              <a:t>					</a:t>
            </a:r>
          </a:p>
          <a:p>
            <a:pPr marL="0" marR="0" lvl="0" indent="0" algn="r" defTabSz="914400" rtl="1" eaLnBrk="1" fontAlgn="auto" latinLnBrk="0" hangingPunct="1">
              <a:lnSpc>
                <a:spcPct val="100000"/>
              </a:lnSpc>
              <a:spcBef>
                <a:spcPts val="600"/>
              </a:spcBef>
              <a:spcAft>
                <a:spcPts val="0"/>
              </a:spcAft>
              <a:buClrTx/>
              <a:buSzPct val="60000"/>
              <a:buFont typeface="Arial" panose="020B0604020202020204" pitchFamily="34" charset="0"/>
              <a:buNone/>
              <a:tabLst/>
              <a:defRPr/>
            </a:pPr>
            <a:r>
              <a:rPr kumimoji="0" lang="he-IL" sz="2000" b="1" i="0" u="none" strike="noStrike" kern="1200" cap="none" spc="0" normalizeH="0" baseline="0" noProof="0" dirty="0">
                <a:ln>
                  <a:noFill/>
                </a:ln>
                <a:solidFill>
                  <a:sysClr val="windowText" lastClr="000000"/>
                </a:solidFill>
                <a:effectLst/>
                <a:uLnTx/>
                <a:uFillTx/>
                <a:latin typeface="Narkisim" panose="020E0502050101010101" pitchFamily="34" charset="-79"/>
                <a:ea typeface="+mn-ea"/>
                <a:cs typeface="Arial" panose="020B0604020202020204" pitchFamily="34" charset="0"/>
              </a:rPr>
              <a:t>	</a:t>
            </a:r>
            <a:endParaRPr kumimoji="0" lang="en-US" sz="2000" b="0" i="0" u="none" strike="noStrike" kern="1200" cap="none" spc="0" normalizeH="0" baseline="0" noProof="0" dirty="0">
              <a:ln>
                <a:noFill/>
              </a:ln>
              <a:solidFill>
                <a:sysClr val="windowText" lastClr="000000"/>
              </a:solidFill>
              <a:effectLst/>
              <a:uLnTx/>
              <a:uFillTx/>
              <a:latin typeface="Narkisim" panose="020E0502050101010101" pitchFamily="34" charset="-79"/>
              <a:ea typeface="+mn-ea"/>
              <a:cs typeface="+mn-cs"/>
            </a:endParaRPr>
          </a:p>
        </p:txBody>
      </p:sp>
      <p:sp>
        <p:nvSpPr>
          <p:cNvPr id="5" name="תיבת טקסט 4">
            <a:extLst>
              <a:ext uri="{FF2B5EF4-FFF2-40B4-BE49-F238E27FC236}">
                <a16:creationId xmlns:a16="http://schemas.microsoft.com/office/drawing/2014/main" id="{9D8B51FF-EEE6-45CB-B8BF-AC8416ED6CDB}"/>
              </a:ext>
            </a:extLst>
          </p:cNvPr>
          <p:cNvSpPr txBox="1"/>
          <p:nvPr/>
        </p:nvSpPr>
        <p:spPr>
          <a:xfrm>
            <a:off x="3048000" y="1551543"/>
            <a:ext cx="6096000" cy="523220"/>
          </a:xfrm>
          <a:prstGeom prst="rect">
            <a:avLst/>
          </a:prstGeom>
          <a:noFill/>
        </p:spPr>
        <p:txBody>
          <a:bodyPr wrap="square">
            <a:spAutoFit/>
          </a:bodyPr>
          <a:lstStyle/>
          <a:p>
            <a:pPr algn="ctr"/>
            <a:endParaRPr lang="he-IL" sz="2800" b="1" dirty="0">
              <a:latin typeface="Assistant" panose="00000500000000000000" pitchFamily="2" charset="-79"/>
              <a:cs typeface="Assistant" panose="00000500000000000000" pitchFamily="2" charset="-79"/>
            </a:endParaRPr>
          </a:p>
        </p:txBody>
      </p:sp>
    </p:spTree>
    <p:extLst>
      <p:ext uri="{BB962C8B-B14F-4D97-AF65-F5344CB8AC3E}">
        <p14:creationId xmlns:p14="http://schemas.microsoft.com/office/powerpoint/2010/main" val="16512454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1497262"/>
          </a:xfrm>
          <a:prstGeom prst="rect">
            <a:avLst/>
          </a:prstGeom>
        </p:spPr>
      </p:pic>
      <p:sp>
        <p:nvSpPr>
          <p:cNvPr id="3" name="Content Placeholder 6">
            <a:extLst>
              <a:ext uri="{FF2B5EF4-FFF2-40B4-BE49-F238E27FC236}">
                <a16:creationId xmlns:a16="http://schemas.microsoft.com/office/drawing/2014/main" id="{C81DC6EB-E45F-4DED-AC5C-6B46B40A5892}"/>
              </a:ext>
            </a:extLst>
          </p:cNvPr>
          <p:cNvSpPr txBox="1">
            <a:spLocks/>
          </p:cNvSpPr>
          <p:nvPr/>
        </p:nvSpPr>
        <p:spPr>
          <a:xfrm>
            <a:off x="987242" y="1974316"/>
            <a:ext cx="10260765" cy="4081866"/>
          </a:xfrm>
          <a:prstGeom prst="rect">
            <a:avLst/>
          </a:prstGeom>
        </p:spPr>
        <p:txBody>
          <a:bodyPr/>
          <a:lstStyle>
            <a:lvl1pPr marL="0" indent="0" algn="r" defTabSz="914400" rtl="1" eaLnBrk="1" latinLnBrk="0" hangingPunct="1">
              <a:spcBef>
                <a:spcPct val="20000"/>
              </a:spcBef>
              <a:buFont typeface="Arial" panose="020B0604020202020204" pitchFamily="34" charset="0"/>
              <a:buNone/>
              <a:defRPr sz="2000" b="0" i="0" kern="1200" baseline="0">
                <a:solidFill>
                  <a:schemeClr val="tx1"/>
                </a:solidFill>
                <a:latin typeface="Narkisim" panose="020E0502050101010101" pitchFamily="34" charset="-79"/>
                <a:ea typeface="+mn-ea"/>
                <a:cs typeface="+mn-cs"/>
              </a:defRPr>
            </a:lvl1pPr>
            <a:lvl2pPr marL="7429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mn-cs"/>
              </a:defRPr>
            </a:lvl2pPr>
            <a:lvl3pPr marL="12001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3pPr>
            <a:lvl4pPr marL="1371600" indent="0" algn="r" defTabSz="914400" rtl="1" eaLnBrk="1" latinLnBrk="0" hangingPunct="1">
              <a:spcBef>
                <a:spcPct val="20000"/>
              </a:spcBef>
              <a:buFont typeface="Arial" panose="020B0604020202020204" pitchFamily="34" charset="0"/>
              <a:buNone/>
              <a:defRPr sz="1600" b="0" i="0" kern="1200">
                <a:solidFill>
                  <a:schemeClr val="tx1"/>
                </a:solidFill>
                <a:latin typeface="Gotham-Light"/>
                <a:ea typeface="+mn-ea"/>
                <a:cs typeface="Gotham-Light"/>
              </a:defRPr>
            </a:lvl4pPr>
            <a:lvl5pPr marL="2057400" indent="-22860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spcAft>
                <a:spcPts val="600"/>
              </a:spcAft>
            </a:pPr>
            <a:r>
              <a:rPr lang="he-IL" b="1" dirty="0">
                <a:latin typeface="Gisha" panose="020B0502040204020203" pitchFamily="34" charset="-79"/>
                <a:cs typeface="Gisha" panose="020B0502040204020203" pitchFamily="34" charset="-79"/>
              </a:rPr>
              <a:t>תקציר פסק הדין פס"ד </a:t>
            </a:r>
            <a:r>
              <a:rPr lang="he-IL" sz="2000" b="1" dirty="0">
                <a:latin typeface="Gisha" panose="020B0502040204020203" pitchFamily="34" charset="-79"/>
                <a:cs typeface="Gisha" panose="020B0502040204020203" pitchFamily="34" charset="-79"/>
              </a:rPr>
              <a:t>ע"א 1086-06 </a:t>
            </a:r>
            <a:r>
              <a:rPr lang="he-IL" b="1" dirty="0" err="1">
                <a:latin typeface="Gisha" panose="020B0502040204020203" pitchFamily="34" charset="-79"/>
                <a:cs typeface="Gisha" panose="020B0502040204020203" pitchFamily="34" charset="-79"/>
              </a:rPr>
              <a:t>שיינברג</a:t>
            </a:r>
            <a:r>
              <a:rPr lang="he-IL" b="1" dirty="0">
                <a:latin typeface="Gisha" panose="020B0502040204020203" pitchFamily="34" charset="-79"/>
                <a:cs typeface="Gisha" panose="020B0502040204020203" pitchFamily="34" charset="-79"/>
              </a:rPr>
              <a:t>-נ-בודה - </a:t>
            </a:r>
          </a:p>
          <a:p>
            <a:pPr algn="just">
              <a:spcAft>
                <a:spcPts val="600"/>
              </a:spcAft>
            </a:pPr>
            <a:r>
              <a:rPr lang="he-IL" dirty="0">
                <a:latin typeface="Gisha" panose="020B0502040204020203" pitchFamily="34" charset="-79"/>
                <a:cs typeface="Gisha" panose="020B0502040204020203" pitchFamily="34" charset="-79"/>
              </a:rPr>
              <a:t>במסגרת </a:t>
            </a:r>
            <a:r>
              <a:rPr lang="he-IL" sz="2000" dirty="0">
                <a:latin typeface="Gisha" panose="020B0502040204020203" pitchFamily="34" charset="-79"/>
                <a:cs typeface="Gisha" panose="020B0502040204020203" pitchFamily="34" charset="-79"/>
              </a:rPr>
              <a:t>פסק הדין השמאי ציין בחוות דעתו כי מדובר בדירה בת 2 חדרים בשטח של 67 מ"ר ברוטו, והעריך את הדירה בסך של 110,000 דולר, בה בשעה שבפועל, הדירה הייתה בת 3 חדרים, בשטח של 82 מ"ר ברוטו.</a:t>
            </a:r>
          </a:p>
          <a:p>
            <a:pPr algn="just">
              <a:spcAft>
                <a:spcPts val="600"/>
              </a:spcAft>
            </a:pPr>
            <a:r>
              <a:rPr lang="he-IL" sz="2000" dirty="0">
                <a:latin typeface="Gisha" panose="020B0502040204020203" pitchFamily="34" charset="-79"/>
                <a:cs typeface="Gisha" panose="020B0502040204020203" pitchFamily="34" charset="-79"/>
              </a:rPr>
              <a:t>בחוות דעתו המוטעית בהתאם לפס"ד התבסס השמאי על סיור שערך מחוץ לדירה בלבד ועל עיון בתיק הבניין הנמצא במחלקה ההנדסית בעירית גבעתיים, מבלי שבדק את תיק הבית המשותף בלשכת רישום המקרקעין. בחוות דעתו ציין כי "נערך סיור חיצוני" וכי הוא מניח  שהנכס " תואם את צו </a:t>
            </a:r>
            <a:r>
              <a:rPr lang="he-IL" sz="2000" dirty="0" err="1">
                <a:latin typeface="Gisha" panose="020B0502040204020203" pitchFamily="34" charset="-79"/>
                <a:cs typeface="Gisha" panose="020B0502040204020203" pitchFamily="34" charset="-79"/>
              </a:rPr>
              <a:t>ותשריט</a:t>
            </a:r>
            <a:r>
              <a:rPr lang="he-IL" sz="2000" dirty="0">
                <a:latin typeface="Gisha" panose="020B0502040204020203" pitchFamily="34" charset="-79"/>
                <a:cs typeface="Gisha" panose="020B0502040204020203" pitchFamily="34" charset="-79"/>
              </a:rPr>
              <a:t> הבית המשותף", אך אין מחלוקת כי </a:t>
            </a:r>
            <a:r>
              <a:rPr lang="he-IL" sz="2000" dirty="0" err="1">
                <a:latin typeface="Gisha" panose="020B0502040204020203" pitchFamily="34" charset="-79"/>
                <a:cs typeface="Gisha" panose="020B0502040204020203" pitchFamily="34" charset="-79"/>
              </a:rPr>
              <a:t>התשריט</a:t>
            </a:r>
            <a:r>
              <a:rPr lang="he-IL" sz="2000" dirty="0">
                <a:latin typeface="Gisha" panose="020B0502040204020203" pitchFamily="34" charset="-79"/>
                <a:cs typeface="Gisha" panose="020B0502040204020203" pitchFamily="34" charset="-79"/>
              </a:rPr>
              <a:t> לא נבדק ע"י השמאי, וכי בפועל תיאור הדירה </a:t>
            </a:r>
            <a:r>
              <a:rPr lang="he-IL" sz="2000" dirty="0" err="1">
                <a:latin typeface="Gisha" panose="020B0502040204020203" pitchFamily="34" charset="-79"/>
                <a:cs typeface="Gisha" panose="020B0502040204020203" pitchFamily="34" charset="-79"/>
              </a:rPr>
              <a:t>בתשריט</a:t>
            </a:r>
            <a:r>
              <a:rPr lang="he-IL" sz="2000" dirty="0">
                <a:latin typeface="Gisha" panose="020B0502040204020203" pitchFamily="34" charset="-79"/>
                <a:cs typeface="Gisha" panose="020B0502040204020203" pitchFamily="34" charset="-79"/>
              </a:rPr>
              <a:t>  היה שונה מתיאור הדירה בחוות הדעת.</a:t>
            </a:r>
            <a:endParaRPr lang="he-IL" sz="2800" dirty="0">
              <a:latin typeface="Gisha" panose="020B0502040204020203" pitchFamily="34" charset="-79"/>
              <a:cs typeface="Gisha" panose="020B0502040204020203" pitchFamily="34" charset="-79"/>
            </a:endParaRPr>
          </a:p>
          <a:p>
            <a:pPr algn="just">
              <a:spcAft>
                <a:spcPts val="600"/>
              </a:spcAft>
            </a:pPr>
            <a:r>
              <a:rPr lang="he-IL" sz="2000" dirty="0">
                <a:latin typeface="Gisha" panose="020B0502040204020203" pitchFamily="34" charset="-79"/>
                <a:cs typeface="Gisha" panose="020B0502040204020203" pitchFamily="34" charset="-79"/>
              </a:rPr>
              <a:t>השמאי לא הדגיש בחוות דעתו כי מדובר בשמאות שנערכה ללא סיור בדירה ולא ציין כי לא הייתה לו אפשרות להתרשם ממצבה.</a:t>
            </a:r>
          </a:p>
          <a:p>
            <a:pPr marL="0" marR="0" lvl="0" indent="0" algn="r" defTabSz="914400" rtl="1" eaLnBrk="1" fontAlgn="auto" latinLnBrk="0" hangingPunct="1">
              <a:lnSpc>
                <a:spcPct val="100000"/>
              </a:lnSpc>
              <a:spcBef>
                <a:spcPts val="0"/>
              </a:spcBef>
              <a:spcAft>
                <a:spcPts val="600"/>
              </a:spcAft>
              <a:buClrTx/>
              <a:buSzPct val="60000"/>
              <a:buFont typeface="Arial" panose="020B0604020202020204" pitchFamily="34" charset="0"/>
              <a:buNone/>
              <a:tabLst/>
              <a:defRPr/>
            </a:pPr>
            <a:r>
              <a:rPr kumimoji="0" lang="he-IL" sz="2000" b="1" i="0" u="none" strike="noStrike" kern="1200" cap="none" spc="0" normalizeH="0" baseline="0" noProof="0" dirty="0">
                <a:ln>
                  <a:noFill/>
                </a:ln>
                <a:solidFill>
                  <a:sysClr val="windowText" lastClr="000000"/>
                </a:solidFill>
                <a:effectLst/>
                <a:uLnTx/>
                <a:uFillTx/>
                <a:latin typeface="Arial" pitchFamily="34" charset="0"/>
                <a:ea typeface="+mn-ea"/>
                <a:cs typeface="Guttman Hatzvi" pitchFamily="2" charset="-79"/>
              </a:rPr>
              <a:t>	</a:t>
            </a:r>
          </a:p>
          <a:p>
            <a:pPr marL="0" marR="0" lvl="0" indent="0" algn="r" defTabSz="914400" rtl="1" eaLnBrk="1" fontAlgn="auto" latinLnBrk="0" hangingPunct="1">
              <a:lnSpc>
                <a:spcPct val="100000"/>
              </a:lnSpc>
              <a:spcBef>
                <a:spcPts val="0"/>
              </a:spcBef>
              <a:spcAft>
                <a:spcPts val="600"/>
              </a:spcAft>
              <a:buClrTx/>
              <a:buSzPct val="60000"/>
              <a:buFont typeface="Arial" panose="020B0604020202020204" pitchFamily="34" charset="0"/>
              <a:buNone/>
              <a:tabLst/>
              <a:defRPr/>
            </a:pPr>
            <a:r>
              <a:rPr kumimoji="0" lang="he-IL" sz="2000" b="1" i="0" u="none" strike="noStrike" kern="1200" cap="none" spc="0" normalizeH="0" baseline="0" noProof="0" dirty="0">
                <a:ln>
                  <a:noFill/>
                </a:ln>
                <a:solidFill>
                  <a:sysClr val="windowText" lastClr="000000"/>
                </a:solidFill>
                <a:effectLst/>
                <a:uLnTx/>
                <a:uFillTx/>
                <a:latin typeface="Arial" pitchFamily="34" charset="0"/>
                <a:ea typeface="+mn-ea"/>
                <a:cs typeface="Guttman Hatzvi" pitchFamily="2" charset="-79"/>
              </a:rPr>
              <a:t>					</a:t>
            </a:r>
          </a:p>
          <a:p>
            <a:pPr marL="0" marR="0" lvl="0" indent="0" algn="r" defTabSz="914400" rtl="1" eaLnBrk="1" fontAlgn="auto" latinLnBrk="0" hangingPunct="1">
              <a:lnSpc>
                <a:spcPct val="100000"/>
              </a:lnSpc>
              <a:spcBef>
                <a:spcPts val="600"/>
              </a:spcBef>
              <a:spcAft>
                <a:spcPts val="0"/>
              </a:spcAft>
              <a:buClrTx/>
              <a:buSzPct val="60000"/>
              <a:buFont typeface="Arial" panose="020B0604020202020204" pitchFamily="34" charset="0"/>
              <a:buNone/>
              <a:tabLst/>
              <a:defRPr/>
            </a:pPr>
            <a:r>
              <a:rPr kumimoji="0" lang="he-IL" sz="2000" b="1" i="0" u="none" strike="noStrike" kern="1200" cap="none" spc="0" normalizeH="0" baseline="0" noProof="0" dirty="0">
                <a:ln>
                  <a:noFill/>
                </a:ln>
                <a:solidFill>
                  <a:sysClr val="windowText" lastClr="000000"/>
                </a:solidFill>
                <a:effectLst/>
                <a:uLnTx/>
                <a:uFillTx/>
                <a:latin typeface="Narkisim" panose="020E0502050101010101" pitchFamily="34" charset="-79"/>
                <a:ea typeface="+mn-ea"/>
                <a:cs typeface="Arial" panose="020B0604020202020204" pitchFamily="34" charset="0"/>
              </a:rPr>
              <a:t>	</a:t>
            </a:r>
            <a:endParaRPr kumimoji="0" lang="en-US" sz="2000" b="0" i="0" u="none" strike="noStrike" kern="1200" cap="none" spc="0" normalizeH="0" baseline="0" noProof="0" dirty="0">
              <a:ln>
                <a:noFill/>
              </a:ln>
              <a:solidFill>
                <a:sysClr val="windowText" lastClr="000000"/>
              </a:solidFill>
              <a:effectLst/>
              <a:uLnTx/>
              <a:uFillTx/>
              <a:latin typeface="Narkisim" panose="020E0502050101010101" pitchFamily="34" charset="-79"/>
              <a:ea typeface="+mn-ea"/>
              <a:cs typeface="+mn-cs"/>
            </a:endParaRPr>
          </a:p>
        </p:txBody>
      </p:sp>
    </p:spTree>
    <p:extLst>
      <p:ext uri="{BB962C8B-B14F-4D97-AF65-F5344CB8AC3E}">
        <p14:creationId xmlns:p14="http://schemas.microsoft.com/office/powerpoint/2010/main" val="38899863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2A0E4E09-FC02-4ADC-951A-3FFA90B6FE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 name="תמונה 1"/>
          <p:cNvPicPr>
            <a:picLocks noChangeAspect="1"/>
          </p:cNvPicPr>
          <p:nvPr/>
        </p:nvPicPr>
        <p:blipFill rotWithShape="1">
          <a:blip r:embed="rId2">
            <a:alphaModFix/>
            <a:extLst>
              <a:ext uri="{28A0092B-C50C-407E-A947-70E740481C1C}">
                <a14:useLocalDpi xmlns:a14="http://schemas.microsoft.com/office/drawing/2010/main" val="0"/>
              </a:ext>
            </a:extLst>
          </a:blip>
          <a:srcRect l="46615"/>
          <a:stretch/>
        </p:blipFill>
        <p:spPr>
          <a:xfrm>
            <a:off x="-305" y="-1"/>
            <a:ext cx="6423053" cy="6858001"/>
          </a:xfrm>
          <a:prstGeom prst="rect">
            <a:avLst/>
          </a:prstGeom>
          <a:solidFill>
            <a:srgbClr val="000000">
              <a:shade val="95000"/>
            </a:srgbClr>
          </a:solidFill>
        </p:spPr>
      </p:pic>
      <p:pic>
        <p:nvPicPr>
          <p:cNvPr id="7" name="Picture 10">
            <a:extLst>
              <a:ext uri="{FF2B5EF4-FFF2-40B4-BE49-F238E27FC236}">
                <a16:creationId xmlns:a16="http://schemas.microsoft.com/office/drawing/2014/main" id="{24F266AD-725B-4A9D-B448-4C000F95CB4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תיבת טקסט 3">
            <a:extLst>
              <a:ext uri="{FF2B5EF4-FFF2-40B4-BE49-F238E27FC236}">
                <a16:creationId xmlns:a16="http://schemas.microsoft.com/office/drawing/2014/main" id="{76106D93-F764-4FC4-8BC8-EA5D7C0F4898}"/>
              </a:ext>
            </a:extLst>
          </p:cNvPr>
          <p:cNvSpPr txBox="1"/>
          <p:nvPr/>
        </p:nvSpPr>
        <p:spPr>
          <a:xfrm>
            <a:off x="7474999" y="502742"/>
            <a:ext cx="4358936" cy="962074"/>
          </a:xfrm>
          <a:prstGeom prst="rect">
            <a:avLst/>
          </a:prstGeom>
        </p:spPr>
        <p:txBody>
          <a:bodyPr vert="horz" lIns="91440" tIns="45720" rIns="91440" bIns="45720" rtlCol="0" anchor="t">
            <a:normAutofit/>
          </a:body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he-IL" sz="3700" b="1" i="0" u="none" strike="noStrike" kern="1200" cap="none" spc="0" normalizeH="0" baseline="0" noProof="0" dirty="0">
                <a:ln>
                  <a:noFill/>
                </a:ln>
                <a:solidFill>
                  <a:srgbClr val="000000"/>
                </a:solidFill>
                <a:effectLst/>
                <a:uLnTx/>
                <a:uFillTx/>
                <a:latin typeface="Gisha" panose="020B0502040204020203" pitchFamily="34" charset="-79"/>
                <a:ea typeface="+mn-ea"/>
                <a:cs typeface="Gisha" panose="020B0502040204020203" pitchFamily="34" charset="-79"/>
              </a:rPr>
              <a:t>פרק ו' - סיכום</a:t>
            </a:r>
            <a:endParaRPr kumimoji="0" lang="en-US" sz="3700" b="1" i="0" u="none" strike="noStrike" kern="1200" cap="none" spc="0" normalizeH="0" baseline="0" noProof="0" dirty="0">
              <a:ln>
                <a:noFill/>
              </a:ln>
              <a:solidFill>
                <a:srgbClr val="000000"/>
              </a:solidFill>
              <a:effectLst/>
              <a:uLnTx/>
              <a:uFillTx/>
              <a:latin typeface="Gisha" panose="020B0502040204020203" pitchFamily="34" charset="-79"/>
              <a:ea typeface="+mn-ea"/>
              <a:cs typeface="Gisha" panose="020B0502040204020203" pitchFamily="34" charset="-79"/>
            </a:endParaRPr>
          </a:p>
          <a:p>
            <a:pPr marL="0" marR="0" lvl="0" indent="0" algn="l" defTabSz="914400" rtl="0" eaLnBrk="1" fontAlgn="auto" latinLnBrk="0" hangingPunct="1">
              <a:lnSpc>
                <a:spcPct val="90000"/>
              </a:lnSpc>
              <a:spcBef>
                <a:spcPct val="0"/>
              </a:spcBef>
              <a:spcAft>
                <a:spcPts val="600"/>
              </a:spcAft>
              <a:buClrTx/>
              <a:buSzTx/>
              <a:buFontTx/>
              <a:buNone/>
              <a:tabLst/>
              <a:defRPr/>
            </a:pPr>
            <a:endParaRPr kumimoji="0" lang="en-US" sz="3700" b="1" i="0" u="none" strike="noStrike" kern="1200" cap="none" spc="300" normalizeH="0" baseline="0" noProof="0" dirty="0">
              <a:ln>
                <a:noFill/>
              </a:ln>
              <a:solidFill>
                <a:srgbClr val="000000"/>
              </a:solidFill>
              <a:effectLst/>
              <a:uLnTx/>
              <a:uFillTx/>
              <a:latin typeface="Calibri Light" panose="020F0302020204030204"/>
              <a:ea typeface="+mn-ea"/>
              <a:cs typeface="+mn-cs"/>
            </a:endParaRPr>
          </a:p>
          <a:p>
            <a:pPr marL="0" marR="0" lvl="0" indent="0" algn="l" defTabSz="914400" rtl="0" eaLnBrk="1" fontAlgn="auto" latinLnBrk="0" hangingPunct="1">
              <a:lnSpc>
                <a:spcPct val="90000"/>
              </a:lnSpc>
              <a:spcBef>
                <a:spcPct val="0"/>
              </a:spcBef>
              <a:spcAft>
                <a:spcPts val="600"/>
              </a:spcAft>
              <a:buClrTx/>
              <a:buSzTx/>
              <a:buFontTx/>
              <a:buNone/>
              <a:tabLst/>
              <a:defRPr/>
            </a:pPr>
            <a:endParaRPr kumimoji="0" lang="en-US" sz="3700" b="1" i="0" u="none" strike="noStrike" kern="1200" cap="none" spc="300" normalizeH="0" baseline="0" noProof="0" dirty="0">
              <a:ln>
                <a:noFill/>
              </a:ln>
              <a:solidFill>
                <a:srgbClr val="000000"/>
              </a:solidFill>
              <a:effectLst/>
              <a:uLnTx/>
              <a:uFillTx/>
              <a:latin typeface="Calibri Light" panose="020F0302020204030204"/>
              <a:ea typeface="+mn-ea"/>
              <a:cs typeface="+mn-cs"/>
            </a:endParaRPr>
          </a:p>
        </p:txBody>
      </p:sp>
      <p:sp>
        <p:nvSpPr>
          <p:cNvPr id="8" name="תיבת טקסט 7">
            <a:extLst>
              <a:ext uri="{FF2B5EF4-FFF2-40B4-BE49-F238E27FC236}">
                <a16:creationId xmlns:a16="http://schemas.microsoft.com/office/drawing/2014/main" id="{94122872-DC89-4DC4-83F3-1FA585CCD9A7}"/>
              </a:ext>
            </a:extLst>
          </p:cNvPr>
          <p:cNvSpPr txBox="1"/>
          <p:nvPr/>
        </p:nvSpPr>
        <p:spPr>
          <a:xfrm>
            <a:off x="6601628" y="1318190"/>
            <a:ext cx="5411187" cy="5463034"/>
          </a:xfrm>
          <a:prstGeom prst="rect">
            <a:avLst/>
          </a:prstGeom>
          <a:noFill/>
        </p:spPr>
        <p:txBody>
          <a:bodyPr wrap="square">
            <a:spAutoFit/>
          </a:bodyPr>
          <a:lstStyle/>
          <a:p>
            <a:pPr algn="just" rtl="1" eaLnBrk="0" fontAlgn="base" hangingPunct="0"/>
            <a:r>
              <a:rPr lang="he-IL" sz="1400" b="1" kern="1200" dirty="0">
                <a:solidFill>
                  <a:srgbClr val="222222"/>
                </a:solidFill>
                <a:effectLst/>
                <a:latin typeface="Times New Roman" panose="02020603050405020304" pitchFamily="18" charset="0"/>
                <a:ea typeface="+mn-ea"/>
                <a:cs typeface="Gisha" panose="020B0502040204020203" pitchFamily="34" charset="-79"/>
              </a:rPr>
              <a:t>חוק מכר (דירות) </a:t>
            </a:r>
            <a:r>
              <a:rPr lang="he-IL" sz="1400" kern="1200" dirty="0">
                <a:solidFill>
                  <a:srgbClr val="222222"/>
                </a:solidFill>
                <a:effectLst/>
                <a:latin typeface="Times New Roman" panose="02020603050405020304" pitchFamily="18" charset="0"/>
                <a:ea typeface="+mn-ea"/>
                <a:cs typeface="Gisha" panose="020B0502040204020203" pitchFamily="34" charset="-79"/>
              </a:rPr>
              <a:t>(הבטחת השקעות של רוכשי דירות) תשל"ה-1974 –הגדיר כללים ראשוניים לליווי בנקאי של פרויקטים בתחום הבנייה. הכללים מתעדכנים בהתאם לתנאים הכלכליים והתפתחות הענף</a:t>
            </a:r>
            <a:r>
              <a:rPr lang="en-US" sz="1400" kern="1200" dirty="0">
                <a:solidFill>
                  <a:srgbClr val="222222"/>
                </a:solidFill>
                <a:effectLst/>
                <a:latin typeface="Gisha" panose="020B0502040204020203" pitchFamily="34" charset="-79"/>
                <a:ea typeface="+mn-ea"/>
              </a:rPr>
              <a:t>.</a:t>
            </a:r>
            <a:endParaRPr lang="en-US" sz="1200" dirty="0">
              <a:effectLst/>
              <a:latin typeface="Times New Roman" panose="02020603050405020304" pitchFamily="18" charset="0"/>
              <a:ea typeface="Times New Roman" panose="02020603050405020304" pitchFamily="18" charset="0"/>
            </a:endParaRPr>
          </a:p>
          <a:p>
            <a:pPr algn="just" rtl="1" eaLnBrk="0" fontAlgn="base" hangingPunct="0"/>
            <a:endParaRPr lang="he-IL" sz="1400" kern="1200" dirty="0">
              <a:solidFill>
                <a:srgbClr val="222222"/>
              </a:solidFill>
              <a:effectLst/>
              <a:latin typeface="Times New Roman" panose="02020603050405020304" pitchFamily="18" charset="0"/>
              <a:ea typeface="+mn-ea"/>
              <a:cs typeface="Gisha" panose="020B0502040204020203" pitchFamily="34" charset="-79"/>
            </a:endParaRPr>
          </a:p>
          <a:p>
            <a:pPr algn="just" rtl="1" eaLnBrk="0" fontAlgn="base" hangingPunct="0"/>
            <a:r>
              <a:rPr lang="he-IL" sz="1400" kern="1200" dirty="0">
                <a:solidFill>
                  <a:srgbClr val="222222"/>
                </a:solidFill>
                <a:effectLst/>
                <a:latin typeface="Times New Roman" panose="02020603050405020304" pitchFamily="18" charset="0"/>
                <a:ea typeface="+mn-ea"/>
                <a:cs typeface="Gisha" panose="020B0502040204020203" pitchFamily="34" charset="-79"/>
              </a:rPr>
              <a:t>כיום, הבנק מחייב את היזם למנות מפקח מטעם הבנק  - על פי רוב, מדובר על שמאי מקרקעין הכולל מפקחים מתאימים). בעת תחילת הבנייה, המפקח עורך דו"ח ראשון הנקרא 'דו"ח פיקוח מס. אחד', וכך המספר הסידורי של הדוחות מתקדם במקביל להתקדמות הבנייה</a:t>
            </a:r>
            <a:r>
              <a:rPr lang="en-US" sz="1400" kern="1200" dirty="0">
                <a:solidFill>
                  <a:srgbClr val="222222"/>
                </a:solidFill>
                <a:effectLst/>
                <a:latin typeface="Gisha" panose="020B0502040204020203" pitchFamily="34" charset="-79"/>
                <a:ea typeface="+mn-ea"/>
              </a:rPr>
              <a:t>. </a:t>
            </a:r>
            <a:endParaRPr lang="en-US" sz="1200" dirty="0">
              <a:effectLst/>
              <a:latin typeface="Times New Roman" panose="02020603050405020304" pitchFamily="18" charset="0"/>
              <a:ea typeface="Times New Roman" panose="02020603050405020304" pitchFamily="18" charset="0"/>
            </a:endParaRPr>
          </a:p>
          <a:p>
            <a:pPr algn="just" rtl="1" eaLnBrk="0" fontAlgn="base" hangingPunct="0"/>
            <a:r>
              <a:rPr lang="he-IL" sz="1400" kern="1200" dirty="0">
                <a:solidFill>
                  <a:srgbClr val="222222"/>
                </a:solidFill>
                <a:effectLst/>
                <a:latin typeface="Times New Roman" panose="02020603050405020304" pitchFamily="18" charset="0"/>
                <a:ea typeface="+mn-ea"/>
                <a:cs typeface="Gisha" panose="020B0502040204020203" pitchFamily="34" charset="-79"/>
              </a:rPr>
              <a:t> </a:t>
            </a:r>
            <a:endParaRPr lang="en-US" sz="1200" dirty="0">
              <a:effectLst/>
              <a:latin typeface="Times New Roman" panose="02020603050405020304" pitchFamily="18" charset="0"/>
              <a:ea typeface="Times New Roman" panose="02020603050405020304" pitchFamily="18" charset="0"/>
            </a:endParaRPr>
          </a:p>
          <a:p>
            <a:pPr algn="just" rtl="1" eaLnBrk="0" fontAlgn="base" hangingPunct="0"/>
            <a:r>
              <a:rPr lang="he-IL" sz="1400" kern="1200" dirty="0">
                <a:solidFill>
                  <a:srgbClr val="222222"/>
                </a:solidFill>
                <a:effectLst/>
                <a:latin typeface="Times New Roman" panose="02020603050405020304" pitchFamily="18" charset="0"/>
                <a:ea typeface="+mn-ea"/>
                <a:cs typeface="Gisha" panose="020B0502040204020203" pitchFamily="34" charset="-79"/>
              </a:rPr>
              <a:t>דוח אפס הוא דו"ח חשוב לכל הגורמים הרלוונטיים הקשורים בעסקה, אשר יש לבצעו באופן המקצועי ביותר, על ידי שמאי מקרקעין מוסמך ומקובל על ידי גוף המימון. מומלץ </a:t>
            </a:r>
            <a:r>
              <a:rPr lang="he-IL" sz="1400" b="1" kern="1200" dirty="0">
                <a:solidFill>
                  <a:srgbClr val="222222"/>
                </a:solidFill>
                <a:effectLst/>
                <a:latin typeface="Times New Roman" panose="02020603050405020304" pitchFamily="18" charset="0"/>
                <a:ea typeface="+mn-ea"/>
                <a:cs typeface="Gisha" panose="020B0502040204020203" pitchFamily="34" charset="-79"/>
              </a:rPr>
              <a:t>לייצר דוח מקדמי לפרויקט למנוע הפתעות. </a:t>
            </a:r>
            <a:endParaRPr lang="en-US" sz="1200" b="1" dirty="0">
              <a:effectLst/>
              <a:latin typeface="Times New Roman" panose="02020603050405020304" pitchFamily="18" charset="0"/>
              <a:ea typeface="Times New Roman" panose="02020603050405020304" pitchFamily="18" charset="0"/>
            </a:endParaRPr>
          </a:p>
          <a:p>
            <a:pPr algn="just" rtl="1" eaLnBrk="0" fontAlgn="base" hangingPunct="0"/>
            <a:r>
              <a:rPr lang="he-IL" sz="1400" kern="1200" dirty="0">
                <a:solidFill>
                  <a:srgbClr val="222222"/>
                </a:solidFill>
                <a:effectLst/>
                <a:latin typeface="Times New Roman" panose="02020603050405020304" pitchFamily="18" charset="0"/>
                <a:ea typeface="+mn-ea"/>
                <a:cs typeface="Gisha" panose="020B0502040204020203" pitchFamily="34" charset="-79"/>
              </a:rPr>
              <a:t> </a:t>
            </a:r>
            <a:endParaRPr lang="en-US" sz="1200" dirty="0">
              <a:effectLst/>
              <a:latin typeface="Times New Roman" panose="02020603050405020304" pitchFamily="18" charset="0"/>
              <a:ea typeface="Times New Roman" panose="02020603050405020304" pitchFamily="18" charset="0"/>
            </a:endParaRPr>
          </a:p>
          <a:p>
            <a:pPr algn="just" rtl="1" eaLnBrk="0" fontAlgn="base" hangingPunct="0"/>
            <a:r>
              <a:rPr lang="he-IL" sz="1100" kern="1200" dirty="0">
                <a:solidFill>
                  <a:srgbClr val="222222"/>
                </a:solidFill>
                <a:effectLst/>
                <a:latin typeface="Times New Roman" panose="02020603050405020304" pitchFamily="18" charset="0"/>
                <a:ea typeface="+mn-ea"/>
                <a:cs typeface="Gisha" panose="020B0502040204020203" pitchFamily="34" charset="-79"/>
              </a:rPr>
              <a:t>עדיף ליזמים לגלות על חוסר ההיתכנות לפני התחלת ההשקעה בפרויקט אשר עשוי להוביל אותם לפשיטת רגל וקריסה כלכלית. לכן, גם עבור יזמים המחזיקים בהון הנדרש ולא נדרשים לנסח דו"ח אפס, מומלץ למנות שמאי מקרקעין מנוסה שיבצע את עבודת ההערכה וינסח את הדו"ח, על מנת לקבל את ההגנה הטובה ביותר על ההשקעה העתידית, ולחסוך טעויות משמעותיות בתהליך קבלת ההחלטות.</a:t>
            </a:r>
            <a:endParaRPr lang="en-US" sz="1200" dirty="0">
              <a:effectLst/>
              <a:latin typeface="Times New Roman" panose="02020603050405020304" pitchFamily="18" charset="0"/>
              <a:ea typeface="Times New Roman" panose="02020603050405020304" pitchFamily="18" charset="0"/>
            </a:endParaRPr>
          </a:p>
          <a:p>
            <a:pPr algn="just" rtl="1" eaLnBrk="0" fontAlgn="base" hangingPunct="0"/>
            <a:r>
              <a:rPr lang="he-IL" sz="1400" kern="1200" dirty="0">
                <a:solidFill>
                  <a:srgbClr val="222222"/>
                </a:solidFill>
                <a:effectLst/>
                <a:latin typeface="Times New Roman" panose="02020603050405020304" pitchFamily="18" charset="0"/>
                <a:ea typeface="+mn-ea"/>
                <a:cs typeface="Gisha" panose="020B0502040204020203" pitchFamily="34" charset="-79"/>
              </a:rPr>
              <a:t> </a:t>
            </a:r>
            <a:endParaRPr lang="en-US" sz="1200" b="1" dirty="0">
              <a:effectLst/>
              <a:latin typeface="Times New Roman" panose="02020603050405020304" pitchFamily="18" charset="0"/>
              <a:ea typeface="Times New Roman" panose="02020603050405020304" pitchFamily="18" charset="0"/>
            </a:endParaRPr>
          </a:p>
          <a:p>
            <a:pPr algn="just" rtl="1" eaLnBrk="0" fontAlgn="base" hangingPunct="0"/>
            <a:r>
              <a:rPr lang="he-IL" sz="1400" b="1" kern="1200" dirty="0">
                <a:solidFill>
                  <a:srgbClr val="222222"/>
                </a:solidFill>
                <a:effectLst/>
                <a:latin typeface="Times New Roman" panose="02020603050405020304" pitchFamily="18" charset="0"/>
                <a:ea typeface="+mn-ea"/>
                <a:cs typeface="Gisha" panose="020B0502040204020203" pitchFamily="34" charset="-79"/>
              </a:rPr>
              <a:t>דו"ח אפס הוא דלת הכניסה לבנקים וחברות מימון. </a:t>
            </a:r>
            <a:r>
              <a:rPr lang="he-IL" sz="1400" kern="1200" dirty="0">
                <a:solidFill>
                  <a:srgbClr val="222222"/>
                </a:solidFill>
                <a:effectLst/>
                <a:latin typeface="Times New Roman" panose="02020603050405020304" pitchFamily="18" charset="0"/>
                <a:ea typeface="+mn-ea"/>
                <a:cs typeface="Gisha" panose="020B0502040204020203" pitchFamily="34" charset="-79"/>
              </a:rPr>
              <a:t>דו"ח האפס למעשה ניתוח המקצועי והכוללני ביותר בשלב בו הוא נכתב, באשר להיתכנות הכלכלית של הפרויקט. </a:t>
            </a:r>
            <a:endParaRPr lang="en-US" sz="1200" dirty="0">
              <a:effectLst/>
              <a:latin typeface="Times New Roman" panose="02020603050405020304" pitchFamily="18" charset="0"/>
              <a:ea typeface="Times New Roman" panose="02020603050405020304" pitchFamily="18" charset="0"/>
            </a:endParaRPr>
          </a:p>
          <a:p>
            <a:pPr algn="just" rtl="1" eaLnBrk="0" fontAlgn="base" hangingPunct="0"/>
            <a:r>
              <a:rPr lang="he-IL" sz="1400" kern="1200" dirty="0">
                <a:solidFill>
                  <a:srgbClr val="222222"/>
                </a:solidFill>
                <a:effectLst/>
                <a:latin typeface="Times New Roman" panose="02020603050405020304" pitchFamily="18" charset="0"/>
                <a:ea typeface="+mn-ea"/>
                <a:cs typeface="Gisha" panose="020B0502040204020203" pitchFamily="34" charset="-79"/>
              </a:rPr>
              <a:t> </a:t>
            </a:r>
            <a:endParaRPr lang="en-US" sz="1200" dirty="0">
              <a:effectLst/>
              <a:latin typeface="Times New Roman" panose="02020603050405020304" pitchFamily="18" charset="0"/>
              <a:ea typeface="Times New Roman" panose="02020603050405020304" pitchFamily="18" charset="0"/>
            </a:endParaRPr>
          </a:p>
          <a:p>
            <a:pPr algn="just" rtl="1" eaLnBrk="0" fontAlgn="base" hangingPunct="0"/>
            <a:r>
              <a:rPr lang="he-IL" sz="1400" kern="1200" dirty="0">
                <a:solidFill>
                  <a:srgbClr val="222222"/>
                </a:solidFill>
                <a:effectLst/>
                <a:latin typeface="Times New Roman" panose="02020603050405020304" pitchFamily="18" charset="0"/>
                <a:ea typeface="+mn-ea"/>
                <a:cs typeface="Gisha" panose="020B0502040204020203" pitchFamily="34" charset="-79"/>
              </a:rPr>
              <a:t>במקרה בו בדו"ח אפס, כאשר הפרויקט נמצא "על הנייר", לא נמצאת היתכנות כלכלית, הפרויקט לא יקבל מימון על בסיס הדוח המקדמי.</a:t>
            </a:r>
            <a:endParaRPr lang="en-US" sz="1200" dirty="0">
              <a:effectLst/>
              <a:latin typeface="Times New Roman" panose="02020603050405020304" pitchFamily="18" charset="0"/>
              <a:ea typeface="Times New Roman" panose="02020603050405020304" pitchFamily="18" charset="0"/>
            </a:endParaRPr>
          </a:p>
          <a:p>
            <a:pPr algn="just" rtl="1" eaLnBrk="0" fontAlgn="base" hangingPunct="0"/>
            <a:r>
              <a:rPr lang="he-IL" sz="1400" kern="1200" dirty="0">
                <a:solidFill>
                  <a:srgbClr val="222222"/>
                </a:solidFill>
                <a:effectLst/>
                <a:latin typeface="Times New Roman" panose="02020603050405020304" pitchFamily="18" charset="0"/>
                <a:ea typeface="+mn-ea"/>
                <a:cs typeface="Gisha" panose="020B0502040204020203" pitchFamily="34" charset="-79"/>
              </a:rPr>
              <a:t> </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812646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1497262"/>
          </a:xfrm>
          <a:prstGeom prst="rect">
            <a:avLst/>
          </a:prstGeom>
        </p:spPr>
      </p:pic>
      <p:sp>
        <p:nvSpPr>
          <p:cNvPr id="3" name="Content Placeholder 6">
            <a:extLst>
              <a:ext uri="{FF2B5EF4-FFF2-40B4-BE49-F238E27FC236}">
                <a16:creationId xmlns:a16="http://schemas.microsoft.com/office/drawing/2014/main" id="{C81DC6EB-E45F-4DED-AC5C-6B46B40A5892}"/>
              </a:ext>
            </a:extLst>
          </p:cNvPr>
          <p:cNvSpPr txBox="1">
            <a:spLocks/>
          </p:cNvSpPr>
          <p:nvPr/>
        </p:nvSpPr>
        <p:spPr>
          <a:xfrm>
            <a:off x="987243" y="1974316"/>
            <a:ext cx="8640960" cy="4081866"/>
          </a:xfrm>
          <a:prstGeom prst="rect">
            <a:avLst/>
          </a:prstGeom>
        </p:spPr>
        <p:txBody>
          <a:bodyPr/>
          <a:lstStyle>
            <a:lvl1pPr marL="0" indent="0" algn="r" defTabSz="914400" rtl="1" eaLnBrk="1" latinLnBrk="0" hangingPunct="1">
              <a:spcBef>
                <a:spcPct val="20000"/>
              </a:spcBef>
              <a:buFont typeface="Arial" panose="020B0604020202020204" pitchFamily="34" charset="0"/>
              <a:buNone/>
              <a:defRPr sz="2000" b="0" i="0" kern="1200" baseline="0">
                <a:solidFill>
                  <a:schemeClr val="tx1"/>
                </a:solidFill>
                <a:latin typeface="Narkisim" panose="020E0502050101010101" pitchFamily="34" charset="-79"/>
                <a:ea typeface="+mn-ea"/>
                <a:cs typeface="+mn-cs"/>
              </a:defRPr>
            </a:lvl1pPr>
            <a:lvl2pPr marL="7429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mn-cs"/>
              </a:defRPr>
            </a:lvl2pPr>
            <a:lvl3pPr marL="12001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3pPr>
            <a:lvl4pPr marL="1371600" indent="0" algn="r" defTabSz="914400" rtl="1" eaLnBrk="1" latinLnBrk="0" hangingPunct="1">
              <a:spcBef>
                <a:spcPct val="20000"/>
              </a:spcBef>
              <a:buFont typeface="Arial" panose="020B0604020202020204" pitchFamily="34" charset="0"/>
              <a:buNone/>
              <a:defRPr sz="1600" b="0" i="0" kern="1200">
                <a:solidFill>
                  <a:schemeClr val="tx1"/>
                </a:solidFill>
                <a:latin typeface="Gotham-Light"/>
                <a:ea typeface="+mn-ea"/>
                <a:cs typeface="Gotham-Light"/>
              </a:defRPr>
            </a:lvl4pPr>
            <a:lvl5pPr marL="2057400" indent="-22860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r" defTabSz="914400" rtl="1" eaLnBrk="1" fontAlgn="auto" latinLnBrk="0" hangingPunct="1">
              <a:lnSpc>
                <a:spcPct val="100000"/>
              </a:lnSpc>
              <a:spcBef>
                <a:spcPts val="0"/>
              </a:spcBef>
              <a:spcAft>
                <a:spcPts val="600"/>
              </a:spcAft>
              <a:buClrTx/>
              <a:buSzPct val="60000"/>
              <a:buFont typeface="Arial" panose="020B0604020202020204" pitchFamily="34" charset="0"/>
              <a:buNone/>
              <a:tabLst/>
              <a:defRPr/>
            </a:pPr>
            <a:r>
              <a:rPr kumimoji="0" lang="he-IL" sz="2000" b="1" i="0" u="none" strike="noStrike" kern="1200" cap="none" spc="0" normalizeH="0" baseline="0" noProof="0" dirty="0">
                <a:ln>
                  <a:noFill/>
                </a:ln>
                <a:solidFill>
                  <a:sysClr val="windowText" lastClr="000000"/>
                </a:solidFill>
                <a:effectLst/>
                <a:uLnTx/>
                <a:uFillTx/>
                <a:latin typeface="Arial" pitchFamily="34" charset="0"/>
                <a:ea typeface="+mn-ea"/>
                <a:cs typeface="Guttman Hatzvi" pitchFamily="2" charset="-79"/>
              </a:rPr>
              <a:t>	</a:t>
            </a:r>
          </a:p>
          <a:p>
            <a:pPr marL="0" marR="0" lvl="0" indent="0" algn="r" defTabSz="914400" rtl="1" eaLnBrk="1" fontAlgn="auto" latinLnBrk="0" hangingPunct="1">
              <a:lnSpc>
                <a:spcPct val="100000"/>
              </a:lnSpc>
              <a:spcBef>
                <a:spcPts val="0"/>
              </a:spcBef>
              <a:spcAft>
                <a:spcPts val="600"/>
              </a:spcAft>
              <a:buClrTx/>
              <a:buSzPct val="60000"/>
              <a:buFont typeface="Arial" panose="020B0604020202020204" pitchFamily="34" charset="0"/>
              <a:buNone/>
              <a:tabLst/>
              <a:defRPr/>
            </a:pPr>
            <a:r>
              <a:rPr kumimoji="0" lang="he-IL" sz="2000" b="1" i="0" u="none" strike="noStrike" kern="1200" cap="none" spc="0" normalizeH="0" baseline="0" noProof="0" dirty="0">
                <a:ln>
                  <a:noFill/>
                </a:ln>
                <a:solidFill>
                  <a:sysClr val="windowText" lastClr="000000"/>
                </a:solidFill>
                <a:effectLst/>
                <a:uLnTx/>
                <a:uFillTx/>
                <a:latin typeface="Arial" pitchFamily="34" charset="0"/>
                <a:ea typeface="+mn-ea"/>
                <a:cs typeface="Guttman Hatzvi" pitchFamily="2" charset="-79"/>
              </a:rPr>
              <a:t>					</a:t>
            </a:r>
          </a:p>
          <a:p>
            <a:pPr marL="0" marR="0" lvl="0" indent="0" algn="r" defTabSz="914400" rtl="1" eaLnBrk="1" fontAlgn="auto" latinLnBrk="0" hangingPunct="1">
              <a:lnSpc>
                <a:spcPct val="100000"/>
              </a:lnSpc>
              <a:spcBef>
                <a:spcPts val="600"/>
              </a:spcBef>
              <a:spcAft>
                <a:spcPts val="0"/>
              </a:spcAft>
              <a:buClrTx/>
              <a:buSzPct val="60000"/>
              <a:buFont typeface="Arial" panose="020B0604020202020204" pitchFamily="34" charset="0"/>
              <a:buNone/>
              <a:tabLst/>
              <a:defRPr/>
            </a:pPr>
            <a:r>
              <a:rPr kumimoji="0" lang="he-IL" sz="2000" b="1" i="0" u="none" strike="noStrike" kern="1200" cap="none" spc="0" normalizeH="0" baseline="0" noProof="0" dirty="0">
                <a:ln>
                  <a:noFill/>
                </a:ln>
                <a:solidFill>
                  <a:sysClr val="windowText" lastClr="000000"/>
                </a:solidFill>
                <a:effectLst/>
                <a:uLnTx/>
                <a:uFillTx/>
                <a:latin typeface="Narkisim" panose="020E0502050101010101" pitchFamily="34" charset="-79"/>
                <a:ea typeface="+mn-ea"/>
                <a:cs typeface="Arial" panose="020B0604020202020204" pitchFamily="34" charset="0"/>
              </a:rPr>
              <a:t>	</a:t>
            </a:r>
            <a:endParaRPr kumimoji="0" lang="en-US" sz="2000" b="0" i="0" u="none" strike="noStrike" kern="1200" cap="none" spc="0" normalizeH="0" baseline="0" noProof="0" dirty="0">
              <a:ln>
                <a:noFill/>
              </a:ln>
              <a:solidFill>
                <a:sysClr val="windowText" lastClr="000000"/>
              </a:solidFill>
              <a:effectLst/>
              <a:uLnTx/>
              <a:uFillTx/>
              <a:latin typeface="Narkisim" panose="020E0502050101010101" pitchFamily="34" charset="-79"/>
              <a:ea typeface="+mn-ea"/>
              <a:cs typeface="+mn-cs"/>
            </a:endParaRPr>
          </a:p>
        </p:txBody>
      </p:sp>
      <p:sp>
        <p:nvSpPr>
          <p:cNvPr id="6" name="תיבת טקסט 5">
            <a:extLst>
              <a:ext uri="{FF2B5EF4-FFF2-40B4-BE49-F238E27FC236}">
                <a16:creationId xmlns:a16="http://schemas.microsoft.com/office/drawing/2014/main" id="{4737B85D-DC92-42AE-9D31-1E52E827A4B9}"/>
              </a:ext>
            </a:extLst>
          </p:cNvPr>
          <p:cNvSpPr txBox="1"/>
          <p:nvPr/>
        </p:nvSpPr>
        <p:spPr>
          <a:xfrm>
            <a:off x="1624613" y="1882475"/>
            <a:ext cx="7652551" cy="4493538"/>
          </a:xfrm>
          <a:prstGeom prst="rect">
            <a:avLst/>
          </a:prstGeom>
          <a:noFill/>
        </p:spPr>
        <p:txBody>
          <a:bodyPr wrap="square">
            <a:spAutoFit/>
          </a:bodyPr>
          <a:lstStyle/>
          <a:p>
            <a:pPr algn="just" rtl="1"/>
            <a:r>
              <a:rPr lang="he-IL" sz="1600" kern="1200" dirty="0">
                <a:solidFill>
                  <a:srgbClr val="222222"/>
                </a:solidFill>
                <a:effectLst/>
                <a:latin typeface="Times New Roman" panose="02020603050405020304" pitchFamily="18" charset="0"/>
                <a:ea typeface="+mn-ea"/>
                <a:cs typeface="Gisha" panose="020B0502040204020203" pitchFamily="34" charset="-79"/>
              </a:rPr>
              <a:t>פרויקטים של </a:t>
            </a:r>
            <a:r>
              <a:rPr lang="he-IL" sz="1600" b="1" u="sng" kern="1200" dirty="0">
                <a:effectLst/>
                <a:latin typeface="Times New Roman" panose="02020603050405020304" pitchFamily="18" charset="0"/>
                <a:ea typeface="+mn-ea"/>
                <a:cs typeface="Gisha" panose="020B0502040204020203" pitchFamily="34" charset="-79"/>
                <a:hlinkClick r:id="rId3">
                  <a:extLst>
                    <a:ext uri="{A12FA001-AC4F-418D-AE19-62706E023703}">
                      <ahyp:hlinkClr xmlns:ahyp="http://schemas.microsoft.com/office/drawing/2018/hyperlinkcolor" val="tx"/>
                    </a:ext>
                  </a:extLst>
                </a:hlinkClick>
              </a:rPr>
              <a:t>התחדשות עירונית</a:t>
            </a:r>
            <a:r>
              <a:rPr lang="he-IL" sz="1600" kern="1200" dirty="0">
                <a:solidFill>
                  <a:srgbClr val="222222"/>
                </a:solidFill>
                <a:effectLst/>
                <a:latin typeface="Times New Roman" panose="02020603050405020304" pitchFamily="18" charset="0"/>
                <a:ea typeface="+mn-ea"/>
                <a:cs typeface="Gisha" panose="020B0502040204020203" pitchFamily="34" charset="-79"/>
              </a:rPr>
              <a:t>, כגון פינוי-בינוי או עיבוי בינוי, חיזוק והוספת דירות במסגרת תמ"א 38, דורשים דו"ח אפס ברמת מומחיות גבוהה יותר, בעקבות מרכיבים ייחודיים לפרויקטים מסוג זה, לצד חוסר ודאות בכל הנוגע למרכיבים נוספים בין היתר עליות וזמנים לא צפויים, אשר יתגלו רק במהלך הבנייה. </a:t>
            </a:r>
          </a:p>
          <a:p>
            <a:pPr algn="just" rtl="1"/>
            <a:endParaRPr lang="he-IL" sz="1600" dirty="0">
              <a:solidFill>
                <a:srgbClr val="222222"/>
              </a:solidFill>
              <a:latin typeface="Times New Roman" panose="02020603050405020304" pitchFamily="18" charset="0"/>
              <a:cs typeface="Gisha" panose="020B0502040204020203" pitchFamily="34" charset="-79"/>
            </a:endParaRPr>
          </a:p>
          <a:p>
            <a:pPr algn="just" rtl="1"/>
            <a:r>
              <a:rPr lang="he-IL" sz="1600" kern="1200" dirty="0">
                <a:solidFill>
                  <a:srgbClr val="222222"/>
                </a:solidFill>
                <a:effectLst/>
                <a:latin typeface="Times New Roman" panose="02020603050405020304" pitchFamily="18" charset="0"/>
                <a:ea typeface="+mn-ea"/>
                <a:cs typeface="Gisha" panose="020B0502040204020203" pitchFamily="34" charset="-79"/>
              </a:rPr>
              <a:t>פרויקטים של התחדשות עירונית כוללים הוצאות שלא קיימות בפרויקטים אחרים, אשר חובה לכלול אותן בדו"ח אפס, כגון הוצאה על מפקח הנדסי ועורך דין עבור בעלי הזכויות הקיימים של הבניין הקיים. פרויקטים של תמ"א 38 אף כוללים התאמות ייחודיות, כמו בפרויקטים של חיזוק מרעש של רעידת אדמה, למשל, בהם דו"ח אפס צריך לכלול גם הוצאות ספציפיות של חיזוק הבניין, כאשר כל בניין דורש רמת הוצאות שונה לחלוטין בכל הנוגע לחיזוק יסודות, שינוי חדר המדרגות והוספת מעלית, או הוספת של יציאה לחנייה. </a:t>
            </a:r>
          </a:p>
          <a:p>
            <a:pPr algn="just" rtl="1"/>
            <a:r>
              <a:rPr lang="he-IL" sz="1400" kern="1200" dirty="0">
                <a:solidFill>
                  <a:srgbClr val="222222"/>
                </a:solidFill>
                <a:effectLst/>
                <a:latin typeface="Times New Roman" panose="02020603050405020304" pitchFamily="18" charset="0"/>
                <a:ea typeface="+mn-ea"/>
                <a:cs typeface="Gisha" panose="020B0502040204020203" pitchFamily="34" charset="-79"/>
              </a:rPr>
              <a:t>בחלק מהמקרים, היזם חותם על הסכמים שונים עם בעלי זכויות שונים, המבטיחים תמורות נוספות אשר משפיעות על עלויות הפרויקט, וכתוצאה מכך על דו"ח אפס.</a:t>
            </a:r>
          </a:p>
          <a:p>
            <a:pPr algn="just" rtl="1"/>
            <a:endParaRPr lang="en-US" dirty="0">
              <a:effectLst/>
              <a:latin typeface="Times New Roman" panose="02020603050405020304" pitchFamily="18" charset="0"/>
              <a:ea typeface="Times New Roman" panose="02020603050405020304" pitchFamily="18" charset="0"/>
            </a:endParaRPr>
          </a:p>
          <a:p>
            <a:pPr algn="just" rtl="1"/>
            <a:r>
              <a:rPr lang="he-IL" sz="1600" kern="1200" dirty="0">
                <a:solidFill>
                  <a:srgbClr val="222222"/>
                </a:solidFill>
                <a:effectLst/>
                <a:latin typeface="Times New Roman" panose="02020603050405020304" pitchFamily="18" charset="0"/>
                <a:ea typeface="+mn-ea"/>
                <a:cs typeface="Gisha" panose="020B0502040204020203" pitchFamily="34" charset="-79"/>
              </a:rPr>
              <a:t>בפרויקטים של פינוי-בינוי יש לעמוד את מס השבח הצפוי, משום שבעלי הזכויות הקיימים צפויים לקבל דירות גדולות יותר, וכל דייר משלם שיעור מס שונה, או שהם בכלל בעלי פטור מתשלום. בנוסף, יש לכלול גם את תשלום השכירות לבעלי הזכויות במהלך ההריסה והבנייה, ודמי הובלה לתכולת הדירות שלהם. </a:t>
            </a: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57880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1497262"/>
          </a:xfrm>
          <a:prstGeom prst="rect">
            <a:avLst/>
          </a:prstGeom>
        </p:spPr>
      </p:pic>
      <p:sp>
        <p:nvSpPr>
          <p:cNvPr id="3" name="Content Placeholder 6">
            <a:extLst>
              <a:ext uri="{FF2B5EF4-FFF2-40B4-BE49-F238E27FC236}">
                <a16:creationId xmlns:a16="http://schemas.microsoft.com/office/drawing/2014/main" id="{C81DC6EB-E45F-4DED-AC5C-6B46B40A5892}"/>
              </a:ext>
            </a:extLst>
          </p:cNvPr>
          <p:cNvSpPr txBox="1">
            <a:spLocks/>
          </p:cNvSpPr>
          <p:nvPr/>
        </p:nvSpPr>
        <p:spPr>
          <a:xfrm>
            <a:off x="1019174" y="2129044"/>
            <a:ext cx="8566987" cy="3899805"/>
          </a:xfrm>
          <a:prstGeom prst="rect">
            <a:avLst/>
          </a:prstGeom>
        </p:spPr>
        <p:txBody>
          <a:bodyPr/>
          <a:lstStyle>
            <a:lvl1pPr marL="0" indent="0" algn="r" defTabSz="914400" rtl="1" eaLnBrk="1" latinLnBrk="0" hangingPunct="1">
              <a:spcBef>
                <a:spcPct val="20000"/>
              </a:spcBef>
              <a:buFont typeface="Arial" panose="020B0604020202020204" pitchFamily="34" charset="0"/>
              <a:buNone/>
              <a:defRPr sz="2000" b="0" i="0" kern="1200" baseline="0">
                <a:solidFill>
                  <a:schemeClr val="tx1"/>
                </a:solidFill>
                <a:latin typeface="Narkisim" panose="020E0502050101010101" pitchFamily="34" charset="-79"/>
                <a:ea typeface="+mn-ea"/>
                <a:cs typeface="+mn-cs"/>
              </a:defRPr>
            </a:lvl1pPr>
            <a:lvl2pPr marL="7429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mn-cs"/>
              </a:defRPr>
            </a:lvl2pPr>
            <a:lvl3pPr marL="12001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3pPr>
            <a:lvl4pPr marL="1371600" indent="0" algn="r" defTabSz="914400" rtl="1" eaLnBrk="1" latinLnBrk="0" hangingPunct="1">
              <a:spcBef>
                <a:spcPct val="20000"/>
              </a:spcBef>
              <a:buFont typeface="Arial" panose="020B0604020202020204" pitchFamily="34" charset="0"/>
              <a:buNone/>
              <a:defRPr sz="1600" b="0" i="0" kern="1200">
                <a:solidFill>
                  <a:schemeClr val="tx1"/>
                </a:solidFill>
                <a:latin typeface="Gotham-Light"/>
                <a:ea typeface="+mn-ea"/>
                <a:cs typeface="Gotham-Light"/>
              </a:defRPr>
            </a:lvl4pPr>
            <a:lvl5pPr marL="2057400" indent="-22860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ts val="2900"/>
              </a:lnSpc>
              <a:spcBef>
                <a:spcPct val="0"/>
              </a:spcBef>
              <a:buSzPct val="60000"/>
              <a:defRPr/>
            </a:pPr>
            <a:r>
              <a:rPr lang="he-IL" b="1" dirty="0">
                <a:latin typeface="Gisha" panose="020B0502040204020203" pitchFamily="34" charset="-79"/>
                <a:cs typeface="Gisha" panose="020B0502040204020203" pitchFamily="34" charset="-79"/>
              </a:rPr>
              <a:t>אודותינו – פירמת עורכי הדין אברהם ללום ושות' </a:t>
            </a:r>
          </a:p>
          <a:p>
            <a:pPr>
              <a:lnSpc>
                <a:spcPts val="2900"/>
              </a:lnSpc>
              <a:spcBef>
                <a:spcPct val="0"/>
              </a:spcBef>
              <a:buSzPct val="60000"/>
              <a:defRPr/>
            </a:pPr>
            <a:endParaRPr lang="he-IL" b="1" dirty="0">
              <a:latin typeface="Gisha" panose="020B0502040204020203" pitchFamily="34" charset="-79"/>
              <a:cs typeface="Gisha" panose="020B0502040204020203" pitchFamily="34" charset="-79"/>
            </a:endParaRPr>
          </a:p>
          <a:p>
            <a:pPr>
              <a:lnSpc>
                <a:spcPts val="2900"/>
              </a:lnSpc>
              <a:spcBef>
                <a:spcPct val="0"/>
              </a:spcBef>
              <a:buSzPct val="60000"/>
              <a:defRPr/>
            </a:pPr>
            <a:r>
              <a:rPr lang="he-IL" b="1" dirty="0">
                <a:latin typeface="Gisha" panose="020B0502040204020203" pitchFamily="34" charset="-79"/>
                <a:cs typeface="Gisha" panose="020B0502040204020203" pitchFamily="34" charset="-79"/>
              </a:rPr>
              <a:t>הסכם ליווי </a:t>
            </a:r>
            <a:r>
              <a:rPr lang="he-IL" dirty="0">
                <a:latin typeface="Gisha" panose="020B0502040204020203" pitchFamily="34" charset="-79"/>
                <a:cs typeface="Gisha" panose="020B0502040204020203" pitchFamily="34" charset="-79"/>
              </a:rPr>
              <a:t>– התקשרות בין גורם יזמי הזקוק למימון להוצאתו לפועל של הפרויקט לבין הגורם מממן ( בנק, קרן, חב' ביטוח וכד'..).</a:t>
            </a:r>
          </a:p>
          <a:p>
            <a:pPr>
              <a:lnSpc>
                <a:spcPts val="2900"/>
              </a:lnSpc>
              <a:spcBef>
                <a:spcPct val="0"/>
              </a:spcBef>
              <a:buSzPct val="60000"/>
              <a:defRPr/>
            </a:pPr>
            <a:endParaRPr lang="he-IL" b="1" dirty="0">
              <a:latin typeface="Gisha" panose="020B0502040204020203" pitchFamily="34" charset="-79"/>
              <a:cs typeface="Gisha" panose="020B0502040204020203" pitchFamily="34" charset="-79"/>
            </a:endParaRPr>
          </a:p>
          <a:p>
            <a:pPr>
              <a:lnSpc>
                <a:spcPts val="2900"/>
              </a:lnSpc>
              <a:spcBef>
                <a:spcPct val="0"/>
              </a:spcBef>
              <a:buSzPct val="60000"/>
              <a:defRPr/>
            </a:pPr>
            <a:r>
              <a:rPr lang="he-IL" b="1" dirty="0">
                <a:latin typeface="Gisha" panose="020B0502040204020203" pitchFamily="34" charset="-79"/>
                <a:cs typeface="Gisha" panose="020B0502040204020203" pitchFamily="34" charset="-79"/>
              </a:rPr>
              <a:t>בדיקות טרום התקשרות -</a:t>
            </a:r>
            <a:r>
              <a:rPr lang="he-IL" dirty="0">
                <a:latin typeface="Gisha" panose="020B0502040204020203" pitchFamily="34" charset="-79"/>
                <a:cs typeface="Gisha" panose="020B0502040204020203" pitchFamily="34" charset="-79"/>
              </a:rPr>
              <a:t> בטרם ההתקשרות, ישנן לא מעט בדיקות מקדמיות אשר יש לבצע בכדי לבדוק האם הפרויקט ריווחי ברמה המספקת את הגורם המממן. אחת הבדיקות </a:t>
            </a:r>
            <a:r>
              <a:rPr lang="he-IL" b="1" u="sng" dirty="0">
                <a:latin typeface="Gisha" panose="020B0502040204020203" pitchFamily="34" charset="-79"/>
                <a:cs typeface="Gisha" panose="020B0502040204020203" pitchFamily="34" charset="-79"/>
              </a:rPr>
              <a:t>ואף ניתן לומר החשובה</a:t>
            </a:r>
            <a:r>
              <a:rPr lang="he-IL" b="1" dirty="0">
                <a:latin typeface="Gisha" panose="020B0502040204020203" pitchFamily="34" charset="-79"/>
                <a:cs typeface="Gisha" panose="020B0502040204020203" pitchFamily="34" charset="-79"/>
              </a:rPr>
              <a:t> </a:t>
            </a:r>
            <a:r>
              <a:rPr lang="he-IL" dirty="0">
                <a:latin typeface="Gisha" panose="020B0502040204020203" pitchFamily="34" charset="-79"/>
                <a:cs typeface="Gisha" panose="020B0502040204020203" pitchFamily="34" charset="-79"/>
              </a:rPr>
              <a:t>מכולן הוא </a:t>
            </a:r>
            <a:r>
              <a:rPr lang="he-IL" b="1" dirty="0">
                <a:latin typeface="Gisha" panose="020B0502040204020203" pitchFamily="34" charset="-79"/>
                <a:cs typeface="Gisha" panose="020B0502040204020203" pitchFamily="34" charset="-79"/>
              </a:rPr>
              <a:t>דו"ח האפס. </a:t>
            </a:r>
          </a:p>
          <a:p>
            <a:pPr marL="0" marR="0" lvl="0" indent="0" algn="r" defTabSz="914400" rtl="1" eaLnBrk="1" fontAlgn="auto" latinLnBrk="0" hangingPunct="1">
              <a:lnSpc>
                <a:spcPct val="100000"/>
              </a:lnSpc>
              <a:spcBef>
                <a:spcPts val="0"/>
              </a:spcBef>
              <a:spcAft>
                <a:spcPts val="600"/>
              </a:spcAft>
              <a:buClrTx/>
              <a:buSzPct val="60000"/>
              <a:buFont typeface="Arial" panose="020B0604020202020204" pitchFamily="34" charset="0"/>
              <a:buNone/>
              <a:tabLst/>
              <a:defRPr/>
            </a:pPr>
            <a:r>
              <a:rPr kumimoji="0" lang="he-IL" sz="2000" b="1" i="0" u="none" strike="noStrike" kern="1200" cap="none" spc="0" normalizeH="0" baseline="0" noProof="0" dirty="0">
                <a:ln>
                  <a:noFill/>
                </a:ln>
                <a:solidFill>
                  <a:sysClr val="windowText" lastClr="000000"/>
                </a:solidFill>
                <a:effectLst/>
                <a:uLnTx/>
                <a:uFillTx/>
                <a:latin typeface="Arial" pitchFamily="34" charset="0"/>
                <a:ea typeface="+mn-ea"/>
                <a:cs typeface="Guttman Hatzvi" pitchFamily="2" charset="-79"/>
              </a:rPr>
              <a:t>	</a:t>
            </a:r>
          </a:p>
          <a:p>
            <a:pPr marL="0" marR="0" lvl="0" indent="0" algn="r" defTabSz="914400" rtl="1" eaLnBrk="1" fontAlgn="auto" latinLnBrk="0" hangingPunct="1">
              <a:lnSpc>
                <a:spcPct val="100000"/>
              </a:lnSpc>
              <a:spcBef>
                <a:spcPts val="0"/>
              </a:spcBef>
              <a:spcAft>
                <a:spcPts val="600"/>
              </a:spcAft>
              <a:buClrTx/>
              <a:buSzPct val="60000"/>
              <a:buFont typeface="Arial" panose="020B0604020202020204" pitchFamily="34" charset="0"/>
              <a:buNone/>
              <a:tabLst/>
              <a:defRPr/>
            </a:pPr>
            <a:r>
              <a:rPr kumimoji="0" lang="he-IL" sz="2000" b="1" i="0" u="none" strike="noStrike" kern="1200" cap="none" spc="0" normalizeH="0" baseline="0" noProof="0" dirty="0">
                <a:ln>
                  <a:noFill/>
                </a:ln>
                <a:solidFill>
                  <a:sysClr val="windowText" lastClr="000000"/>
                </a:solidFill>
                <a:effectLst/>
                <a:uLnTx/>
                <a:uFillTx/>
                <a:latin typeface="Arial" pitchFamily="34" charset="0"/>
                <a:ea typeface="+mn-ea"/>
                <a:cs typeface="Guttman Hatzvi" pitchFamily="2" charset="-79"/>
              </a:rPr>
              <a:t>					</a:t>
            </a:r>
          </a:p>
          <a:p>
            <a:pPr marL="0" marR="0" lvl="0" indent="0" algn="r" defTabSz="914400" rtl="1" eaLnBrk="1" fontAlgn="auto" latinLnBrk="0" hangingPunct="1">
              <a:lnSpc>
                <a:spcPct val="100000"/>
              </a:lnSpc>
              <a:spcBef>
                <a:spcPts val="600"/>
              </a:spcBef>
              <a:spcAft>
                <a:spcPts val="0"/>
              </a:spcAft>
              <a:buClrTx/>
              <a:buSzPct val="60000"/>
              <a:buFont typeface="Arial" panose="020B0604020202020204" pitchFamily="34" charset="0"/>
              <a:buNone/>
              <a:tabLst/>
              <a:defRPr/>
            </a:pPr>
            <a:r>
              <a:rPr kumimoji="0" lang="he-IL" sz="2000" b="1" i="0" u="none" strike="noStrike" kern="1200" cap="none" spc="0" normalizeH="0" baseline="0" noProof="0" dirty="0">
                <a:ln>
                  <a:noFill/>
                </a:ln>
                <a:solidFill>
                  <a:sysClr val="windowText" lastClr="000000"/>
                </a:solidFill>
                <a:effectLst/>
                <a:uLnTx/>
                <a:uFillTx/>
                <a:latin typeface="Narkisim" panose="020E0502050101010101" pitchFamily="34" charset="-79"/>
                <a:ea typeface="+mn-ea"/>
                <a:cs typeface="Arial" panose="020B0604020202020204" pitchFamily="34" charset="0"/>
              </a:rPr>
              <a:t>	</a:t>
            </a:r>
            <a:endParaRPr kumimoji="0" lang="en-US" sz="2000" b="0" i="0" u="none" strike="noStrike" kern="1200" cap="none" spc="0" normalizeH="0" baseline="0" noProof="0" dirty="0">
              <a:ln>
                <a:noFill/>
              </a:ln>
              <a:solidFill>
                <a:sysClr val="windowText" lastClr="000000"/>
              </a:solidFill>
              <a:effectLst/>
              <a:uLnTx/>
              <a:uFillTx/>
              <a:latin typeface="Narkisim" panose="020E0502050101010101" pitchFamily="34" charset="-79"/>
              <a:ea typeface="+mn-ea"/>
              <a:cs typeface="+mn-cs"/>
            </a:endParaRPr>
          </a:p>
        </p:txBody>
      </p:sp>
      <p:sp>
        <p:nvSpPr>
          <p:cNvPr id="5" name="תיבת טקסט 4">
            <a:extLst>
              <a:ext uri="{FF2B5EF4-FFF2-40B4-BE49-F238E27FC236}">
                <a16:creationId xmlns:a16="http://schemas.microsoft.com/office/drawing/2014/main" id="{9D8B51FF-EEE6-45CB-B8BF-AC8416ED6CDB}"/>
              </a:ext>
            </a:extLst>
          </p:cNvPr>
          <p:cNvSpPr txBox="1"/>
          <p:nvPr/>
        </p:nvSpPr>
        <p:spPr>
          <a:xfrm>
            <a:off x="3573517" y="1574626"/>
            <a:ext cx="6096000" cy="477054"/>
          </a:xfrm>
          <a:prstGeom prst="rect">
            <a:avLst/>
          </a:prstGeom>
          <a:noFill/>
        </p:spPr>
        <p:txBody>
          <a:bodyPr wrap="square">
            <a:spAutoFit/>
          </a:bodyPr>
          <a:lstStyle/>
          <a:p>
            <a:r>
              <a:rPr kumimoji="0" lang="he-IL" sz="2500" b="1" i="0" u="none" strike="noStrike" kern="1200" cap="none" spc="300" normalizeH="0" baseline="0" noProof="0" dirty="0">
                <a:ln>
                  <a:noFill/>
                </a:ln>
                <a:solidFill>
                  <a:srgbClr val="B51A4E"/>
                </a:solidFill>
                <a:effectLst/>
                <a:uLnTx/>
                <a:uFillTx/>
                <a:latin typeface="Gisha" panose="020B0502040204020203" pitchFamily="34" charset="-79"/>
                <a:ea typeface="+mj-ea"/>
                <a:cs typeface="Gisha" panose="020B0502040204020203" pitchFamily="34" charset="-79"/>
              </a:rPr>
              <a:t>מבוא–פרק א'</a:t>
            </a:r>
            <a:endParaRPr lang="he-IL" dirty="0">
              <a:latin typeface="Gisha" panose="020B0502040204020203" pitchFamily="34" charset="-79"/>
              <a:cs typeface="Gisha" panose="020B0502040204020203" pitchFamily="34" charset="-79"/>
            </a:endParaRPr>
          </a:p>
        </p:txBody>
      </p:sp>
    </p:spTree>
    <p:extLst>
      <p:ext uri="{BB962C8B-B14F-4D97-AF65-F5344CB8AC3E}">
        <p14:creationId xmlns:p14="http://schemas.microsoft.com/office/powerpoint/2010/main" val="10795899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1497262"/>
          </a:xfrm>
          <a:prstGeom prst="rect">
            <a:avLst/>
          </a:prstGeom>
        </p:spPr>
      </p:pic>
      <p:graphicFrame>
        <p:nvGraphicFramePr>
          <p:cNvPr id="9" name="Content Placeholder 6">
            <a:extLst>
              <a:ext uri="{FF2B5EF4-FFF2-40B4-BE49-F238E27FC236}">
                <a16:creationId xmlns:a16="http://schemas.microsoft.com/office/drawing/2014/main" id="{E37F5FFF-F1A7-4F28-8C17-CF513E26FAD0}"/>
              </a:ext>
            </a:extLst>
          </p:cNvPr>
          <p:cNvGraphicFramePr/>
          <p:nvPr>
            <p:extLst>
              <p:ext uri="{D42A27DB-BD31-4B8C-83A1-F6EECF244321}">
                <p14:modId xmlns:p14="http://schemas.microsoft.com/office/powerpoint/2010/main" val="3909151006"/>
              </p:ext>
            </p:extLst>
          </p:nvPr>
        </p:nvGraphicFramePr>
        <p:xfrm>
          <a:off x="987243" y="1974316"/>
          <a:ext cx="8640960" cy="40818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600099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1497262"/>
          </a:xfrm>
          <a:prstGeom prst="rect">
            <a:avLst/>
          </a:prstGeom>
        </p:spPr>
      </p:pic>
      <p:sp>
        <p:nvSpPr>
          <p:cNvPr id="3" name="Content Placeholder 6">
            <a:extLst>
              <a:ext uri="{FF2B5EF4-FFF2-40B4-BE49-F238E27FC236}">
                <a16:creationId xmlns:a16="http://schemas.microsoft.com/office/drawing/2014/main" id="{C81DC6EB-E45F-4DED-AC5C-6B46B40A5892}"/>
              </a:ext>
            </a:extLst>
          </p:cNvPr>
          <p:cNvSpPr txBox="1">
            <a:spLocks/>
          </p:cNvSpPr>
          <p:nvPr/>
        </p:nvSpPr>
        <p:spPr>
          <a:xfrm>
            <a:off x="987243" y="1974316"/>
            <a:ext cx="8640960" cy="4081866"/>
          </a:xfrm>
          <a:prstGeom prst="rect">
            <a:avLst/>
          </a:prstGeom>
        </p:spPr>
        <p:txBody>
          <a:bodyPr/>
          <a:lstStyle>
            <a:lvl1pPr marL="0" indent="0" algn="r" defTabSz="914400" rtl="1" eaLnBrk="1" latinLnBrk="0" hangingPunct="1">
              <a:spcBef>
                <a:spcPct val="20000"/>
              </a:spcBef>
              <a:buFont typeface="Arial" panose="020B0604020202020204" pitchFamily="34" charset="0"/>
              <a:buNone/>
              <a:defRPr sz="2000" b="0" i="0" kern="1200" baseline="0">
                <a:solidFill>
                  <a:schemeClr val="tx1"/>
                </a:solidFill>
                <a:latin typeface="Narkisim" panose="020E0502050101010101" pitchFamily="34" charset="-79"/>
                <a:ea typeface="+mn-ea"/>
                <a:cs typeface="+mn-cs"/>
              </a:defRPr>
            </a:lvl1pPr>
            <a:lvl2pPr marL="7429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mn-cs"/>
              </a:defRPr>
            </a:lvl2pPr>
            <a:lvl3pPr marL="12001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3pPr>
            <a:lvl4pPr marL="1371600" indent="0" algn="r" defTabSz="914400" rtl="1" eaLnBrk="1" latinLnBrk="0" hangingPunct="1">
              <a:spcBef>
                <a:spcPct val="20000"/>
              </a:spcBef>
              <a:buFont typeface="Arial" panose="020B0604020202020204" pitchFamily="34" charset="0"/>
              <a:buNone/>
              <a:defRPr sz="1600" b="0" i="0" kern="1200">
                <a:solidFill>
                  <a:schemeClr val="tx1"/>
                </a:solidFill>
                <a:latin typeface="Gotham-Light"/>
                <a:ea typeface="+mn-ea"/>
                <a:cs typeface="Gotham-Light"/>
              </a:defRPr>
            </a:lvl4pPr>
            <a:lvl5pPr marL="2057400" indent="-22860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609600" indent="-609600" eaLnBrk="1" hangingPunct="1"/>
            <a:endParaRPr kumimoji="0" lang="en-US" sz="2000" b="0" i="0" u="none" strike="noStrike" kern="1200" cap="none" spc="0" normalizeH="0" baseline="0" noProof="0" dirty="0">
              <a:ln>
                <a:noFill/>
              </a:ln>
              <a:solidFill>
                <a:sysClr val="windowText" lastClr="000000"/>
              </a:solidFill>
              <a:effectLst/>
              <a:uLnTx/>
              <a:uFillTx/>
              <a:latin typeface="Narkisim" panose="020E0502050101010101" pitchFamily="34" charset="-79"/>
              <a:ea typeface="+mn-ea"/>
              <a:cs typeface="+mn-cs"/>
            </a:endParaRPr>
          </a:p>
        </p:txBody>
      </p:sp>
      <p:sp>
        <p:nvSpPr>
          <p:cNvPr id="6" name="תיבת טקסט 5">
            <a:extLst>
              <a:ext uri="{FF2B5EF4-FFF2-40B4-BE49-F238E27FC236}">
                <a16:creationId xmlns:a16="http://schemas.microsoft.com/office/drawing/2014/main" id="{4C79042B-8AC3-45EE-9A90-35B7D1941469}"/>
              </a:ext>
            </a:extLst>
          </p:cNvPr>
          <p:cNvSpPr txBox="1"/>
          <p:nvPr/>
        </p:nvSpPr>
        <p:spPr>
          <a:xfrm>
            <a:off x="2324100" y="1784615"/>
            <a:ext cx="8801100" cy="4308872"/>
          </a:xfrm>
          <a:prstGeom prst="rect">
            <a:avLst/>
          </a:prstGeom>
          <a:noFill/>
        </p:spPr>
        <p:txBody>
          <a:bodyPr wrap="square">
            <a:spAutoFit/>
          </a:bodyPr>
          <a:lstStyle/>
          <a:p>
            <a:pPr algn="just" rtl="1">
              <a:spcAft>
                <a:spcPts val="600"/>
              </a:spcAft>
            </a:pPr>
            <a:r>
              <a:rPr lang="he-IL" sz="1800" b="1" kern="1200" dirty="0">
                <a:solidFill>
                  <a:srgbClr val="000000"/>
                </a:solidFill>
                <a:effectLst/>
                <a:latin typeface="Times New Roman" panose="02020603050405020304" pitchFamily="18" charset="0"/>
                <a:ea typeface="+mn-ea"/>
                <a:cs typeface="Gisha" panose="020B0502040204020203" pitchFamily="34" charset="-79"/>
              </a:rPr>
              <a:t>				</a:t>
            </a:r>
            <a:r>
              <a:rPr lang="he-IL" sz="2400" b="1" kern="1200" dirty="0">
                <a:solidFill>
                  <a:srgbClr val="000000"/>
                </a:solidFill>
                <a:effectLst/>
                <a:latin typeface="Times New Roman" panose="02020603050405020304" pitchFamily="18" charset="0"/>
                <a:ea typeface="+mn-ea"/>
                <a:cs typeface="Gisha" panose="020B0502040204020203" pitchFamily="34" charset="-79"/>
              </a:rPr>
              <a:t>	</a:t>
            </a:r>
            <a:endParaRPr lang="en-US" sz="1600" dirty="0">
              <a:effectLst/>
              <a:latin typeface="Times New Roman" panose="02020603050405020304" pitchFamily="18" charset="0"/>
              <a:ea typeface="Times New Roman" panose="02020603050405020304" pitchFamily="18" charset="0"/>
            </a:endParaRPr>
          </a:p>
          <a:p>
            <a:pPr marL="612775" indent="-612775" algn="just" rtl="1"/>
            <a:r>
              <a:rPr lang="he-IL" sz="2400" b="1" u="sng" kern="1200" dirty="0">
                <a:solidFill>
                  <a:srgbClr val="000000"/>
                </a:solidFill>
                <a:effectLst/>
                <a:latin typeface="Times New Roman" panose="02020603050405020304" pitchFamily="18" charset="0"/>
                <a:ea typeface="+mn-ea"/>
                <a:cs typeface="Gisha" panose="020B0502040204020203" pitchFamily="34" charset="-79"/>
              </a:rPr>
              <a:t>מקורות</a:t>
            </a:r>
            <a:br>
              <a:rPr lang="he-IL" sz="2400" kern="1200" dirty="0">
                <a:solidFill>
                  <a:srgbClr val="000000"/>
                </a:solidFill>
                <a:effectLst/>
                <a:latin typeface="Times New Roman" panose="02020603050405020304" pitchFamily="18" charset="0"/>
                <a:ea typeface="+mn-ea"/>
                <a:cs typeface="Gisha" panose="020B0502040204020203" pitchFamily="34" charset="-79"/>
              </a:rPr>
            </a:br>
            <a:r>
              <a:rPr lang="he-IL" sz="2400" b="1" kern="1200" dirty="0">
                <a:solidFill>
                  <a:srgbClr val="000000"/>
                </a:solidFill>
                <a:effectLst/>
                <a:latin typeface="Times New Roman" panose="02020603050405020304" pitchFamily="18" charset="0"/>
                <a:ea typeface="+mn-ea"/>
                <a:cs typeface="Gisha" panose="020B0502040204020203" pitchFamily="34" charset="-79"/>
              </a:rPr>
              <a:t>תקבולי בעלי זכויות קיימים או בעלי קרקע, הון עצמי מושקע של היזם, הלוואות שנתקבלו מאת הגורם המממן, תקבולים בגין הרשמות מוקדמות.</a:t>
            </a:r>
            <a:endParaRPr lang="en-US" sz="1600" dirty="0">
              <a:effectLst/>
              <a:latin typeface="Times New Roman" panose="02020603050405020304" pitchFamily="18" charset="0"/>
              <a:ea typeface="Times New Roman" panose="02020603050405020304" pitchFamily="18" charset="0"/>
            </a:endParaRPr>
          </a:p>
          <a:p>
            <a:pPr marL="612775" indent="-612775" algn="just" rtl="1"/>
            <a:r>
              <a:rPr lang="he-IL" sz="2400" b="1" kern="1200" dirty="0">
                <a:solidFill>
                  <a:srgbClr val="000000"/>
                </a:solidFill>
                <a:effectLst/>
                <a:latin typeface="Times New Roman" panose="02020603050405020304" pitchFamily="18" charset="0"/>
                <a:ea typeface="+mn-ea"/>
                <a:cs typeface="Gisha" panose="020B0502040204020203" pitchFamily="34" charset="-79"/>
              </a:rPr>
              <a:t> </a:t>
            </a:r>
            <a:endParaRPr lang="en-US" sz="1600" dirty="0">
              <a:effectLst/>
              <a:latin typeface="Times New Roman" panose="02020603050405020304" pitchFamily="18" charset="0"/>
              <a:ea typeface="Times New Roman" panose="02020603050405020304" pitchFamily="18" charset="0"/>
            </a:endParaRPr>
          </a:p>
          <a:p>
            <a:pPr marL="612775" indent="-612775" algn="just" rtl="1"/>
            <a:r>
              <a:rPr lang="he-IL" sz="2400" b="1" u="sng" kern="1200" dirty="0">
                <a:solidFill>
                  <a:srgbClr val="000000"/>
                </a:solidFill>
                <a:effectLst/>
                <a:latin typeface="Times New Roman" panose="02020603050405020304" pitchFamily="18" charset="0"/>
                <a:ea typeface="+mn-ea"/>
                <a:cs typeface="Gisha" panose="020B0502040204020203" pitchFamily="34" charset="-79"/>
              </a:rPr>
              <a:t>שימושים</a:t>
            </a:r>
            <a:br>
              <a:rPr lang="he-IL" sz="2400" b="1" u="sng" kern="1200" dirty="0">
                <a:solidFill>
                  <a:srgbClr val="000000"/>
                </a:solidFill>
                <a:effectLst/>
                <a:latin typeface="Times New Roman" panose="02020603050405020304" pitchFamily="18" charset="0"/>
                <a:ea typeface="+mn-ea"/>
                <a:cs typeface="Gisha" panose="020B0502040204020203" pitchFamily="34" charset="-79"/>
              </a:rPr>
            </a:br>
            <a:r>
              <a:rPr lang="he-IL" sz="2400" b="1" kern="1200" dirty="0">
                <a:solidFill>
                  <a:srgbClr val="000000"/>
                </a:solidFill>
                <a:effectLst/>
                <a:latin typeface="Times New Roman" panose="02020603050405020304" pitchFamily="18" charset="0"/>
                <a:ea typeface="+mn-ea"/>
                <a:cs typeface="Gisha" panose="020B0502040204020203" pitchFamily="34" charset="-79"/>
              </a:rPr>
              <a:t>הוצאות ששולמו ע"י היזם לפני תחילת הליווי, הוצאות ששולמו במהלך הליווי, תשלומים למוסדות (מע"מ תקבולים, ניכוי מס במקור וכו')</a:t>
            </a:r>
            <a:r>
              <a:rPr lang="he-IL" sz="2400" dirty="0">
                <a:effectLst/>
                <a:latin typeface="Times New Roman" panose="02020603050405020304" pitchFamily="18" charset="0"/>
                <a:ea typeface="Times New Roman" panose="02020603050405020304" pitchFamily="18" charset="0"/>
                <a:cs typeface="Gisha" panose="020B0502040204020203" pitchFamily="34" charset="-79"/>
              </a:rPr>
              <a:t>.</a:t>
            </a:r>
            <a:endParaRPr lang="en-US" sz="1600" dirty="0">
              <a:effectLst/>
              <a:latin typeface="Times New Roman" panose="02020603050405020304" pitchFamily="18" charset="0"/>
              <a:ea typeface="Times New Roman" panose="02020603050405020304" pitchFamily="18" charset="0"/>
            </a:endParaRPr>
          </a:p>
          <a:p>
            <a:pPr algn="just" rtl="1">
              <a:spcBef>
                <a:spcPts val="600"/>
              </a:spcBef>
            </a:pPr>
            <a:r>
              <a:rPr lang="he-IL" sz="2400" dirty="0">
                <a:effectLst/>
                <a:latin typeface="Times New Roman" panose="02020603050405020304" pitchFamily="18" charset="0"/>
                <a:ea typeface="Times New Roman" panose="02020603050405020304" pitchFamily="18" charset="0"/>
                <a:cs typeface="Gisha" panose="020B0502040204020203" pitchFamily="34" charset="-79"/>
              </a:rPr>
              <a:t> </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51989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212" y="0"/>
            <a:ext cx="12103788" cy="6858000"/>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
        <p:nvSpPr>
          <p:cNvPr id="4" name="תיבת טקסט 3">
            <a:extLst>
              <a:ext uri="{FF2B5EF4-FFF2-40B4-BE49-F238E27FC236}">
                <a16:creationId xmlns:a16="http://schemas.microsoft.com/office/drawing/2014/main" id="{76106D93-F764-4FC4-8BC8-EA5D7C0F4898}"/>
              </a:ext>
            </a:extLst>
          </p:cNvPr>
          <p:cNvSpPr txBox="1"/>
          <p:nvPr/>
        </p:nvSpPr>
        <p:spPr>
          <a:xfrm>
            <a:off x="2133602" y="1384101"/>
            <a:ext cx="6850334" cy="2357568"/>
          </a:xfrm>
          <a:prstGeom prst="rect">
            <a:avLst/>
          </a:prstGeom>
          <a:noFill/>
        </p:spPr>
        <p:txBody>
          <a:bodyPr wrap="square" rtlCol="1">
            <a:spAutoFit/>
          </a:bodyPr>
          <a:lstStyle/>
          <a:p>
            <a:pPr marL="0" marR="0" lvl="0" indent="0" algn="ctr" defTabSz="914400" rtl="1"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he-IL" sz="3200" b="1" i="0" u="none" strike="noStrike" kern="1800" cap="none" spc="300" normalizeH="0" baseline="0" noProof="0">
              <a:ln>
                <a:noFill/>
              </a:ln>
              <a:solidFill>
                <a:srgbClr val="C0504D">
                  <a:lumMod val="20000"/>
                  <a:lumOff val="80000"/>
                </a:srgbClr>
              </a:solidFill>
              <a:effectLst/>
              <a:uLnTx/>
              <a:uFillTx/>
              <a:latin typeface="Narkisim" panose="020E0502050101010101" pitchFamily="34" charset="-79"/>
              <a:ea typeface="+mn-ea"/>
              <a:cs typeface="Monotype Hadassah" pitchFamily="2" charset="-79"/>
            </a:endParaRPr>
          </a:p>
          <a:p>
            <a:pPr marL="0" marR="0" lvl="0" indent="0" algn="ctr" defTabSz="914400" rtl="1" eaLnBrk="1" fontAlgn="auto" latinLnBrk="0" hangingPunct="1">
              <a:lnSpc>
                <a:spcPct val="100000"/>
              </a:lnSpc>
              <a:spcBef>
                <a:spcPct val="20000"/>
              </a:spcBef>
              <a:spcAft>
                <a:spcPts val="0"/>
              </a:spcAft>
              <a:buClrTx/>
              <a:buSzTx/>
              <a:buFont typeface="Arial" panose="020B0604020202020204" pitchFamily="34" charset="0"/>
              <a:buNone/>
              <a:tabLst/>
              <a:defRPr/>
            </a:pPr>
            <a:r>
              <a:rPr lang="he-IL" sz="3200" b="1" kern="1800" spc="300">
                <a:solidFill>
                  <a:srgbClr val="C0504D">
                    <a:lumMod val="20000"/>
                    <a:lumOff val="80000"/>
                  </a:srgbClr>
                </a:solidFill>
                <a:latin typeface="Gisha" panose="020B0502040204020203" pitchFamily="34" charset="-79"/>
                <a:cs typeface="Gisha" panose="020B0502040204020203" pitchFamily="34" charset="-79"/>
              </a:rPr>
              <a:t>תודה על ההקשבה ובהצלחה...</a:t>
            </a:r>
          </a:p>
          <a:p>
            <a:pPr marL="0" marR="0" lvl="0" indent="0" algn="ctr" defTabSz="914400" rtl="1" eaLnBrk="1" fontAlgn="auto" latinLnBrk="0" hangingPunct="1">
              <a:lnSpc>
                <a:spcPct val="100000"/>
              </a:lnSpc>
              <a:spcBef>
                <a:spcPct val="20000"/>
              </a:spcBef>
              <a:spcAft>
                <a:spcPts val="0"/>
              </a:spcAft>
              <a:buClrTx/>
              <a:buSzTx/>
              <a:buFont typeface="Arial" panose="020B0604020202020204" pitchFamily="34" charset="0"/>
              <a:buNone/>
              <a:tabLst/>
              <a:defRPr/>
            </a:pPr>
            <a:endParaRPr lang="he-IL" sz="3200" b="1" kern="1800" spc="300">
              <a:solidFill>
                <a:srgbClr val="C0504D">
                  <a:lumMod val="20000"/>
                  <a:lumOff val="80000"/>
                </a:srgbClr>
              </a:solidFill>
              <a:latin typeface="Gisha" panose="020B0502040204020203" pitchFamily="34" charset="-79"/>
              <a:cs typeface="Gisha" panose="020B0502040204020203" pitchFamily="34" charset="-79"/>
            </a:endParaRPr>
          </a:p>
          <a:p>
            <a:pPr marL="0" marR="0" lvl="0" indent="0" algn="ctr" defTabSz="914400" rtl="1"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he-IL" sz="3200" b="1" i="0" u="none" strike="noStrike" kern="1800" cap="none" spc="300" normalizeH="0" baseline="0" noProof="0" dirty="0">
              <a:ln>
                <a:noFill/>
              </a:ln>
              <a:solidFill>
                <a:srgbClr val="C0504D">
                  <a:lumMod val="20000"/>
                  <a:lumOff val="80000"/>
                </a:srgbClr>
              </a:solidFill>
              <a:effectLst/>
              <a:uLnTx/>
              <a:uFillTx/>
              <a:latin typeface="Narkisim" panose="020E0502050101010101" pitchFamily="34" charset="-79"/>
              <a:ea typeface="+mn-ea"/>
              <a:cs typeface="Monotype Hadassah" pitchFamily="2" charset="-79"/>
            </a:endParaRPr>
          </a:p>
        </p:txBody>
      </p:sp>
      <p:sp>
        <p:nvSpPr>
          <p:cNvPr id="6" name="תיבת טקסט 5">
            <a:extLst>
              <a:ext uri="{FF2B5EF4-FFF2-40B4-BE49-F238E27FC236}">
                <a16:creationId xmlns:a16="http://schemas.microsoft.com/office/drawing/2014/main" id="{161A15DE-3924-4816-B7BB-FEB6F082241C}"/>
              </a:ext>
            </a:extLst>
          </p:cNvPr>
          <p:cNvSpPr txBox="1"/>
          <p:nvPr/>
        </p:nvSpPr>
        <p:spPr>
          <a:xfrm>
            <a:off x="514350" y="6175976"/>
            <a:ext cx="11677650" cy="276999"/>
          </a:xfrm>
          <a:prstGeom prst="rect">
            <a:avLst/>
          </a:prstGeom>
          <a:noFill/>
        </p:spPr>
        <p:txBody>
          <a:bodyPr wrap="square">
            <a:spAutoFit/>
          </a:bodyPr>
          <a:lstStyle/>
          <a:p>
            <a:pPr marL="0" marR="0" lvl="0" indent="0" algn="ctr" defTabSz="914400" rtl="1"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he-IL" sz="1200" b="1" i="0" u="none" strike="noStrike" kern="1800" cap="none" spc="300" normalizeH="0" baseline="0" noProof="0">
                <a:ln>
                  <a:noFill/>
                </a:ln>
                <a:solidFill>
                  <a:srgbClr val="F4E4F1"/>
                </a:solidFill>
                <a:effectLst/>
                <a:uLnTx/>
                <a:uFillTx/>
                <a:latin typeface="Narkisim" panose="020E0502050101010101" pitchFamily="34" charset="-79"/>
                <a:ea typeface="+mn-ea"/>
                <a:cs typeface="Narkisim" panose="020E0502050101010101" pitchFamily="34" charset="-79"/>
              </a:rPr>
              <a:t>כל הזכויות שמורות © אין להעתיק, לצלם או לעשות שימוש פומבי כלשהו במצגת ללא אישור בכתב מאת עו"ד אברהם ללום</a:t>
            </a:r>
            <a:endParaRPr kumimoji="0" lang="he-IL" sz="1200" b="1" i="0" u="none" strike="noStrike" kern="1800" cap="none" spc="300" normalizeH="0" baseline="0" noProof="0" dirty="0">
              <a:ln>
                <a:noFill/>
              </a:ln>
              <a:solidFill>
                <a:srgbClr val="F4E4F1"/>
              </a:solidFill>
              <a:effectLst/>
              <a:uLnTx/>
              <a:uFillTx/>
              <a:latin typeface="Narkisim" panose="020E0502050101010101" pitchFamily="34" charset="-79"/>
              <a:ea typeface="+mn-ea"/>
              <a:cs typeface="Narkisim" panose="020E0502050101010101" pitchFamily="34" charset="-79"/>
            </a:endParaRPr>
          </a:p>
        </p:txBody>
      </p:sp>
    </p:spTree>
    <p:extLst>
      <p:ext uri="{BB962C8B-B14F-4D97-AF65-F5344CB8AC3E}">
        <p14:creationId xmlns:p14="http://schemas.microsoft.com/office/powerpoint/2010/main" val="1572271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39">
            <a:extLst>
              <a:ext uri="{FF2B5EF4-FFF2-40B4-BE49-F238E27FC236}">
                <a16:creationId xmlns:a16="http://schemas.microsoft.com/office/drawing/2014/main" id="{2E24B5A8-B2F1-4DC0-B421-E1DC2BB684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תיבת טקסט 4">
            <a:extLst>
              <a:ext uri="{FF2B5EF4-FFF2-40B4-BE49-F238E27FC236}">
                <a16:creationId xmlns:a16="http://schemas.microsoft.com/office/drawing/2014/main" id="{9D8B51FF-EEE6-45CB-B8BF-AC8416ED6CDB}"/>
              </a:ext>
            </a:extLst>
          </p:cNvPr>
          <p:cNvSpPr txBox="1"/>
          <p:nvPr/>
        </p:nvSpPr>
        <p:spPr>
          <a:xfrm>
            <a:off x="971368" y="909326"/>
            <a:ext cx="6125968" cy="1912749"/>
          </a:xfrm>
          <a:prstGeom prst="rect">
            <a:avLst/>
          </a:prstGeom>
        </p:spPr>
        <p:txBody>
          <a:bodyPr vert="horz" lIns="91440" tIns="45720" rIns="91440" bIns="45720" rtlCol="0" anchor="b">
            <a:normAutofit/>
          </a:bodyPr>
          <a:lstStyle/>
          <a:p>
            <a:pPr rtl="0">
              <a:lnSpc>
                <a:spcPct val="90000"/>
              </a:lnSpc>
              <a:spcBef>
                <a:spcPct val="0"/>
              </a:spcBef>
              <a:spcAft>
                <a:spcPts val="600"/>
              </a:spcAft>
            </a:pPr>
            <a:endParaRPr lang="en-US" sz="4400" kern="1200" dirty="0">
              <a:solidFill>
                <a:schemeClr val="tx1"/>
              </a:solidFill>
              <a:latin typeface="+mj-lt"/>
              <a:ea typeface="+mj-ea"/>
              <a:cs typeface="+mj-cs"/>
            </a:endParaRPr>
          </a:p>
        </p:txBody>
      </p:sp>
      <p:sp>
        <p:nvSpPr>
          <p:cNvPr id="3" name="Content Placeholder 6">
            <a:extLst>
              <a:ext uri="{FF2B5EF4-FFF2-40B4-BE49-F238E27FC236}">
                <a16:creationId xmlns:a16="http://schemas.microsoft.com/office/drawing/2014/main" id="{C81DC6EB-E45F-4DED-AC5C-6B46B40A5892}"/>
              </a:ext>
            </a:extLst>
          </p:cNvPr>
          <p:cNvSpPr txBox="1">
            <a:spLocks/>
          </p:cNvSpPr>
          <p:nvPr/>
        </p:nvSpPr>
        <p:spPr>
          <a:xfrm>
            <a:off x="971367" y="2999537"/>
            <a:ext cx="6125969" cy="3177426"/>
          </a:xfrm>
          <a:prstGeom prst="rect">
            <a:avLst/>
          </a:prstGeom>
        </p:spPr>
        <p:txBody>
          <a:bodyPr vert="horz" lIns="91440" tIns="45720" rIns="91440" bIns="45720" rtlCol="0">
            <a:normAutofit/>
          </a:bodyPr>
          <a:lstStyle>
            <a:lvl1pPr marL="0" indent="0" algn="r" defTabSz="914400" rtl="1" eaLnBrk="1" latinLnBrk="0" hangingPunct="1">
              <a:spcBef>
                <a:spcPct val="20000"/>
              </a:spcBef>
              <a:buFont typeface="Arial" panose="020B0604020202020204" pitchFamily="34" charset="0"/>
              <a:buNone/>
              <a:defRPr sz="2000" b="0" i="0" kern="1200" baseline="0">
                <a:solidFill>
                  <a:schemeClr val="tx1"/>
                </a:solidFill>
                <a:latin typeface="Narkisim" panose="020E0502050101010101" pitchFamily="34" charset="-79"/>
                <a:ea typeface="+mn-ea"/>
                <a:cs typeface="+mn-cs"/>
              </a:defRPr>
            </a:lvl1pPr>
            <a:lvl2pPr marL="7429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mn-cs"/>
              </a:defRPr>
            </a:lvl2pPr>
            <a:lvl3pPr marL="12001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3pPr>
            <a:lvl4pPr marL="1371600" indent="0" algn="r" defTabSz="914400" rtl="1" eaLnBrk="1" latinLnBrk="0" hangingPunct="1">
              <a:spcBef>
                <a:spcPct val="20000"/>
              </a:spcBef>
              <a:buFont typeface="Arial" panose="020B0604020202020204" pitchFamily="34" charset="0"/>
              <a:buNone/>
              <a:defRPr sz="1600" b="0" i="0" kern="1200">
                <a:solidFill>
                  <a:schemeClr val="tx1"/>
                </a:solidFill>
                <a:latin typeface="Gotham-Light"/>
                <a:ea typeface="+mn-ea"/>
                <a:cs typeface="Gotham-Light"/>
              </a:defRPr>
            </a:lvl4pPr>
            <a:lvl5pPr marL="2057400" indent="-22860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228600" algn="l" rtl="0">
              <a:lnSpc>
                <a:spcPct val="90000"/>
              </a:lnSpc>
              <a:buFont typeface="Arial" panose="020B0604020202020204" pitchFamily="34" charset="0"/>
              <a:buChar char="•"/>
            </a:pPr>
            <a:endParaRPr kumimoji="0" lang="en-US" sz="1700" b="0" i="0" u="none" strike="noStrike" cap="none" spc="0" normalizeH="0" baseline="0" noProof="0" dirty="0">
              <a:ln>
                <a:noFill/>
              </a:ln>
              <a:effectLst/>
              <a:uLnTx/>
              <a:uFillTx/>
              <a:latin typeface="+mn-lt"/>
            </a:endParaRPr>
          </a:p>
        </p:txBody>
      </p:sp>
      <p:pic>
        <p:nvPicPr>
          <p:cNvPr id="4" name="תמונה 3" descr="תמונה שמכילה טקסט, צעצוע, בובה&#10;&#10;התיאור נוצר באופן אוטומטי">
            <a:extLst>
              <a:ext uri="{FF2B5EF4-FFF2-40B4-BE49-F238E27FC236}">
                <a16:creationId xmlns:a16="http://schemas.microsoft.com/office/drawing/2014/main" id="{B3B8B8D9-D113-4DD2-B78C-88E40150DA87}"/>
              </a:ext>
            </a:extLst>
          </p:cNvPr>
          <p:cNvPicPr>
            <a:picLocks noChangeAspect="1"/>
          </p:cNvPicPr>
          <p:nvPr/>
        </p:nvPicPr>
        <p:blipFill rotWithShape="1">
          <a:blip r:embed="rId2"/>
          <a:srcRect r="-1" b="6133"/>
          <a:stretch/>
        </p:blipFill>
        <p:spPr>
          <a:xfrm>
            <a:off x="7751004" y="340091"/>
            <a:ext cx="3726211" cy="3016556"/>
          </a:xfrm>
          <a:custGeom>
            <a:avLst/>
            <a:gdLst/>
            <a:ahLst/>
            <a:cxnLst/>
            <a:rect l="l" t="t" r="r" b="b"/>
            <a:pathLst>
              <a:path w="5008963" h="4055009">
                <a:moveTo>
                  <a:pt x="4260" y="2364194"/>
                </a:moveTo>
                <a:lnTo>
                  <a:pt x="6339" y="2376109"/>
                </a:lnTo>
                <a:cubicBezTo>
                  <a:pt x="8263" y="2386693"/>
                  <a:pt x="10534" y="2398797"/>
                  <a:pt x="13016" y="2411650"/>
                </a:cubicBezTo>
                <a:lnTo>
                  <a:pt x="16544" y="2429412"/>
                </a:lnTo>
                <a:lnTo>
                  <a:pt x="15029" y="2430148"/>
                </a:lnTo>
                <a:cubicBezTo>
                  <a:pt x="7176" y="2425568"/>
                  <a:pt x="3382" y="2403865"/>
                  <a:pt x="3537" y="2374995"/>
                </a:cubicBezTo>
                <a:close/>
                <a:moveTo>
                  <a:pt x="1" y="2337056"/>
                </a:moveTo>
                <a:cubicBezTo>
                  <a:pt x="-2" y="2335024"/>
                  <a:pt x="574" y="2335993"/>
                  <a:pt x="1595" y="2339216"/>
                </a:cubicBezTo>
                <a:lnTo>
                  <a:pt x="5078" y="2352002"/>
                </a:lnTo>
                <a:lnTo>
                  <a:pt x="4260" y="2364194"/>
                </a:lnTo>
                <a:lnTo>
                  <a:pt x="1733" y="2349698"/>
                </a:lnTo>
                <a:cubicBezTo>
                  <a:pt x="632" y="2342932"/>
                  <a:pt x="11" y="2338459"/>
                  <a:pt x="1" y="2337056"/>
                </a:cubicBezTo>
                <a:close/>
                <a:moveTo>
                  <a:pt x="4169659" y="1042396"/>
                </a:moveTo>
                <a:cubicBezTo>
                  <a:pt x="4159915" y="1050998"/>
                  <a:pt x="4150173" y="1059602"/>
                  <a:pt x="4140431" y="1068204"/>
                </a:cubicBezTo>
                <a:cubicBezTo>
                  <a:pt x="4146280" y="1065938"/>
                  <a:pt x="4152666" y="1063654"/>
                  <a:pt x="4158783" y="1061380"/>
                </a:cubicBezTo>
                <a:cubicBezTo>
                  <a:pt x="4163391" y="1056201"/>
                  <a:pt x="4168307" y="1051307"/>
                  <a:pt x="4172866" y="1045834"/>
                </a:cubicBezTo>
                <a:cubicBezTo>
                  <a:pt x="4171887" y="1044684"/>
                  <a:pt x="4170639" y="1043546"/>
                  <a:pt x="4169659" y="1042396"/>
                </a:cubicBezTo>
                <a:close/>
                <a:moveTo>
                  <a:pt x="3910544" y="636501"/>
                </a:moveTo>
                <a:cubicBezTo>
                  <a:pt x="3852087" y="688117"/>
                  <a:pt x="3793675" y="740025"/>
                  <a:pt x="3735217" y="791641"/>
                </a:cubicBezTo>
                <a:cubicBezTo>
                  <a:pt x="3736467" y="792782"/>
                  <a:pt x="3737447" y="793931"/>
                  <a:pt x="3738694" y="795071"/>
                </a:cubicBezTo>
                <a:cubicBezTo>
                  <a:pt x="3804727" y="750884"/>
                  <a:pt x="3866037" y="702128"/>
                  <a:pt x="3910544" y="636501"/>
                </a:cubicBezTo>
                <a:close/>
                <a:moveTo>
                  <a:pt x="4241368" y="227"/>
                </a:moveTo>
                <a:cubicBezTo>
                  <a:pt x="4243807" y="-335"/>
                  <a:pt x="4246349" y="22"/>
                  <a:pt x="4248912" y="2744"/>
                </a:cubicBezTo>
                <a:cubicBezTo>
                  <a:pt x="4253368" y="7322"/>
                  <a:pt x="4250995" y="13017"/>
                  <a:pt x="4248935" y="17224"/>
                </a:cubicBezTo>
                <a:cubicBezTo>
                  <a:pt x="4245220" y="24737"/>
                  <a:pt x="4241995" y="31937"/>
                  <a:pt x="4241447" y="40821"/>
                </a:cubicBezTo>
                <a:cubicBezTo>
                  <a:pt x="4240991" y="46747"/>
                  <a:pt x="4240623" y="53262"/>
                  <a:pt x="4245038" y="57545"/>
                </a:cubicBezTo>
                <a:cubicBezTo>
                  <a:pt x="4263399" y="75841"/>
                  <a:pt x="4253477" y="85041"/>
                  <a:pt x="4241589" y="95488"/>
                </a:cubicBezTo>
                <a:cubicBezTo>
                  <a:pt x="4225142" y="109637"/>
                  <a:pt x="4220917" y="129873"/>
                  <a:pt x="4228781" y="153546"/>
                </a:cubicBezTo>
                <a:cubicBezTo>
                  <a:pt x="4231847" y="163195"/>
                  <a:pt x="4231659" y="169112"/>
                  <a:pt x="4220634" y="169188"/>
                </a:cubicBezTo>
                <a:cubicBezTo>
                  <a:pt x="4216350" y="169332"/>
                  <a:pt x="4215765" y="172603"/>
                  <a:pt x="4214688" y="176184"/>
                </a:cubicBezTo>
                <a:cubicBezTo>
                  <a:pt x="4192917" y="260550"/>
                  <a:pt x="4154331" y="335138"/>
                  <a:pt x="4106293" y="404134"/>
                </a:cubicBezTo>
                <a:cubicBezTo>
                  <a:pt x="4067333" y="460118"/>
                  <a:pt x="4022759" y="510969"/>
                  <a:pt x="3976090" y="560416"/>
                </a:cubicBezTo>
                <a:cubicBezTo>
                  <a:pt x="3974703" y="561939"/>
                  <a:pt x="3973361" y="563757"/>
                  <a:pt x="3973001" y="566724"/>
                </a:cubicBezTo>
                <a:cubicBezTo>
                  <a:pt x="3997557" y="559988"/>
                  <a:pt x="4017706" y="547193"/>
                  <a:pt x="4036832" y="532955"/>
                </a:cubicBezTo>
                <a:cubicBezTo>
                  <a:pt x="4087679" y="495192"/>
                  <a:pt x="4128099" y="447137"/>
                  <a:pt x="4169187" y="399948"/>
                </a:cubicBezTo>
                <a:cubicBezTo>
                  <a:pt x="4194181" y="371032"/>
                  <a:pt x="4220107" y="342972"/>
                  <a:pt x="4248533" y="317192"/>
                </a:cubicBezTo>
                <a:cubicBezTo>
                  <a:pt x="4253271" y="312894"/>
                  <a:pt x="4256225" y="307475"/>
                  <a:pt x="4259179" y="302057"/>
                </a:cubicBezTo>
                <a:cubicBezTo>
                  <a:pt x="4260879" y="299044"/>
                  <a:pt x="4263159" y="296308"/>
                  <a:pt x="4267621" y="297340"/>
                </a:cubicBezTo>
                <a:cubicBezTo>
                  <a:pt x="4273199" y="298630"/>
                  <a:pt x="4274397" y="303023"/>
                  <a:pt x="4275596" y="307415"/>
                </a:cubicBezTo>
                <a:cubicBezTo>
                  <a:pt x="4279323" y="321474"/>
                  <a:pt x="4277741" y="334235"/>
                  <a:pt x="4272859" y="346516"/>
                </a:cubicBezTo>
                <a:cubicBezTo>
                  <a:pt x="4260092" y="377975"/>
                  <a:pt x="4237963" y="402657"/>
                  <a:pt x="4214851" y="426191"/>
                </a:cubicBezTo>
                <a:cubicBezTo>
                  <a:pt x="4184949" y="456454"/>
                  <a:pt x="4156291" y="487857"/>
                  <a:pt x="4131023" y="522101"/>
                </a:cubicBezTo>
                <a:cubicBezTo>
                  <a:pt x="4129233" y="524526"/>
                  <a:pt x="4125438" y="526132"/>
                  <a:pt x="4127793" y="532849"/>
                </a:cubicBezTo>
                <a:cubicBezTo>
                  <a:pt x="4144465" y="516625"/>
                  <a:pt x="4160110" y="500731"/>
                  <a:pt x="4176111" y="485417"/>
                </a:cubicBezTo>
                <a:cubicBezTo>
                  <a:pt x="4191845" y="470110"/>
                  <a:pt x="4207847" y="454796"/>
                  <a:pt x="4223625" y="439785"/>
                </a:cubicBezTo>
                <a:cubicBezTo>
                  <a:pt x="4227379" y="436112"/>
                  <a:pt x="4231180" y="430960"/>
                  <a:pt x="4238003" y="435163"/>
                </a:cubicBezTo>
                <a:cubicBezTo>
                  <a:pt x="4245093" y="439357"/>
                  <a:pt x="4245396" y="446735"/>
                  <a:pt x="4244671" y="452670"/>
                </a:cubicBezTo>
                <a:cubicBezTo>
                  <a:pt x="4242191" y="470190"/>
                  <a:pt x="4235650" y="485776"/>
                  <a:pt x="4225900" y="499698"/>
                </a:cubicBezTo>
                <a:cubicBezTo>
                  <a:pt x="4192447" y="545745"/>
                  <a:pt x="4151905" y="585821"/>
                  <a:pt x="4115062" y="629026"/>
                </a:cubicBezTo>
                <a:cubicBezTo>
                  <a:pt x="4095167" y="652452"/>
                  <a:pt x="4077366" y="677283"/>
                  <a:pt x="4060768" y="702961"/>
                </a:cubicBezTo>
                <a:cubicBezTo>
                  <a:pt x="4057055" y="708701"/>
                  <a:pt x="4058119" y="713984"/>
                  <a:pt x="4060431" y="720409"/>
                </a:cubicBezTo>
                <a:cubicBezTo>
                  <a:pt x="4069719" y="746397"/>
                  <a:pt x="4062743" y="755499"/>
                  <a:pt x="4035212" y="751401"/>
                </a:cubicBezTo>
                <a:cubicBezTo>
                  <a:pt x="4026688" y="750210"/>
                  <a:pt x="4021285" y="751870"/>
                  <a:pt x="4017125" y="758215"/>
                </a:cubicBezTo>
                <a:cubicBezTo>
                  <a:pt x="3967019" y="836737"/>
                  <a:pt x="3903854" y="903582"/>
                  <a:pt x="3832932" y="963597"/>
                </a:cubicBezTo>
                <a:cubicBezTo>
                  <a:pt x="3804017" y="987916"/>
                  <a:pt x="3773855" y="1011096"/>
                  <a:pt x="3742937" y="1032823"/>
                </a:cubicBezTo>
                <a:cubicBezTo>
                  <a:pt x="3743159" y="1034292"/>
                  <a:pt x="3743424" y="1036057"/>
                  <a:pt x="3743644" y="1037528"/>
                </a:cubicBezTo>
                <a:cubicBezTo>
                  <a:pt x="3744223" y="1039576"/>
                  <a:pt x="3744667" y="1040744"/>
                  <a:pt x="3745199" y="1042499"/>
                </a:cubicBezTo>
                <a:cubicBezTo>
                  <a:pt x="3788365" y="1009130"/>
                  <a:pt x="3830861" y="974896"/>
                  <a:pt x="3872023" y="938935"/>
                </a:cubicBezTo>
                <a:cubicBezTo>
                  <a:pt x="3983615" y="841498"/>
                  <a:pt x="4088569" y="737488"/>
                  <a:pt x="4195750" y="635767"/>
                </a:cubicBezTo>
                <a:cubicBezTo>
                  <a:pt x="4231774" y="601456"/>
                  <a:pt x="4257859" y="558318"/>
                  <a:pt x="4289249" y="520026"/>
                </a:cubicBezTo>
                <a:cubicBezTo>
                  <a:pt x="4310175" y="494498"/>
                  <a:pt x="4329854" y="467830"/>
                  <a:pt x="4355459" y="446578"/>
                </a:cubicBezTo>
                <a:cubicBezTo>
                  <a:pt x="4366007" y="437947"/>
                  <a:pt x="4377219" y="430181"/>
                  <a:pt x="4393331" y="431708"/>
                </a:cubicBezTo>
                <a:cubicBezTo>
                  <a:pt x="4399623" y="432382"/>
                  <a:pt x="4406851" y="433912"/>
                  <a:pt x="4410143" y="441485"/>
                </a:cubicBezTo>
                <a:cubicBezTo>
                  <a:pt x="4413167" y="449066"/>
                  <a:pt x="4408073" y="452785"/>
                  <a:pt x="4403471" y="456190"/>
                </a:cubicBezTo>
                <a:cubicBezTo>
                  <a:pt x="4402263" y="457118"/>
                  <a:pt x="4401102" y="458339"/>
                  <a:pt x="4399763" y="458385"/>
                </a:cubicBezTo>
                <a:cubicBezTo>
                  <a:pt x="4374585" y="461004"/>
                  <a:pt x="4372053" y="483550"/>
                  <a:pt x="4362431" y="500127"/>
                </a:cubicBezTo>
                <a:cubicBezTo>
                  <a:pt x="4359433" y="505253"/>
                  <a:pt x="4359919" y="510260"/>
                  <a:pt x="4364819" y="516005"/>
                </a:cubicBezTo>
                <a:cubicBezTo>
                  <a:pt x="4373640" y="526345"/>
                  <a:pt x="4369259" y="531222"/>
                  <a:pt x="4360060" y="534487"/>
                </a:cubicBezTo>
                <a:cubicBezTo>
                  <a:pt x="4350861" y="537752"/>
                  <a:pt x="4340549" y="538985"/>
                  <a:pt x="4331121" y="546101"/>
                </a:cubicBezTo>
                <a:cubicBezTo>
                  <a:pt x="4348564" y="551127"/>
                  <a:pt x="4359197" y="544860"/>
                  <a:pt x="4368805" y="537148"/>
                </a:cubicBezTo>
                <a:cubicBezTo>
                  <a:pt x="4390475" y="520165"/>
                  <a:pt x="4402429" y="495825"/>
                  <a:pt x="4413491" y="470925"/>
                </a:cubicBezTo>
                <a:cubicBezTo>
                  <a:pt x="4415729" y="466120"/>
                  <a:pt x="4417345" y="460748"/>
                  <a:pt x="4420787" y="456790"/>
                </a:cubicBezTo>
                <a:cubicBezTo>
                  <a:pt x="4427137" y="448892"/>
                  <a:pt x="4435039" y="447740"/>
                  <a:pt x="4445559" y="456842"/>
                </a:cubicBezTo>
                <a:cubicBezTo>
                  <a:pt x="4459466" y="468787"/>
                  <a:pt x="4463618" y="467759"/>
                  <a:pt x="4465249" y="451747"/>
                </a:cubicBezTo>
                <a:cubicBezTo>
                  <a:pt x="4467379" y="430103"/>
                  <a:pt x="4477177" y="414701"/>
                  <a:pt x="4496605" y="406068"/>
                </a:cubicBezTo>
                <a:cubicBezTo>
                  <a:pt x="4500624" y="404158"/>
                  <a:pt x="4504824" y="401653"/>
                  <a:pt x="4509951" y="405322"/>
                </a:cubicBezTo>
                <a:cubicBezTo>
                  <a:pt x="4515434" y="409571"/>
                  <a:pt x="4512883" y="414089"/>
                  <a:pt x="4511627" y="418269"/>
                </a:cubicBezTo>
                <a:cubicBezTo>
                  <a:pt x="4509922" y="424829"/>
                  <a:pt x="4507681" y="431406"/>
                  <a:pt x="4506287" y="438249"/>
                </a:cubicBezTo>
                <a:cubicBezTo>
                  <a:pt x="4503637" y="449273"/>
                  <a:pt x="4504557" y="460767"/>
                  <a:pt x="4514183" y="471081"/>
                </a:cubicBezTo>
                <a:cubicBezTo>
                  <a:pt x="4521225" y="478528"/>
                  <a:pt x="4521439" y="483544"/>
                  <a:pt x="4514468" y="489099"/>
                </a:cubicBezTo>
                <a:cubicBezTo>
                  <a:pt x="4492037" y="506402"/>
                  <a:pt x="4479461" y="528399"/>
                  <a:pt x="4493071" y="561631"/>
                </a:cubicBezTo>
                <a:cubicBezTo>
                  <a:pt x="4495117" y="566290"/>
                  <a:pt x="4494217" y="571049"/>
                  <a:pt x="4489084" y="570926"/>
                </a:cubicBezTo>
                <a:cubicBezTo>
                  <a:pt x="4477703" y="570423"/>
                  <a:pt x="4476979" y="578131"/>
                  <a:pt x="4474957" y="586178"/>
                </a:cubicBezTo>
                <a:cubicBezTo>
                  <a:pt x="4455071" y="663388"/>
                  <a:pt x="4419799" y="731363"/>
                  <a:pt x="4376945" y="795455"/>
                </a:cubicBezTo>
                <a:cubicBezTo>
                  <a:pt x="4334537" y="858942"/>
                  <a:pt x="4284731" y="916176"/>
                  <a:pt x="4230823" y="971186"/>
                </a:cubicBezTo>
                <a:cubicBezTo>
                  <a:pt x="4247966" y="968835"/>
                  <a:pt x="4268827" y="957199"/>
                  <a:pt x="4288617" y="943826"/>
                </a:cubicBezTo>
                <a:cubicBezTo>
                  <a:pt x="4340847" y="908082"/>
                  <a:pt x="4381088" y="860626"/>
                  <a:pt x="4422264" y="814026"/>
                </a:cubicBezTo>
                <a:cubicBezTo>
                  <a:pt x="4451011" y="781437"/>
                  <a:pt x="4478823" y="747994"/>
                  <a:pt x="4512251" y="719680"/>
                </a:cubicBezTo>
                <a:cubicBezTo>
                  <a:pt x="4516092" y="716596"/>
                  <a:pt x="4518465" y="712675"/>
                  <a:pt x="4520168" y="707889"/>
                </a:cubicBezTo>
                <a:cubicBezTo>
                  <a:pt x="4521691" y="703700"/>
                  <a:pt x="4524331" y="699769"/>
                  <a:pt x="4530220" y="701344"/>
                </a:cubicBezTo>
                <a:cubicBezTo>
                  <a:pt x="4536153" y="703212"/>
                  <a:pt x="4537485" y="708487"/>
                  <a:pt x="4538191" y="713191"/>
                </a:cubicBezTo>
                <a:cubicBezTo>
                  <a:pt x="4540040" y="730862"/>
                  <a:pt x="4537873" y="746892"/>
                  <a:pt x="4530086" y="761339"/>
                </a:cubicBezTo>
                <a:cubicBezTo>
                  <a:pt x="4515047" y="790216"/>
                  <a:pt x="4492651" y="813134"/>
                  <a:pt x="4470255" y="836052"/>
                </a:cubicBezTo>
                <a:cubicBezTo>
                  <a:pt x="4439189" y="867536"/>
                  <a:pt x="4411198" y="901576"/>
                  <a:pt x="4386996" y="939332"/>
                </a:cubicBezTo>
                <a:cubicBezTo>
                  <a:pt x="4405725" y="920675"/>
                  <a:pt x="4424409" y="901723"/>
                  <a:pt x="4443406" y="883057"/>
                </a:cubicBezTo>
                <a:cubicBezTo>
                  <a:pt x="4457710" y="868981"/>
                  <a:pt x="4472637" y="855476"/>
                  <a:pt x="4487253" y="841686"/>
                </a:cubicBezTo>
                <a:cubicBezTo>
                  <a:pt x="4490785" y="838315"/>
                  <a:pt x="4494538" y="834644"/>
                  <a:pt x="4500825" y="838864"/>
                </a:cubicBezTo>
                <a:cubicBezTo>
                  <a:pt x="4506489" y="842516"/>
                  <a:pt x="4506525" y="848130"/>
                  <a:pt x="4506249" y="853458"/>
                </a:cubicBezTo>
                <a:cubicBezTo>
                  <a:pt x="4505370" y="874470"/>
                  <a:pt x="4496639" y="891608"/>
                  <a:pt x="4484969" y="907073"/>
                </a:cubicBezTo>
                <a:cubicBezTo>
                  <a:pt x="4470793" y="925576"/>
                  <a:pt x="4455680" y="943225"/>
                  <a:pt x="4440032" y="960892"/>
                </a:cubicBezTo>
                <a:cubicBezTo>
                  <a:pt x="4458875" y="955530"/>
                  <a:pt x="4477718" y="950167"/>
                  <a:pt x="4496695" y="945687"/>
                </a:cubicBezTo>
                <a:cubicBezTo>
                  <a:pt x="4492983" y="980092"/>
                  <a:pt x="4473377" y="987549"/>
                  <a:pt x="4455695" y="993464"/>
                </a:cubicBezTo>
                <a:cubicBezTo>
                  <a:pt x="4431805" y="1001065"/>
                  <a:pt x="4409251" y="1010394"/>
                  <a:pt x="4387141" y="1020891"/>
                </a:cubicBezTo>
                <a:cubicBezTo>
                  <a:pt x="4378691" y="1030927"/>
                  <a:pt x="4370197" y="1040671"/>
                  <a:pt x="4362058" y="1050992"/>
                </a:cubicBezTo>
                <a:cubicBezTo>
                  <a:pt x="4353695" y="1061617"/>
                  <a:pt x="4345870" y="1072223"/>
                  <a:pt x="4338131" y="1083418"/>
                </a:cubicBezTo>
                <a:cubicBezTo>
                  <a:pt x="4332629" y="1091582"/>
                  <a:pt x="4325612" y="1098614"/>
                  <a:pt x="4335411" y="1111879"/>
                </a:cubicBezTo>
                <a:cubicBezTo>
                  <a:pt x="4339820" y="1117936"/>
                  <a:pt x="4322095" y="1152223"/>
                  <a:pt x="4315173" y="1154524"/>
                </a:cubicBezTo>
                <a:cubicBezTo>
                  <a:pt x="4314147" y="1154854"/>
                  <a:pt x="4313119" y="1155186"/>
                  <a:pt x="4312317" y="1155212"/>
                </a:cubicBezTo>
                <a:cubicBezTo>
                  <a:pt x="4296605" y="1154558"/>
                  <a:pt x="4294627" y="1164673"/>
                  <a:pt x="4296259" y="1177325"/>
                </a:cubicBezTo>
                <a:cubicBezTo>
                  <a:pt x="4297848" y="1189684"/>
                  <a:pt x="4302825" y="1204883"/>
                  <a:pt x="4280739" y="1199421"/>
                </a:cubicBezTo>
                <a:cubicBezTo>
                  <a:pt x="4278241" y="1198914"/>
                  <a:pt x="4277969" y="1200696"/>
                  <a:pt x="4277209" y="1202790"/>
                </a:cubicBezTo>
                <a:cubicBezTo>
                  <a:pt x="4262087" y="1256198"/>
                  <a:pt x="4229353" y="1298081"/>
                  <a:pt x="4197155" y="1339947"/>
                </a:cubicBezTo>
                <a:cubicBezTo>
                  <a:pt x="4195323" y="1342078"/>
                  <a:pt x="4193489" y="1344207"/>
                  <a:pt x="4191657" y="1346338"/>
                </a:cubicBezTo>
                <a:cubicBezTo>
                  <a:pt x="4230281" y="1334694"/>
                  <a:pt x="4360859" y="1317001"/>
                  <a:pt x="4400355" y="1320105"/>
                </a:cubicBezTo>
                <a:cubicBezTo>
                  <a:pt x="4435476" y="1322763"/>
                  <a:pt x="4621075" y="1252093"/>
                  <a:pt x="4655814" y="1212801"/>
                </a:cubicBezTo>
                <a:cubicBezTo>
                  <a:pt x="4665902" y="1242309"/>
                  <a:pt x="4655619" y="1254477"/>
                  <a:pt x="4648010" y="1268327"/>
                </a:cubicBezTo>
                <a:cubicBezTo>
                  <a:pt x="4637225" y="1287899"/>
                  <a:pt x="4637115" y="1301497"/>
                  <a:pt x="4665123" y="1315921"/>
                </a:cubicBezTo>
                <a:cubicBezTo>
                  <a:pt x="4745312" y="1356959"/>
                  <a:pt x="4744730" y="1358456"/>
                  <a:pt x="4684517" y="1419882"/>
                </a:cubicBezTo>
                <a:cubicBezTo>
                  <a:pt x="4681701" y="1422637"/>
                  <a:pt x="4684589" y="1431109"/>
                  <a:pt x="4684670" y="1437018"/>
                </a:cubicBezTo>
                <a:cubicBezTo>
                  <a:pt x="4703939" y="1445234"/>
                  <a:pt x="4721650" y="1421587"/>
                  <a:pt x="4746785" y="1445566"/>
                </a:cubicBezTo>
                <a:cubicBezTo>
                  <a:pt x="4670699" y="1557173"/>
                  <a:pt x="4545611" y="1665113"/>
                  <a:pt x="4430376" y="1750851"/>
                </a:cubicBezTo>
                <a:cubicBezTo>
                  <a:pt x="4537505" y="1774137"/>
                  <a:pt x="4585227" y="1677964"/>
                  <a:pt x="4662829" y="1687468"/>
                </a:cubicBezTo>
                <a:cubicBezTo>
                  <a:pt x="4705010" y="1715600"/>
                  <a:pt x="4599689" y="1767020"/>
                  <a:pt x="4709159" y="1777225"/>
                </a:cubicBezTo>
                <a:cubicBezTo>
                  <a:pt x="4666449" y="1804669"/>
                  <a:pt x="4635702" y="1831118"/>
                  <a:pt x="4608027" y="1861896"/>
                </a:cubicBezTo>
                <a:cubicBezTo>
                  <a:pt x="4558983" y="1917038"/>
                  <a:pt x="4553039" y="1952700"/>
                  <a:pt x="4590023" y="2023267"/>
                </a:cubicBezTo>
                <a:cubicBezTo>
                  <a:pt x="4614502" y="2069727"/>
                  <a:pt x="4646173" y="2112103"/>
                  <a:pt x="4632387" y="2169011"/>
                </a:cubicBezTo>
                <a:cubicBezTo>
                  <a:pt x="4622911" y="2208043"/>
                  <a:pt x="4632603" y="2233132"/>
                  <a:pt x="4687843" y="2213837"/>
                </a:cubicBezTo>
                <a:cubicBezTo>
                  <a:pt x="4747459" y="2193213"/>
                  <a:pt x="4776241" y="2227114"/>
                  <a:pt x="4770561" y="2294980"/>
                </a:cubicBezTo>
                <a:cubicBezTo>
                  <a:pt x="4766881" y="2338546"/>
                  <a:pt x="4779626" y="2351711"/>
                  <a:pt x="4821725" y="2345270"/>
                </a:cubicBezTo>
                <a:cubicBezTo>
                  <a:pt x="4868287" y="2338088"/>
                  <a:pt x="4909037" y="2308345"/>
                  <a:pt x="4969720" y="2319898"/>
                </a:cubicBezTo>
                <a:cubicBezTo>
                  <a:pt x="4934699" y="2400276"/>
                  <a:pt x="4831177" y="2381301"/>
                  <a:pt x="4787813" y="2458118"/>
                </a:cubicBezTo>
                <a:cubicBezTo>
                  <a:pt x="4852937" y="2456221"/>
                  <a:pt x="4902705" y="2454251"/>
                  <a:pt x="4948436" y="2436163"/>
                </a:cubicBezTo>
                <a:cubicBezTo>
                  <a:pt x="4967506" y="2428724"/>
                  <a:pt x="4988449" y="2421222"/>
                  <a:pt x="5003101" y="2443483"/>
                </a:cubicBezTo>
                <a:cubicBezTo>
                  <a:pt x="5020601" y="2470378"/>
                  <a:pt x="4994831" y="2481589"/>
                  <a:pt x="4979245" y="2487138"/>
                </a:cubicBezTo>
                <a:cubicBezTo>
                  <a:pt x="4935260" y="2502508"/>
                  <a:pt x="4904815" y="2536335"/>
                  <a:pt x="4870362" y="2563205"/>
                </a:cubicBezTo>
                <a:cubicBezTo>
                  <a:pt x="4794979" y="2622187"/>
                  <a:pt x="4709879" y="2672039"/>
                  <a:pt x="4652786" y="2766755"/>
                </a:cubicBezTo>
                <a:cubicBezTo>
                  <a:pt x="4738433" y="2740232"/>
                  <a:pt x="4796853" y="2683002"/>
                  <a:pt x="4878193" y="2669034"/>
                </a:cubicBezTo>
                <a:cubicBezTo>
                  <a:pt x="4818837" y="2755847"/>
                  <a:pt x="4734707" y="2813941"/>
                  <a:pt x="4656369" y="2878341"/>
                </a:cubicBezTo>
                <a:cubicBezTo>
                  <a:pt x="4634071" y="2896528"/>
                  <a:pt x="4610397" y="2909146"/>
                  <a:pt x="4610429" y="2946972"/>
                </a:cubicBezTo>
                <a:cubicBezTo>
                  <a:pt x="4610409" y="3020261"/>
                  <a:pt x="4587109" y="3081923"/>
                  <a:pt x="4522027" y="3116326"/>
                </a:cubicBezTo>
                <a:cubicBezTo>
                  <a:pt x="4521535" y="3116637"/>
                  <a:pt x="4526921" y="3127390"/>
                  <a:pt x="4530480" y="3134954"/>
                </a:cubicBezTo>
                <a:cubicBezTo>
                  <a:pt x="4573415" y="3135874"/>
                  <a:pt x="4600394" y="3091524"/>
                  <a:pt x="4657149" y="3103798"/>
                </a:cubicBezTo>
                <a:cubicBezTo>
                  <a:pt x="4613989" y="3164059"/>
                  <a:pt x="4578247" y="3218161"/>
                  <a:pt x="4508529" y="3248583"/>
                </a:cubicBezTo>
                <a:cubicBezTo>
                  <a:pt x="4452703" y="3272922"/>
                  <a:pt x="4381491" y="3288026"/>
                  <a:pt x="4349468" y="3361506"/>
                </a:cubicBezTo>
                <a:cubicBezTo>
                  <a:pt x="4401401" y="3373942"/>
                  <a:pt x="4435975" y="3355048"/>
                  <a:pt x="4471303" y="3341152"/>
                </a:cubicBezTo>
                <a:cubicBezTo>
                  <a:pt x="4525696" y="3319816"/>
                  <a:pt x="4578621" y="3295871"/>
                  <a:pt x="4632973" y="3274241"/>
                </a:cubicBezTo>
                <a:cubicBezTo>
                  <a:pt x="4653560" y="3266161"/>
                  <a:pt x="4676556" y="3259771"/>
                  <a:pt x="4695873" y="3295175"/>
                </a:cubicBezTo>
                <a:cubicBezTo>
                  <a:pt x="4624445" y="3305262"/>
                  <a:pt x="4588041" y="3354953"/>
                  <a:pt x="4549319" y="3401768"/>
                </a:cubicBezTo>
                <a:cubicBezTo>
                  <a:pt x="4527454" y="3428214"/>
                  <a:pt x="4511691" y="3463025"/>
                  <a:pt x="4463683" y="3451638"/>
                </a:cubicBezTo>
                <a:cubicBezTo>
                  <a:pt x="4438297" y="3445695"/>
                  <a:pt x="4425636" y="3465331"/>
                  <a:pt x="4431849" y="3488764"/>
                </a:cubicBezTo>
                <a:cubicBezTo>
                  <a:pt x="4453418" y="3571374"/>
                  <a:pt x="4401285" y="3602385"/>
                  <a:pt x="4345021" y="3620237"/>
                </a:cubicBezTo>
                <a:cubicBezTo>
                  <a:pt x="4238701" y="3654255"/>
                  <a:pt x="4156956" y="3728228"/>
                  <a:pt x="4054862" y="3770672"/>
                </a:cubicBezTo>
                <a:cubicBezTo>
                  <a:pt x="3955539" y="3811843"/>
                  <a:pt x="3193890" y="4013019"/>
                  <a:pt x="2996978" y="4037083"/>
                </a:cubicBezTo>
                <a:cubicBezTo>
                  <a:pt x="1791984" y="4184327"/>
                  <a:pt x="787965" y="3376479"/>
                  <a:pt x="782224" y="3365147"/>
                </a:cubicBezTo>
                <a:cubicBezTo>
                  <a:pt x="755658" y="3311959"/>
                  <a:pt x="706372" y="3290272"/>
                  <a:pt x="660529" y="3262855"/>
                </a:cubicBezTo>
                <a:cubicBezTo>
                  <a:pt x="620573" y="3238785"/>
                  <a:pt x="577987" y="3213325"/>
                  <a:pt x="556492" y="3170606"/>
                </a:cubicBezTo>
                <a:cubicBezTo>
                  <a:pt x="528057" y="3113938"/>
                  <a:pt x="591369" y="3159090"/>
                  <a:pt x="598499" y="3136686"/>
                </a:cubicBezTo>
                <a:cubicBezTo>
                  <a:pt x="572610" y="3107710"/>
                  <a:pt x="535291" y="3081483"/>
                  <a:pt x="521371" y="3047966"/>
                </a:cubicBezTo>
                <a:cubicBezTo>
                  <a:pt x="471383" y="2926712"/>
                  <a:pt x="389969" y="2839909"/>
                  <a:pt x="277815" y="2774238"/>
                </a:cubicBezTo>
                <a:cubicBezTo>
                  <a:pt x="245618" y="2755225"/>
                  <a:pt x="220944" y="2720002"/>
                  <a:pt x="180156" y="2715464"/>
                </a:cubicBezTo>
                <a:cubicBezTo>
                  <a:pt x="89609" y="2705805"/>
                  <a:pt x="102881" y="2606063"/>
                  <a:pt x="49429" y="2563830"/>
                </a:cubicBezTo>
                <a:cubicBezTo>
                  <a:pt x="44392" y="2559863"/>
                  <a:pt x="32054" y="2505976"/>
                  <a:pt x="20966" y="2451676"/>
                </a:cubicBezTo>
                <a:lnTo>
                  <a:pt x="16544" y="2429412"/>
                </a:lnTo>
                <a:lnTo>
                  <a:pt x="23719" y="2425923"/>
                </a:lnTo>
                <a:lnTo>
                  <a:pt x="26923" y="2438298"/>
                </a:lnTo>
                <a:cubicBezTo>
                  <a:pt x="34435" y="2466226"/>
                  <a:pt x="41264" y="2487565"/>
                  <a:pt x="43882" y="2482157"/>
                </a:cubicBezTo>
                <a:cubicBezTo>
                  <a:pt x="50822" y="2467442"/>
                  <a:pt x="62849" y="2454330"/>
                  <a:pt x="53325" y="2435738"/>
                </a:cubicBezTo>
                <a:cubicBezTo>
                  <a:pt x="50421" y="2429851"/>
                  <a:pt x="48463" y="2413128"/>
                  <a:pt x="40326" y="2414482"/>
                </a:cubicBezTo>
                <a:cubicBezTo>
                  <a:pt x="37614" y="2414934"/>
                  <a:pt x="34216" y="2417394"/>
                  <a:pt x="29866" y="2422933"/>
                </a:cubicBezTo>
                <a:lnTo>
                  <a:pt x="23719" y="2425923"/>
                </a:lnTo>
                <a:lnTo>
                  <a:pt x="19315" y="2408918"/>
                </a:lnTo>
                <a:cubicBezTo>
                  <a:pt x="14265" y="2388863"/>
                  <a:pt x="9434" y="2368867"/>
                  <a:pt x="5867" y="2354899"/>
                </a:cubicBezTo>
                <a:lnTo>
                  <a:pt x="5078" y="2352002"/>
                </a:lnTo>
                <a:lnTo>
                  <a:pt x="6716" y="2327557"/>
                </a:lnTo>
                <a:cubicBezTo>
                  <a:pt x="14866" y="2260458"/>
                  <a:pt x="38591" y="2184597"/>
                  <a:pt x="77004" y="2179609"/>
                </a:cubicBezTo>
                <a:cubicBezTo>
                  <a:pt x="36374" y="2099118"/>
                  <a:pt x="36374" y="2099118"/>
                  <a:pt x="127358" y="2084827"/>
                </a:cubicBezTo>
                <a:cubicBezTo>
                  <a:pt x="83961" y="2034276"/>
                  <a:pt x="81972" y="2021043"/>
                  <a:pt x="122438" y="2001951"/>
                </a:cubicBezTo>
                <a:cubicBezTo>
                  <a:pt x="161385" y="1983499"/>
                  <a:pt x="206609" y="1976361"/>
                  <a:pt x="240972" y="1948903"/>
                </a:cubicBezTo>
                <a:cubicBezTo>
                  <a:pt x="195677" y="1883937"/>
                  <a:pt x="174278" y="1807820"/>
                  <a:pt x="96303" y="1777938"/>
                </a:cubicBezTo>
                <a:cubicBezTo>
                  <a:pt x="84037" y="1773326"/>
                  <a:pt x="73265" y="1753594"/>
                  <a:pt x="79084" y="1742168"/>
                </a:cubicBezTo>
                <a:cubicBezTo>
                  <a:pt x="99365" y="1699817"/>
                  <a:pt x="49404" y="1621707"/>
                  <a:pt x="130608" y="1610406"/>
                </a:cubicBezTo>
                <a:cubicBezTo>
                  <a:pt x="140608" y="1608886"/>
                  <a:pt x="148744" y="1600338"/>
                  <a:pt x="138986" y="1589141"/>
                </a:cubicBezTo>
                <a:cubicBezTo>
                  <a:pt x="105523" y="1550963"/>
                  <a:pt x="139397" y="1552481"/>
                  <a:pt x="159000" y="1546799"/>
                </a:cubicBezTo>
                <a:cubicBezTo>
                  <a:pt x="182755" y="1540090"/>
                  <a:pt x="213171" y="1556205"/>
                  <a:pt x="232752" y="1534268"/>
                </a:cubicBezTo>
                <a:cubicBezTo>
                  <a:pt x="224037" y="1512102"/>
                  <a:pt x="204263" y="1513062"/>
                  <a:pt x="189276" y="1506475"/>
                </a:cubicBezTo>
                <a:cubicBezTo>
                  <a:pt x="145431" y="1486968"/>
                  <a:pt x="108510" y="1463388"/>
                  <a:pt x="98593" y="1409937"/>
                </a:cubicBezTo>
                <a:cubicBezTo>
                  <a:pt x="90489" y="1366767"/>
                  <a:pt x="80458" y="1328688"/>
                  <a:pt x="134710" y="1313562"/>
                </a:cubicBezTo>
                <a:cubicBezTo>
                  <a:pt x="143238" y="1311207"/>
                  <a:pt x="146951" y="1305467"/>
                  <a:pt x="147453" y="1298063"/>
                </a:cubicBezTo>
                <a:cubicBezTo>
                  <a:pt x="139966" y="1291223"/>
                  <a:pt x="132701" y="1284079"/>
                  <a:pt x="124407" y="1279038"/>
                </a:cubicBezTo>
                <a:cubicBezTo>
                  <a:pt x="96625" y="1262537"/>
                  <a:pt x="84209" y="1237245"/>
                  <a:pt x="72690" y="1210740"/>
                </a:cubicBezTo>
                <a:cubicBezTo>
                  <a:pt x="65306" y="1193849"/>
                  <a:pt x="57162" y="1177278"/>
                  <a:pt x="43971" y="1162946"/>
                </a:cubicBezTo>
                <a:cubicBezTo>
                  <a:pt x="35906" y="1154056"/>
                  <a:pt x="26588" y="1147574"/>
                  <a:pt x="15568" y="1144102"/>
                </a:cubicBezTo>
                <a:cubicBezTo>
                  <a:pt x="5934" y="1140880"/>
                  <a:pt x="2548" y="1136266"/>
                  <a:pt x="7427" y="1127532"/>
                </a:cubicBezTo>
                <a:cubicBezTo>
                  <a:pt x="21165" y="1102541"/>
                  <a:pt x="24106" y="1075549"/>
                  <a:pt x="7907" y="1044770"/>
                </a:cubicBezTo>
                <a:cubicBezTo>
                  <a:pt x="3010" y="1035477"/>
                  <a:pt x="4184" y="1027163"/>
                  <a:pt x="11955" y="1023356"/>
                </a:cubicBezTo>
                <a:cubicBezTo>
                  <a:pt x="44249" y="1007197"/>
                  <a:pt x="47603" y="972212"/>
                  <a:pt x="57914" y="942313"/>
                </a:cubicBezTo>
                <a:cubicBezTo>
                  <a:pt x="72527" y="899857"/>
                  <a:pt x="85134" y="856582"/>
                  <a:pt x="92789" y="810814"/>
                </a:cubicBezTo>
                <a:cubicBezTo>
                  <a:pt x="97293" y="783475"/>
                  <a:pt x="101573" y="756438"/>
                  <a:pt x="91174" y="726645"/>
                </a:cubicBezTo>
                <a:cubicBezTo>
                  <a:pt x="88730" y="719340"/>
                  <a:pt x="90212" y="713084"/>
                  <a:pt x="92854" y="707379"/>
                </a:cubicBezTo>
                <a:cubicBezTo>
                  <a:pt x="103916" y="682479"/>
                  <a:pt x="98151" y="656668"/>
                  <a:pt x="82882" y="630289"/>
                </a:cubicBezTo>
                <a:cubicBezTo>
                  <a:pt x="73488" y="614351"/>
                  <a:pt x="73983" y="612266"/>
                  <a:pt x="91746" y="612259"/>
                </a:cubicBezTo>
                <a:cubicBezTo>
                  <a:pt x="127765" y="611933"/>
                  <a:pt x="163605" y="612205"/>
                  <a:pt x="198205" y="606016"/>
                </a:cubicBezTo>
                <a:cubicBezTo>
                  <a:pt x="237001" y="599095"/>
                  <a:pt x="247911" y="585725"/>
                  <a:pt x="212304" y="549392"/>
                </a:cubicBezTo>
                <a:cubicBezTo>
                  <a:pt x="204683" y="541670"/>
                  <a:pt x="197734" y="533038"/>
                  <a:pt x="193284" y="523140"/>
                </a:cubicBezTo>
                <a:cubicBezTo>
                  <a:pt x="189948" y="515273"/>
                  <a:pt x="190984" y="509624"/>
                  <a:pt x="196837" y="505585"/>
                </a:cubicBezTo>
                <a:cubicBezTo>
                  <a:pt x="203629" y="500628"/>
                  <a:pt x="208617" y="506961"/>
                  <a:pt x="213610" y="511521"/>
                </a:cubicBezTo>
                <a:cubicBezTo>
                  <a:pt x="240711" y="536024"/>
                  <a:pt x="272509" y="552390"/>
                  <a:pt x="303234" y="570564"/>
                </a:cubicBezTo>
                <a:cubicBezTo>
                  <a:pt x="347292" y="596861"/>
                  <a:pt x="393006" y="619849"/>
                  <a:pt x="433664" y="652171"/>
                </a:cubicBezTo>
                <a:cubicBezTo>
                  <a:pt x="444051" y="660392"/>
                  <a:pt x="457807" y="653427"/>
                  <a:pt x="456714" y="638983"/>
                </a:cubicBezTo>
                <a:cubicBezTo>
                  <a:pt x="455619" y="624540"/>
                  <a:pt x="462851" y="624296"/>
                  <a:pt x="474092" y="627464"/>
                </a:cubicBezTo>
                <a:cubicBezTo>
                  <a:pt x="487568" y="631147"/>
                  <a:pt x="501041" y="634831"/>
                  <a:pt x="514335" y="639111"/>
                </a:cubicBezTo>
                <a:cubicBezTo>
                  <a:pt x="528208" y="643668"/>
                  <a:pt x="535691" y="654056"/>
                  <a:pt x="539019" y="667243"/>
                </a:cubicBezTo>
                <a:cubicBezTo>
                  <a:pt x="539662" y="669733"/>
                  <a:pt x="540151" y="672524"/>
                  <a:pt x="539890" y="674822"/>
                </a:cubicBezTo>
                <a:lnTo>
                  <a:pt x="537651" y="677692"/>
                </a:lnTo>
                <a:lnTo>
                  <a:pt x="534708" y="678908"/>
                </a:lnTo>
                <a:cubicBezTo>
                  <a:pt x="531653" y="680234"/>
                  <a:pt x="531468" y="680573"/>
                  <a:pt x="536278" y="679451"/>
                </a:cubicBezTo>
                <a:lnTo>
                  <a:pt x="537651" y="677692"/>
                </a:lnTo>
                <a:lnTo>
                  <a:pt x="550365" y="672438"/>
                </a:lnTo>
                <a:cubicBezTo>
                  <a:pt x="563713" y="666781"/>
                  <a:pt x="580049" y="659064"/>
                  <a:pt x="582379" y="653075"/>
                </a:cubicBezTo>
                <a:cubicBezTo>
                  <a:pt x="582559" y="652478"/>
                  <a:pt x="747198" y="689492"/>
                  <a:pt x="799427" y="714627"/>
                </a:cubicBezTo>
                <a:cubicBezTo>
                  <a:pt x="831941" y="730377"/>
                  <a:pt x="1463665" y="975672"/>
                  <a:pt x="2273268" y="882224"/>
                </a:cubicBezTo>
                <a:cubicBezTo>
                  <a:pt x="2301839" y="878899"/>
                  <a:pt x="2328933" y="876509"/>
                  <a:pt x="2356609" y="874395"/>
                </a:cubicBezTo>
                <a:cubicBezTo>
                  <a:pt x="2601181" y="854046"/>
                  <a:pt x="2842131" y="840025"/>
                  <a:pt x="2942002" y="822183"/>
                </a:cubicBezTo>
                <a:cubicBezTo>
                  <a:pt x="3020085" y="808029"/>
                  <a:pt x="3413645" y="697260"/>
                  <a:pt x="3521027" y="611195"/>
                </a:cubicBezTo>
                <a:cubicBezTo>
                  <a:pt x="3630775" y="522981"/>
                  <a:pt x="3732236" y="426182"/>
                  <a:pt x="3833117" y="329105"/>
                </a:cubicBezTo>
                <a:cubicBezTo>
                  <a:pt x="3876875" y="287146"/>
                  <a:pt x="3924377" y="248606"/>
                  <a:pt x="3962431" y="200929"/>
                </a:cubicBezTo>
                <a:cubicBezTo>
                  <a:pt x="4000440" y="152958"/>
                  <a:pt x="4036041" y="103293"/>
                  <a:pt x="4078331" y="58724"/>
                </a:cubicBezTo>
                <a:cubicBezTo>
                  <a:pt x="4090401" y="45906"/>
                  <a:pt x="4102338" y="32206"/>
                  <a:pt x="4122383" y="29462"/>
                </a:cubicBezTo>
                <a:cubicBezTo>
                  <a:pt x="4126847" y="28721"/>
                  <a:pt x="4131712" y="28852"/>
                  <a:pt x="4136353" y="29287"/>
                </a:cubicBezTo>
                <a:cubicBezTo>
                  <a:pt x="4141530" y="29704"/>
                  <a:pt x="4145989" y="32509"/>
                  <a:pt x="4148616" y="37444"/>
                </a:cubicBezTo>
                <a:cubicBezTo>
                  <a:pt x="4151330" y="42969"/>
                  <a:pt x="4148601" y="46312"/>
                  <a:pt x="4145295" y="49377"/>
                </a:cubicBezTo>
                <a:cubicBezTo>
                  <a:pt x="4142926" y="51526"/>
                  <a:pt x="4140734" y="54850"/>
                  <a:pt x="4137340" y="55556"/>
                </a:cubicBezTo>
                <a:cubicBezTo>
                  <a:pt x="4115642" y="59832"/>
                  <a:pt x="4110037" y="78048"/>
                  <a:pt x="4101978" y="94277"/>
                </a:cubicBezTo>
                <a:cubicBezTo>
                  <a:pt x="4098443" y="101194"/>
                  <a:pt x="4094417" y="106648"/>
                  <a:pt x="4104177" y="116071"/>
                </a:cubicBezTo>
                <a:cubicBezTo>
                  <a:pt x="4112689" y="124356"/>
                  <a:pt x="4105854" y="129018"/>
                  <a:pt x="4098709" y="131623"/>
                </a:cubicBezTo>
                <a:cubicBezTo>
                  <a:pt x="4088751" y="135210"/>
                  <a:pt x="4076343" y="135036"/>
                  <a:pt x="4066151" y="146018"/>
                </a:cubicBezTo>
                <a:cubicBezTo>
                  <a:pt x="4110472" y="145412"/>
                  <a:pt x="4125020" y="116848"/>
                  <a:pt x="4141216" y="90297"/>
                </a:cubicBezTo>
                <a:cubicBezTo>
                  <a:pt x="4147301" y="80635"/>
                  <a:pt x="4150711" y="69291"/>
                  <a:pt x="4155547" y="58490"/>
                </a:cubicBezTo>
                <a:cubicBezTo>
                  <a:pt x="4161637" y="45282"/>
                  <a:pt x="4170921" y="44377"/>
                  <a:pt x="4184430" y="55449"/>
                </a:cubicBezTo>
                <a:cubicBezTo>
                  <a:pt x="4196420" y="65388"/>
                  <a:pt x="4201375" y="64335"/>
                  <a:pt x="4202736" y="50103"/>
                </a:cubicBezTo>
                <a:cubicBezTo>
                  <a:pt x="4204777" y="27871"/>
                  <a:pt x="4214755" y="11872"/>
                  <a:pt x="4234451" y="3230"/>
                </a:cubicBezTo>
                <a:cubicBezTo>
                  <a:pt x="4236596" y="2272"/>
                  <a:pt x="4238929" y="789"/>
                  <a:pt x="4241368" y="227"/>
                </a:cubicBezTo>
                <a:close/>
              </a:path>
            </a:pathLst>
          </a:custGeom>
        </p:spPr>
      </p:pic>
      <p:pic>
        <p:nvPicPr>
          <p:cNvPr id="2" name="תמונה 1"/>
          <p:cNvPicPr>
            <a:picLocks noChangeAspect="1"/>
          </p:cNvPicPr>
          <p:nvPr/>
        </p:nvPicPr>
        <p:blipFill rotWithShape="1">
          <a:blip r:embed="rId3" cstate="print">
            <a:extLst>
              <a:ext uri="{28A0092B-C50C-407E-A947-70E740481C1C}">
                <a14:useLocalDpi xmlns:a14="http://schemas.microsoft.com/office/drawing/2010/main" val="0"/>
              </a:ext>
            </a:extLst>
          </a:blip>
          <a:srcRect l="84869" r="-1" b="-1"/>
          <a:stretch/>
        </p:blipFill>
        <p:spPr>
          <a:xfrm>
            <a:off x="7751004" y="3501354"/>
            <a:ext cx="3726211" cy="3016556"/>
          </a:xfrm>
          <a:custGeom>
            <a:avLst/>
            <a:gdLst/>
            <a:ahLst/>
            <a:cxnLst/>
            <a:rect l="l" t="t" r="r" b="b"/>
            <a:pathLst>
              <a:path w="3726211" h="3016556">
                <a:moveTo>
                  <a:pt x="944965" y="2425097"/>
                </a:moveTo>
                <a:cubicBezTo>
                  <a:pt x="895843" y="2457968"/>
                  <a:pt x="850233" y="2494238"/>
                  <a:pt x="817125" y="2543059"/>
                </a:cubicBezTo>
                <a:cubicBezTo>
                  <a:pt x="860611" y="2504661"/>
                  <a:pt x="904064" y="2466046"/>
                  <a:pt x="947552" y="2427649"/>
                </a:cubicBezTo>
                <a:cubicBezTo>
                  <a:pt x="946622" y="2426800"/>
                  <a:pt x="945893" y="2425945"/>
                  <a:pt x="944965" y="2425097"/>
                </a:cubicBezTo>
                <a:close/>
                <a:moveTo>
                  <a:pt x="646109" y="2221911"/>
                </a:moveTo>
                <a:cubicBezTo>
                  <a:pt x="641758" y="2223597"/>
                  <a:pt x="637008" y="2225296"/>
                  <a:pt x="632457" y="2226988"/>
                </a:cubicBezTo>
                <a:cubicBezTo>
                  <a:pt x="629029" y="2230840"/>
                  <a:pt x="625372" y="2234481"/>
                  <a:pt x="621981" y="2238552"/>
                </a:cubicBezTo>
                <a:cubicBezTo>
                  <a:pt x="622709" y="2239408"/>
                  <a:pt x="623637" y="2240254"/>
                  <a:pt x="624367" y="2241110"/>
                </a:cubicBezTo>
                <a:cubicBezTo>
                  <a:pt x="631615" y="2234711"/>
                  <a:pt x="638862" y="2228310"/>
                  <a:pt x="646109" y="2221911"/>
                </a:cubicBezTo>
                <a:close/>
                <a:moveTo>
                  <a:pt x="3723043" y="1257813"/>
                </a:moveTo>
                <a:lnTo>
                  <a:pt x="3724923" y="1268597"/>
                </a:lnTo>
                <a:cubicBezTo>
                  <a:pt x="3725742" y="1273630"/>
                  <a:pt x="3726204" y="1276957"/>
                  <a:pt x="3726211" y="1278001"/>
                </a:cubicBezTo>
                <a:cubicBezTo>
                  <a:pt x="3726213" y="1279513"/>
                  <a:pt x="3725785" y="1278792"/>
                  <a:pt x="3725025" y="1276394"/>
                </a:cubicBezTo>
                <a:lnTo>
                  <a:pt x="3722434" y="1266883"/>
                </a:lnTo>
                <a:close/>
                <a:moveTo>
                  <a:pt x="3715032" y="1208749"/>
                </a:moveTo>
                <a:cubicBezTo>
                  <a:pt x="3720874" y="1212156"/>
                  <a:pt x="3723696" y="1228301"/>
                  <a:pt x="3723581" y="1249778"/>
                </a:cubicBezTo>
                <a:lnTo>
                  <a:pt x="3723043" y="1257813"/>
                </a:lnTo>
                <a:lnTo>
                  <a:pt x="3721496" y="1248949"/>
                </a:lnTo>
                <a:cubicBezTo>
                  <a:pt x="3720065" y="1241076"/>
                  <a:pt x="3718376" y="1232072"/>
                  <a:pt x="3716529" y="1222510"/>
                </a:cubicBezTo>
                <a:lnTo>
                  <a:pt x="3713905" y="1209297"/>
                </a:lnTo>
                <a:close/>
                <a:moveTo>
                  <a:pt x="1662913" y="807"/>
                </a:moveTo>
                <a:cubicBezTo>
                  <a:pt x="2483601" y="-23393"/>
                  <a:pt x="3140305" y="505292"/>
                  <a:pt x="3144309" y="513195"/>
                </a:cubicBezTo>
                <a:cubicBezTo>
                  <a:pt x="3164071" y="552762"/>
                  <a:pt x="3200736" y="568896"/>
                  <a:pt x="3234839" y="589291"/>
                </a:cubicBezTo>
                <a:cubicBezTo>
                  <a:pt x="3264562" y="607197"/>
                  <a:pt x="3296242" y="626137"/>
                  <a:pt x="3312233" y="657916"/>
                </a:cubicBezTo>
                <a:cubicBezTo>
                  <a:pt x="3333386" y="700072"/>
                  <a:pt x="3286287" y="666483"/>
                  <a:pt x="3280983" y="683149"/>
                </a:cubicBezTo>
                <a:cubicBezTo>
                  <a:pt x="3300242" y="704705"/>
                  <a:pt x="3328004" y="724215"/>
                  <a:pt x="3338360" y="749149"/>
                </a:cubicBezTo>
                <a:cubicBezTo>
                  <a:pt x="3375546" y="839351"/>
                  <a:pt x="3436111" y="903924"/>
                  <a:pt x="3519543" y="952778"/>
                </a:cubicBezTo>
                <a:cubicBezTo>
                  <a:pt x="3543495" y="966922"/>
                  <a:pt x="3561850" y="993124"/>
                  <a:pt x="3592192" y="996500"/>
                </a:cubicBezTo>
                <a:cubicBezTo>
                  <a:pt x="3659551" y="1003686"/>
                  <a:pt x="3649678" y="1077885"/>
                  <a:pt x="3689441" y="1109302"/>
                </a:cubicBezTo>
                <a:cubicBezTo>
                  <a:pt x="3693188" y="1112253"/>
                  <a:pt x="3702367" y="1152340"/>
                  <a:pt x="3710615" y="1192734"/>
                </a:cubicBezTo>
                <a:lnTo>
                  <a:pt x="3713905" y="1209297"/>
                </a:lnTo>
                <a:lnTo>
                  <a:pt x="3708567" y="1211892"/>
                </a:lnTo>
                <a:lnTo>
                  <a:pt x="3706184" y="1202686"/>
                </a:lnTo>
                <a:cubicBezTo>
                  <a:pt x="3700596" y="1181910"/>
                  <a:pt x="3695515" y="1166036"/>
                  <a:pt x="3693568" y="1170059"/>
                </a:cubicBezTo>
                <a:cubicBezTo>
                  <a:pt x="3688405" y="1181006"/>
                  <a:pt x="3679458" y="1190760"/>
                  <a:pt x="3686543" y="1204591"/>
                </a:cubicBezTo>
                <a:cubicBezTo>
                  <a:pt x="3688703" y="1208970"/>
                  <a:pt x="3690160" y="1221411"/>
                  <a:pt x="3696213" y="1220403"/>
                </a:cubicBezTo>
                <a:cubicBezTo>
                  <a:pt x="3698231" y="1220067"/>
                  <a:pt x="3700758" y="1218237"/>
                  <a:pt x="3703994" y="1214117"/>
                </a:cubicBezTo>
                <a:lnTo>
                  <a:pt x="3708567" y="1211892"/>
                </a:lnTo>
                <a:lnTo>
                  <a:pt x="3711843" y="1224542"/>
                </a:lnTo>
                <a:cubicBezTo>
                  <a:pt x="3715600" y="1239461"/>
                  <a:pt x="3719194" y="1254337"/>
                  <a:pt x="3721847" y="1264728"/>
                </a:cubicBezTo>
                <a:lnTo>
                  <a:pt x="3722434" y="1266883"/>
                </a:lnTo>
                <a:lnTo>
                  <a:pt x="3721216" y="1285068"/>
                </a:lnTo>
                <a:cubicBezTo>
                  <a:pt x="3715153" y="1334983"/>
                  <a:pt x="3697504" y="1391417"/>
                  <a:pt x="3668928" y="1395127"/>
                </a:cubicBezTo>
                <a:cubicBezTo>
                  <a:pt x="3699153" y="1455005"/>
                  <a:pt x="3699153" y="1455005"/>
                  <a:pt x="3631469" y="1465636"/>
                </a:cubicBezTo>
                <a:cubicBezTo>
                  <a:pt x="3663753" y="1503242"/>
                  <a:pt x="3665232" y="1513086"/>
                  <a:pt x="3635129" y="1527289"/>
                </a:cubicBezTo>
                <a:cubicBezTo>
                  <a:pt x="3606156" y="1541015"/>
                  <a:pt x="3572514" y="1546325"/>
                  <a:pt x="3546951" y="1566752"/>
                </a:cubicBezTo>
                <a:cubicBezTo>
                  <a:pt x="3580646" y="1615080"/>
                  <a:pt x="3596565" y="1671704"/>
                  <a:pt x="3654571" y="1693934"/>
                </a:cubicBezTo>
                <a:cubicBezTo>
                  <a:pt x="3663696" y="1697365"/>
                  <a:pt x="3671710" y="1712044"/>
                  <a:pt x="3667381" y="1720543"/>
                </a:cubicBezTo>
                <a:cubicBezTo>
                  <a:pt x="3652294" y="1752049"/>
                  <a:pt x="3689460" y="1810155"/>
                  <a:pt x="3629052" y="1818562"/>
                </a:cubicBezTo>
                <a:cubicBezTo>
                  <a:pt x="3621612" y="1819693"/>
                  <a:pt x="3615560" y="1826052"/>
                  <a:pt x="3622819" y="1834382"/>
                </a:cubicBezTo>
                <a:cubicBezTo>
                  <a:pt x="3647713" y="1862782"/>
                  <a:pt x="3622513" y="1861653"/>
                  <a:pt x="3607931" y="1865880"/>
                </a:cubicBezTo>
                <a:cubicBezTo>
                  <a:pt x="3590259" y="1870871"/>
                  <a:pt x="3567632" y="1858883"/>
                  <a:pt x="3553066" y="1875202"/>
                </a:cubicBezTo>
                <a:cubicBezTo>
                  <a:pt x="3559549" y="1891692"/>
                  <a:pt x="3574259" y="1890977"/>
                  <a:pt x="3585408" y="1895878"/>
                </a:cubicBezTo>
                <a:cubicBezTo>
                  <a:pt x="3618025" y="1910389"/>
                  <a:pt x="3645490" y="1927930"/>
                  <a:pt x="3652868" y="1967693"/>
                </a:cubicBezTo>
                <a:cubicBezTo>
                  <a:pt x="3658896" y="1999808"/>
                  <a:pt x="3666359" y="2028135"/>
                  <a:pt x="3626000" y="2039387"/>
                </a:cubicBezTo>
                <a:cubicBezTo>
                  <a:pt x="3619656" y="2041139"/>
                  <a:pt x="3616894" y="2045409"/>
                  <a:pt x="3616520" y="2050917"/>
                </a:cubicBezTo>
                <a:cubicBezTo>
                  <a:pt x="3622090" y="2056005"/>
                  <a:pt x="3627495" y="2061320"/>
                  <a:pt x="3633665" y="2065070"/>
                </a:cubicBezTo>
                <a:cubicBezTo>
                  <a:pt x="3654332" y="2077345"/>
                  <a:pt x="3663568" y="2096160"/>
                  <a:pt x="3672137" y="2115877"/>
                </a:cubicBezTo>
                <a:cubicBezTo>
                  <a:pt x="3677630" y="2128443"/>
                  <a:pt x="3683689" y="2140770"/>
                  <a:pt x="3693502" y="2151432"/>
                </a:cubicBezTo>
                <a:cubicBezTo>
                  <a:pt x="3699501" y="2158045"/>
                  <a:pt x="3706433" y="2162867"/>
                  <a:pt x="3714631" y="2165450"/>
                </a:cubicBezTo>
                <a:cubicBezTo>
                  <a:pt x="3721798" y="2167847"/>
                  <a:pt x="3724317" y="2171279"/>
                  <a:pt x="3720687" y="2177776"/>
                </a:cubicBezTo>
                <a:cubicBezTo>
                  <a:pt x="3710467" y="2196368"/>
                  <a:pt x="3708279" y="2216447"/>
                  <a:pt x="3720330" y="2239344"/>
                </a:cubicBezTo>
                <a:cubicBezTo>
                  <a:pt x="3723973" y="2246257"/>
                  <a:pt x="3723099" y="2252442"/>
                  <a:pt x="3717319" y="2255274"/>
                </a:cubicBezTo>
                <a:cubicBezTo>
                  <a:pt x="3693295" y="2267295"/>
                  <a:pt x="3690800" y="2293320"/>
                  <a:pt x="3683129" y="2315562"/>
                </a:cubicBezTo>
                <a:cubicBezTo>
                  <a:pt x="3672259" y="2347146"/>
                  <a:pt x="3662880" y="2379339"/>
                  <a:pt x="3657185" y="2413386"/>
                </a:cubicBezTo>
                <a:cubicBezTo>
                  <a:pt x="3653835" y="2433723"/>
                  <a:pt x="3650651" y="2453836"/>
                  <a:pt x="3658387" y="2476000"/>
                </a:cubicBezTo>
                <a:cubicBezTo>
                  <a:pt x="3660205" y="2481434"/>
                  <a:pt x="3659103" y="2486088"/>
                  <a:pt x="3657137" y="2490332"/>
                </a:cubicBezTo>
                <a:cubicBezTo>
                  <a:pt x="3648908" y="2508855"/>
                  <a:pt x="3653197" y="2528056"/>
                  <a:pt x="3664555" y="2547680"/>
                </a:cubicBezTo>
                <a:cubicBezTo>
                  <a:pt x="3671544" y="2559536"/>
                  <a:pt x="3671175" y="2561087"/>
                  <a:pt x="3657961" y="2561093"/>
                </a:cubicBezTo>
                <a:cubicBezTo>
                  <a:pt x="3631167" y="2561335"/>
                  <a:pt x="3604505" y="2561133"/>
                  <a:pt x="3578766" y="2565737"/>
                </a:cubicBezTo>
                <a:cubicBezTo>
                  <a:pt x="3549905" y="2570885"/>
                  <a:pt x="3541789" y="2580831"/>
                  <a:pt x="3568277" y="2607860"/>
                </a:cubicBezTo>
                <a:cubicBezTo>
                  <a:pt x="3573947" y="2613604"/>
                  <a:pt x="3579116" y="2620026"/>
                  <a:pt x="3582426" y="2627389"/>
                </a:cubicBezTo>
                <a:cubicBezTo>
                  <a:pt x="3584908" y="2633241"/>
                  <a:pt x="3584137" y="2637444"/>
                  <a:pt x="3579783" y="2640448"/>
                </a:cubicBezTo>
                <a:cubicBezTo>
                  <a:pt x="3574731" y="2644136"/>
                  <a:pt x="3571020" y="2639425"/>
                  <a:pt x="3567306" y="2636032"/>
                </a:cubicBezTo>
                <a:cubicBezTo>
                  <a:pt x="3547145" y="2617804"/>
                  <a:pt x="3523490" y="2605630"/>
                  <a:pt x="3500634" y="2592110"/>
                </a:cubicBezTo>
                <a:cubicBezTo>
                  <a:pt x="3467858" y="2572547"/>
                  <a:pt x="3433851" y="2555446"/>
                  <a:pt x="3403606" y="2531402"/>
                </a:cubicBezTo>
                <a:cubicBezTo>
                  <a:pt x="3395879" y="2525286"/>
                  <a:pt x="3385645" y="2530467"/>
                  <a:pt x="3386459" y="2541212"/>
                </a:cubicBezTo>
                <a:cubicBezTo>
                  <a:pt x="3387273" y="2551957"/>
                  <a:pt x="3381893" y="2552138"/>
                  <a:pt x="3373531" y="2549781"/>
                </a:cubicBezTo>
                <a:cubicBezTo>
                  <a:pt x="3363506" y="2547042"/>
                  <a:pt x="3353483" y="2544301"/>
                  <a:pt x="3343594" y="2541117"/>
                </a:cubicBezTo>
                <a:cubicBezTo>
                  <a:pt x="3333273" y="2537727"/>
                  <a:pt x="3327707" y="2529999"/>
                  <a:pt x="3325231" y="2520189"/>
                </a:cubicBezTo>
                <a:cubicBezTo>
                  <a:pt x="3324753" y="2518337"/>
                  <a:pt x="3324389" y="2516261"/>
                  <a:pt x="3324583" y="2514551"/>
                </a:cubicBezTo>
                <a:lnTo>
                  <a:pt x="3326249" y="2512416"/>
                </a:lnTo>
                <a:lnTo>
                  <a:pt x="3328438" y="2511512"/>
                </a:lnTo>
                <a:cubicBezTo>
                  <a:pt x="3330711" y="2510525"/>
                  <a:pt x="3330848" y="2510273"/>
                  <a:pt x="3327270" y="2511108"/>
                </a:cubicBezTo>
                <a:lnTo>
                  <a:pt x="3326249" y="2512416"/>
                </a:lnTo>
                <a:lnTo>
                  <a:pt x="3316791" y="2516325"/>
                </a:lnTo>
                <a:cubicBezTo>
                  <a:pt x="3306861" y="2520533"/>
                  <a:pt x="3294709" y="2526274"/>
                  <a:pt x="3292975" y="2530729"/>
                </a:cubicBezTo>
                <a:cubicBezTo>
                  <a:pt x="3292841" y="2531173"/>
                  <a:pt x="3170365" y="2503638"/>
                  <a:pt x="3131511" y="2484940"/>
                </a:cubicBezTo>
                <a:cubicBezTo>
                  <a:pt x="3107324" y="2473223"/>
                  <a:pt x="2637379" y="2290746"/>
                  <a:pt x="2035108" y="2360263"/>
                </a:cubicBezTo>
                <a:cubicBezTo>
                  <a:pt x="2013854" y="2362737"/>
                  <a:pt x="1993699" y="2364515"/>
                  <a:pt x="1973110" y="2366087"/>
                </a:cubicBezTo>
                <a:cubicBezTo>
                  <a:pt x="1791171" y="2381225"/>
                  <a:pt x="1611926" y="2391655"/>
                  <a:pt x="1537631" y="2404928"/>
                </a:cubicBezTo>
                <a:cubicBezTo>
                  <a:pt x="1479545" y="2415458"/>
                  <a:pt x="1186772" y="2497860"/>
                  <a:pt x="1106889" y="2561884"/>
                </a:cubicBezTo>
                <a:cubicBezTo>
                  <a:pt x="1025247" y="2627507"/>
                  <a:pt x="949769" y="2699517"/>
                  <a:pt x="874723" y="2771733"/>
                </a:cubicBezTo>
                <a:cubicBezTo>
                  <a:pt x="842171" y="2802947"/>
                  <a:pt x="806834" y="2831617"/>
                  <a:pt x="778525" y="2867084"/>
                </a:cubicBezTo>
                <a:cubicBezTo>
                  <a:pt x="750250" y="2902770"/>
                  <a:pt x="723766" y="2939717"/>
                  <a:pt x="692306" y="2972872"/>
                </a:cubicBezTo>
                <a:cubicBezTo>
                  <a:pt x="683327" y="2982407"/>
                  <a:pt x="674447" y="2992599"/>
                  <a:pt x="659535" y="2994640"/>
                </a:cubicBezTo>
                <a:cubicBezTo>
                  <a:pt x="656215" y="2995191"/>
                  <a:pt x="652595" y="2995094"/>
                  <a:pt x="649143" y="2994770"/>
                </a:cubicBezTo>
                <a:cubicBezTo>
                  <a:pt x="645292" y="2994460"/>
                  <a:pt x="641975" y="2992374"/>
                  <a:pt x="640021" y="2988702"/>
                </a:cubicBezTo>
                <a:cubicBezTo>
                  <a:pt x="638001" y="2984592"/>
                  <a:pt x="640032" y="2982105"/>
                  <a:pt x="642491" y="2979825"/>
                </a:cubicBezTo>
                <a:cubicBezTo>
                  <a:pt x="644253" y="2978227"/>
                  <a:pt x="645884" y="2975754"/>
                  <a:pt x="648409" y="2975229"/>
                </a:cubicBezTo>
                <a:cubicBezTo>
                  <a:pt x="664550" y="2972048"/>
                  <a:pt x="668720" y="2958497"/>
                  <a:pt x="674715" y="2946424"/>
                </a:cubicBezTo>
                <a:cubicBezTo>
                  <a:pt x="677345" y="2941278"/>
                  <a:pt x="680340" y="2937221"/>
                  <a:pt x="673079" y="2930211"/>
                </a:cubicBezTo>
                <a:cubicBezTo>
                  <a:pt x="666747" y="2924048"/>
                  <a:pt x="671831" y="2920580"/>
                  <a:pt x="677147" y="2918642"/>
                </a:cubicBezTo>
                <a:cubicBezTo>
                  <a:pt x="684555" y="2915973"/>
                  <a:pt x="693785" y="2916103"/>
                  <a:pt x="701367" y="2907933"/>
                </a:cubicBezTo>
                <a:cubicBezTo>
                  <a:pt x="668396" y="2908384"/>
                  <a:pt x="657574" y="2929633"/>
                  <a:pt x="645525" y="2949385"/>
                </a:cubicBezTo>
                <a:cubicBezTo>
                  <a:pt x="640999" y="2956572"/>
                  <a:pt x="638462" y="2965011"/>
                  <a:pt x="634865" y="2973046"/>
                </a:cubicBezTo>
                <a:cubicBezTo>
                  <a:pt x="630334" y="2982872"/>
                  <a:pt x="623428" y="2983545"/>
                  <a:pt x="613378" y="2975308"/>
                </a:cubicBezTo>
                <a:cubicBezTo>
                  <a:pt x="604459" y="2967915"/>
                  <a:pt x="600773" y="2968698"/>
                  <a:pt x="599760" y="2979285"/>
                </a:cubicBezTo>
                <a:cubicBezTo>
                  <a:pt x="598242" y="2995824"/>
                  <a:pt x="590819" y="3007726"/>
                  <a:pt x="576167" y="3014154"/>
                </a:cubicBezTo>
                <a:cubicBezTo>
                  <a:pt x="574571" y="3014867"/>
                  <a:pt x="572836" y="3015970"/>
                  <a:pt x="571021" y="3016388"/>
                </a:cubicBezTo>
                <a:cubicBezTo>
                  <a:pt x="569207" y="3016806"/>
                  <a:pt x="567316" y="3016541"/>
                  <a:pt x="565409" y="3014516"/>
                </a:cubicBezTo>
                <a:cubicBezTo>
                  <a:pt x="562095" y="3011110"/>
                  <a:pt x="563860" y="3006874"/>
                  <a:pt x="565393" y="3003744"/>
                </a:cubicBezTo>
                <a:cubicBezTo>
                  <a:pt x="568156" y="2998155"/>
                  <a:pt x="570555" y="2992799"/>
                  <a:pt x="570963" y="2986190"/>
                </a:cubicBezTo>
                <a:cubicBezTo>
                  <a:pt x="571302" y="2981782"/>
                  <a:pt x="571576" y="2976935"/>
                  <a:pt x="568291" y="2973749"/>
                </a:cubicBezTo>
                <a:cubicBezTo>
                  <a:pt x="554633" y="2960138"/>
                  <a:pt x="562013" y="2953295"/>
                  <a:pt x="570857" y="2945523"/>
                </a:cubicBezTo>
                <a:cubicBezTo>
                  <a:pt x="583092" y="2934997"/>
                  <a:pt x="586235" y="2919944"/>
                  <a:pt x="580385" y="2902333"/>
                </a:cubicBezTo>
                <a:cubicBezTo>
                  <a:pt x="578104" y="2895155"/>
                  <a:pt x="578244" y="2890753"/>
                  <a:pt x="586446" y="2890697"/>
                </a:cubicBezTo>
                <a:cubicBezTo>
                  <a:pt x="589633" y="2890590"/>
                  <a:pt x="590068" y="2888156"/>
                  <a:pt x="590869" y="2885492"/>
                </a:cubicBezTo>
                <a:cubicBezTo>
                  <a:pt x="607065" y="2822732"/>
                  <a:pt x="635769" y="2767245"/>
                  <a:pt x="671505" y="2715918"/>
                </a:cubicBezTo>
                <a:cubicBezTo>
                  <a:pt x="700488" y="2674272"/>
                  <a:pt x="733647" y="2636443"/>
                  <a:pt x="768364" y="2599659"/>
                </a:cubicBezTo>
                <a:cubicBezTo>
                  <a:pt x="769396" y="2598526"/>
                  <a:pt x="770394" y="2597174"/>
                  <a:pt x="770662" y="2594966"/>
                </a:cubicBezTo>
                <a:cubicBezTo>
                  <a:pt x="752395" y="2599977"/>
                  <a:pt x="737406" y="2609496"/>
                  <a:pt x="723178" y="2620087"/>
                </a:cubicBezTo>
                <a:cubicBezTo>
                  <a:pt x="685352" y="2648180"/>
                  <a:pt x="655283" y="2683928"/>
                  <a:pt x="624718" y="2719032"/>
                </a:cubicBezTo>
                <a:cubicBezTo>
                  <a:pt x="606125" y="2740543"/>
                  <a:pt x="586838" y="2761417"/>
                  <a:pt x="565691" y="2780595"/>
                </a:cubicBezTo>
                <a:cubicBezTo>
                  <a:pt x="562167" y="2783793"/>
                  <a:pt x="559969" y="2787824"/>
                  <a:pt x="557772" y="2791854"/>
                </a:cubicBezTo>
                <a:cubicBezTo>
                  <a:pt x="556507" y="2794096"/>
                  <a:pt x="554811" y="2796131"/>
                  <a:pt x="551492" y="2795363"/>
                </a:cubicBezTo>
                <a:cubicBezTo>
                  <a:pt x="547342" y="2794404"/>
                  <a:pt x="546451" y="2791136"/>
                  <a:pt x="545559" y="2787869"/>
                </a:cubicBezTo>
                <a:cubicBezTo>
                  <a:pt x="542787" y="2777410"/>
                  <a:pt x="543964" y="2767917"/>
                  <a:pt x="547595" y="2758781"/>
                </a:cubicBezTo>
                <a:cubicBezTo>
                  <a:pt x="557093" y="2735378"/>
                  <a:pt x="573555" y="2717017"/>
                  <a:pt x="590748" y="2699510"/>
                </a:cubicBezTo>
                <a:cubicBezTo>
                  <a:pt x="612992" y="2676997"/>
                  <a:pt x="634311" y="2653636"/>
                  <a:pt x="653108" y="2628162"/>
                </a:cubicBezTo>
                <a:cubicBezTo>
                  <a:pt x="654440" y="2626358"/>
                  <a:pt x="657263" y="2625163"/>
                  <a:pt x="655511" y="2620166"/>
                </a:cubicBezTo>
                <a:cubicBezTo>
                  <a:pt x="643109" y="2632235"/>
                  <a:pt x="631470" y="2644059"/>
                  <a:pt x="619567" y="2655451"/>
                </a:cubicBezTo>
                <a:cubicBezTo>
                  <a:pt x="607862" y="2666838"/>
                  <a:pt x="595958" y="2678231"/>
                  <a:pt x="584221" y="2689397"/>
                </a:cubicBezTo>
                <a:cubicBezTo>
                  <a:pt x="581428" y="2692130"/>
                  <a:pt x="578601" y="2695962"/>
                  <a:pt x="573525" y="2692836"/>
                </a:cubicBezTo>
                <a:cubicBezTo>
                  <a:pt x="568251" y="2689716"/>
                  <a:pt x="568025" y="2684227"/>
                  <a:pt x="568565" y="2679812"/>
                </a:cubicBezTo>
                <a:cubicBezTo>
                  <a:pt x="570409" y="2666779"/>
                  <a:pt x="575275" y="2655184"/>
                  <a:pt x="582528" y="2644828"/>
                </a:cubicBezTo>
                <a:cubicBezTo>
                  <a:pt x="607414" y="2610573"/>
                  <a:pt x="637574" y="2580760"/>
                  <a:pt x="664982" y="2548619"/>
                </a:cubicBezTo>
                <a:cubicBezTo>
                  <a:pt x="679782" y="2531193"/>
                  <a:pt x="693024" y="2512721"/>
                  <a:pt x="705371" y="2493619"/>
                </a:cubicBezTo>
                <a:cubicBezTo>
                  <a:pt x="708133" y="2489348"/>
                  <a:pt x="707342" y="2485418"/>
                  <a:pt x="705622" y="2480639"/>
                </a:cubicBezTo>
                <a:cubicBezTo>
                  <a:pt x="698713" y="2461306"/>
                  <a:pt x="703902" y="2454535"/>
                  <a:pt x="724383" y="2457584"/>
                </a:cubicBezTo>
                <a:cubicBezTo>
                  <a:pt x="730724" y="2458470"/>
                  <a:pt x="734743" y="2457235"/>
                  <a:pt x="737838" y="2452515"/>
                </a:cubicBezTo>
                <a:cubicBezTo>
                  <a:pt x="775112" y="2394101"/>
                  <a:pt x="822101" y="2344375"/>
                  <a:pt x="874861" y="2299729"/>
                </a:cubicBezTo>
                <a:cubicBezTo>
                  <a:pt x="896371" y="2281638"/>
                  <a:pt x="918809" y="2264394"/>
                  <a:pt x="941809" y="2248231"/>
                </a:cubicBezTo>
                <a:cubicBezTo>
                  <a:pt x="941643" y="2247139"/>
                  <a:pt x="941447" y="2245826"/>
                  <a:pt x="941283" y="2244731"/>
                </a:cubicBezTo>
                <a:cubicBezTo>
                  <a:pt x="940852" y="2243208"/>
                  <a:pt x="940522" y="2242339"/>
                  <a:pt x="940126" y="2241033"/>
                </a:cubicBezTo>
                <a:cubicBezTo>
                  <a:pt x="908015" y="2265857"/>
                  <a:pt x="876401" y="2291324"/>
                  <a:pt x="845781" y="2318075"/>
                </a:cubicBezTo>
                <a:cubicBezTo>
                  <a:pt x="762766" y="2390560"/>
                  <a:pt x="684690" y="2467934"/>
                  <a:pt x="604957" y="2543605"/>
                </a:cubicBezTo>
                <a:cubicBezTo>
                  <a:pt x="578159" y="2569129"/>
                  <a:pt x="558754" y="2601220"/>
                  <a:pt x="535403" y="2629705"/>
                </a:cubicBezTo>
                <a:cubicBezTo>
                  <a:pt x="519836" y="2648696"/>
                  <a:pt x="505196" y="2668534"/>
                  <a:pt x="486148" y="2684344"/>
                </a:cubicBezTo>
                <a:cubicBezTo>
                  <a:pt x="478302" y="2690765"/>
                  <a:pt x="469961" y="2696542"/>
                  <a:pt x="457975" y="2695406"/>
                </a:cubicBezTo>
                <a:cubicBezTo>
                  <a:pt x="453294" y="2694905"/>
                  <a:pt x="447917" y="2693766"/>
                  <a:pt x="445469" y="2688133"/>
                </a:cubicBezTo>
                <a:cubicBezTo>
                  <a:pt x="443219" y="2682493"/>
                  <a:pt x="447008" y="2679727"/>
                  <a:pt x="450432" y="2677194"/>
                </a:cubicBezTo>
                <a:cubicBezTo>
                  <a:pt x="451331" y="2676503"/>
                  <a:pt x="452194" y="2675595"/>
                  <a:pt x="453190" y="2675561"/>
                </a:cubicBezTo>
                <a:cubicBezTo>
                  <a:pt x="471920" y="2673612"/>
                  <a:pt x="473804" y="2656840"/>
                  <a:pt x="480962" y="2644508"/>
                </a:cubicBezTo>
                <a:cubicBezTo>
                  <a:pt x="483192" y="2640695"/>
                  <a:pt x="482831" y="2636970"/>
                  <a:pt x="479185" y="2632697"/>
                </a:cubicBezTo>
                <a:cubicBezTo>
                  <a:pt x="472623" y="2625005"/>
                  <a:pt x="475882" y="2621377"/>
                  <a:pt x="482726" y="2618948"/>
                </a:cubicBezTo>
                <a:cubicBezTo>
                  <a:pt x="489569" y="2616519"/>
                  <a:pt x="497240" y="2615602"/>
                  <a:pt x="504254" y="2610308"/>
                </a:cubicBezTo>
                <a:cubicBezTo>
                  <a:pt x="491278" y="2606569"/>
                  <a:pt x="483368" y="2611231"/>
                  <a:pt x="476220" y="2616968"/>
                </a:cubicBezTo>
                <a:cubicBezTo>
                  <a:pt x="460100" y="2629602"/>
                  <a:pt x="451207" y="2647709"/>
                  <a:pt x="442978" y="2666232"/>
                </a:cubicBezTo>
                <a:cubicBezTo>
                  <a:pt x="441313" y="2669807"/>
                  <a:pt x="440111" y="2673803"/>
                  <a:pt x="437550" y="2676747"/>
                </a:cubicBezTo>
                <a:cubicBezTo>
                  <a:pt x="432827" y="2682623"/>
                  <a:pt x="426948" y="2683480"/>
                  <a:pt x="419122" y="2676709"/>
                </a:cubicBezTo>
                <a:cubicBezTo>
                  <a:pt x="408777" y="2667823"/>
                  <a:pt x="405688" y="2668587"/>
                  <a:pt x="404475" y="2680499"/>
                </a:cubicBezTo>
                <a:cubicBezTo>
                  <a:pt x="402890" y="2696600"/>
                  <a:pt x="395601" y="2708058"/>
                  <a:pt x="381149" y="2714480"/>
                </a:cubicBezTo>
                <a:cubicBezTo>
                  <a:pt x="378159" y="2715901"/>
                  <a:pt x="375034" y="2717764"/>
                  <a:pt x="371220" y="2715035"/>
                </a:cubicBezTo>
                <a:cubicBezTo>
                  <a:pt x="367142" y="2711874"/>
                  <a:pt x="369039" y="2708513"/>
                  <a:pt x="369974" y="2705403"/>
                </a:cubicBezTo>
                <a:cubicBezTo>
                  <a:pt x="371242" y="2700523"/>
                  <a:pt x="372909" y="2695631"/>
                  <a:pt x="373946" y="2690540"/>
                </a:cubicBezTo>
                <a:cubicBezTo>
                  <a:pt x="375918" y="2682339"/>
                  <a:pt x="375233" y="2673789"/>
                  <a:pt x="368072" y="2666116"/>
                </a:cubicBezTo>
                <a:cubicBezTo>
                  <a:pt x="362834" y="2660576"/>
                  <a:pt x="362674" y="2656845"/>
                  <a:pt x="367860" y="2652712"/>
                </a:cubicBezTo>
                <a:cubicBezTo>
                  <a:pt x="384547" y="2639840"/>
                  <a:pt x="393902" y="2623477"/>
                  <a:pt x="383778" y="2598755"/>
                </a:cubicBezTo>
                <a:cubicBezTo>
                  <a:pt x="382256" y="2595289"/>
                  <a:pt x="382925" y="2591749"/>
                  <a:pt x="386744" y="2591840"/>
                </a:cubicBezTo>
                <a:cubicBezTo>
                  <a:pt x="395210" y="2592215"/>
                  <a:pt x="395749" y="2586481"/>
                  <a:pt x="397253" y="2580494"/>
                </a:cubicBezTo>
                <a:cubicBezTo>
                  <a:pt x="412046" y="2523057"/>
                  <a:pt x="438285" y="2472490"/>
                  <a:pt x="470165" y="2424811"/>
                </a:cubicBezTo>
                <a:cubicBezTo>
                  <a:pt x="501712" y="2377583"/>
                  <a:pt x="538764" y="2335006"/>
                  <a:pt x="578866" y="2294084"/>
                </a:cubicBezTo>
                <a:cubicBezTo>
                  <a:pt x="566113" y="2295833"/>
                  <a:pt x="550595" y="2304489"/>
                  <a:pt x="535873" y="2314437"/>
                </a:cubicBezTo>
                <a:cubicBezTo>
                  <a:pt x="497018" y="2341027"/>
                  <a:pt x="467083" y="2376330"/>
                  <a:pt x="436452" y="2410996"/>
                </a:cubicBezTo>
                <a:cubicBezTo>
                  <a:pt x="415066" y="2435240"/>
                  <a:pt x="394377" y="2460118"/>
                  <a:pt x="369509" y="2481181"/>
                </a:cubicBezTo>
                <a:cubicBezTo>
                  <a:pt x="366652" y="2483475"/>
                  <a:pt x="364887" y="2486392"/>
                  <a:pt x="363620" y="2489953"/>
                </a:cubicBezTo>
                <a:cubicBezTo>
                  <a:pt x="362487" y="2493069"/>
                  <a:pt x="360523" y="2495993"/>
                  <a:pt x="356142" y="2494821"/>
                </a:cubicBezTo>
                <a:cubicBezTo>
                  <a:pt x="351729" y="2493432"/>
                  <a:pt x="350738" y="2489508"/>
                  <a:pt x="350212" y="2486008"/>
                </a:cubicBezTo>
                <a:cubicBezTo>
                  <a:pt x="348837" y="2472863"/>
                  <a:pt x="350449" y="2460938"/>
                  <a:pt x="356242" y="2450191"/>
                </a:cubicBezTo>
                <a:cubicBezTo>
                  <a:pt x="367430" y="2428709"/>
                  <a:pt x="384090" y="2411660"/>
                  <a:pt x="400751" y="2394611"/>
                </a:cubicBezTo>
                <a:cubicBezTo>
                  <a:pt x="423861" y="2371190"/>
                  <a:pt x="444684" y="2345867"/>
                  <a:pt x="462688" y="2317780"/>
                </a:cubicBezTo>
                <a:cubicBezTo>
                  <a:pt x="448755" y="2331659"/>
                  <a:pt x="434856" y="2345758"/>
                  <a:pt x="420724" y="2359644"/>
                </a:cubicBezTo>
                <a:cubicBezTo>
                  <a:pt x="410083" y="2370115"/>
                  <a:pt x="398979" y="2380161"/>
                  <a:pt x="388106" y="2390420"/>
                </a:cubicBezTo>
                <a:cubicBezTo>
                  <a:pt x="385478" y="2392927"/>
                  <a:pt x="382686" y="2395658"/>
                  <a:pt x="378009" y="2392519"/>
                </a:cubicBezTo>
                <a:cubicBezTo>
                  <a:pt x="373796" y="2389802"/>
                  <a:pt x="373769" y="2385626"/>
                  <a:pt x="373974" y="2381662"/>
                </a:cubicBezTo>
                <a:cubicBezTo>
                  <a:pt x="374628" y="2366031"/>
                  <a:pt x="381123" y="2353282"/>
                  <a:pt x="389805" y="2341778"/>
                </a:cubicBezTo>
                <a:cubicBezTo>
                  <a:pt x="400350" y="2328013"/>
                  <a:pt x="411593" y="2314884"/>
                  <a:pt x="423234" y="2301741"/>
                </a:cubicBezTo>
                <a:cubicBezTo>
                  <a:pt x="409216" y="2305730"/>
                  <a:pt x="395199" y="2309720"/>
                  <a:pt x="381082" y="2313053"/>
                </a:cubicBezTo>
                <a:cubicBezTo>
                  <a:pt x="383843" y="2287458"/>
                  <a:pt x="398428" y="2281911"/>
                  <a:pt x="411582" y="2277511"/>
                </a:cubicBezTo>
                <a:cubicBezTo>
                  <a:pt x="429354" y="2271856"/>
                  <a:pt x="446132" y="2264916"/>
                  <a:pt x="462580" y="2257108"/>
                </a:cubicBezTo>
                <a:cubicBezTo>
                  <a:pt x="468866" y="2249642"/>
                  <a:pt x="475185" y="2242393"/>
                  <a:pt x="481239" y="2234715"/>
                </a:cubicBezTo>
                <a:cubicBezTo>
                  <a:pt x="487461" y="2226811"/>
                  <a:pt x="493282" y="2218921"/>
                  <a:pt x="499039" y="2210593"/>
                </a:cubicBezTo>
                <a:cubicBezTo>
                  <a:pt x="503132" y="2204520"/>
                  <a:pt x="508352" y="2199289"/>
                  <a:pt x="501062" y="2189421"/>
                </a:cubicBezTo>
                <a:cubicBezTo>
                  <a:pt x="497782" y="2184915"/>
                  <a:pt x="510968" y="2159409"/>
                  <a:pt x="516118" y="2157697"/>
                </a:cubicBezTo>
                <a:cubicBezTo>
                  <a:pt x="516881" y="2157451"/>
                  <a:pt x="517646" y="2157204"/>
                  <a:pt x="518242" y="2157185"/>
                </a:cubicBezTo>
                <a:cubicBezTo>
                  <a:pt x="529930" y="2157672"/>
                  <a:pt x="531402" y="2150147"/>
                  <a:pt x="530188" y="2140735"/>
                </a:cubicBezTo>
                <a:cubicBezTo>
                  <a:pt x="529006" y="2131541"/>
                  <a:pt x="525303" y="2120234"/>
                  <a:pt x="541733" y="2124298"/>
                </a:cubicBezTo>
                <a:cubicBezTo>
                  <a:pt x="543592" y="2124675"/>
                  <a:pt x="543794" y="2123349"/>
                  <a:pt x="544359" y="2121791"/>
                </a:cubicBezTo>
                <a:cubicBezTo>
                  <a:pt x="555609" y="2082061"/>
                  <a:pt x="579960" y="2050904"/>
                  <a:pt x="603912" y="2019759"/>
                </a:cubicBezTo>
                <a:cubicBezTo>
                  <a:pt x="605275" y="2018174"/>
                  <a:pt x="606639" y="2016590"/>
                  <a:pt x="608002" y="2015005"/>
                </a:cubicBezTo>
                <a:cubicBezTo>
                  <a:pt x="579269" y="2023667"/>
                  <a:pt x="482131" y="2036829"/>
                  <a:pt x="452750" y="2034520"/>
                </a:cubicBezTo>
                <a:cubicBezTo>
                  <a:pt x="426623" y="2032542"/>
                  <a:pt x="288554" y="2085114"/>
                  <a:pt x="262712" y="2114344"/>
                </a:cubicBezTo>
                <a:cubicBezTo>
                  <a:pt x="255207" y="2092393"/>
                  <a:pt x="262857" y="2083341"/>
                  <a:pt x="268517" y="2073038"/>
                </a:cubicBezTo>
                <a:cubicBezTo>
                  <a:pt x="276540" y="2058478"/>
                  <a:pt x="276622" y="2048362"/>
                  <a:pt x="255787" y="2037632"/>
                </a:cubicBezTo>
                <a:cubicBezTo>
                  <a:pt x="196133" y="2007104"/>
                  <a:pt x="196566" y="2005990"/>
                  <a:pt x="241359" y="1960295"/>
                </a:cubicBezTo>
                <a:cubicBezTo>
                  <a:pt x="243454" y="1958245"/>
                  <a:pt x="241306" y="1951943"/>
                  <a:pt x="241245" y="1947547"/>
                </a:cubicBezTo>
                <a:cubicBezTo>
                  <a:pt x="226911" y="1941435"/>
                  <a:pt x="213736" y="1959026"/>
                  <a:pt x="195038" y="1941188"/>
                </a:cubicBezTo>
                <a:cubicBezTo>
                  <a:pt x="251639" y="1858163"/>
                  <a:pt x="344693" y="1777865"/>
                  <a:pt x="430417" y="1714084"/>
                </a:cubicBezTo>
                <a:cubicBezTo>
                  <a:pt x="350723" y="1696761"/>
                  <a:pt x="315222" y="1768305"/>
                  <a:pt x="257493" y="1761235"/>
                </a:cubicBezTo>
                <a:cubicBezTo>
                  <a:pt x="226114" y="1740308"/>
                  <a:pt x="304464" y="1702056"/>
                  <a:pt x="223028" y="1694464"/>
                </a:cubicBezTo>
                <a:cubicBezTo>
                  <a:pt x="254800" y="1674048"/>
                  <a:pt x="277673" y="1654373"/>
                  <a:pt x="298261" y="1631477"/>
                </a:cubicBezTo>
                <a:cubicBezTo>
                  <a:pt x="334745" y="1590456"/>
                  <a:pt x="339167" y="1563927"/>
                  <a:pt x="311654" y="1511432"/>
                </a:cubicBezTo>
                <a:cubicBezTo>
                  <a:pt x="293444" y="1476870"/>
                  <a:pt x="269884" y="1445346"/>
                  <a:pt x="280139" y="1403011"/>
                </a:cubicBezTo>
                <a:cubicBezTo>
                  <a:pt x="287189" y="1373975"/>
                  <a:pt x="279979" y="1355311"/>
                  <a:pt x="238885" y="1369665"/>
                </a:cubicBezTo>
                <a:cubicBezTo>
                  <a:pt x="194536" y="1385007"/>
                  <a:pt x="173125" y="1359788"/>
                  <a:pt x="177350" y="1309302"/>
                </a:cubicBezTo>
                <a:cubicBezTo>
                  <a:pt x="180088" y="1276893"/>
                  <a:pt x="170607" y="1267099"/>
                  <a:pt x="139289" y="1271891"/>
                </a:cubicBezTo>
                <a:cubicBezTo>
                  <a:pt x="104651" y="1277233"/>
                  <a:pt x="74337" y="1299360"/>
                  <a:pt x="29194" y="1290765"/>
                </a:cubicBezTo>
                <a:cubicBezTo>
                  <a:pt x="55247" y="1230971"/>
                  <a:pt x="132258" y="1245087"/>
                  <a:pt x="164517" y="1187942"/>
                </a:cubicBezTo>
                <a:cubicBezTo>
                  <a:pt x="116070" y="1189353"/>
                  <a:pt x="79047" y="1190819"/>
                  <a:pt x="45028" y="1204275"/>
                </a:cubicBezTo>
                <a:cubicBezTo>
                  <a:pt x="30841" y="1209809"/>
                  <a:pt x="15262" y="1215389"/>
                  <a:pt x="4362" y="1198829"/>
                </a:cubicBezTo>
                <a:cubicBezTo>
                  <a:pt x="-8656" y="1178822"/>
                  <a:pt x="10514" y="1170482"/>
                  <a:pt x="22109" y="1166354"/>
                </a:cubicBezTo>
                <a:cubicBezTo>
                  <a:pt x="54829" y="1154920"/>
                  <a:pt x="77478" y="1129756"/>
                  <a:pt x="103108" y="1109767"/>
                </a:cubicBezTo>
                <a:cubicBezTo>
                  <a:pt x="159186" y="1065890"/>
                  <a:pt x="222492" y="1028804"/>
                  <a:pt x="264964" y="958344"/>
                </a:cubicBezTo>
                <a:cubicBezTo>
                  <a:pt x="201251" y="978075"/>
                  <a:pt x="157792" y="1020649"/>
                  <a:pt x="97282" y="1031040"/>
                </a:cubicBezTo>
                <a:cubicBezTo>
                  <a:pt x="141438" y="966459"/>
                  <a:pt x="204023" y="923242"/>
                  <a:pt x="262299" y="875335"/>
                </a:cubicBezTo>
                <a:cubicBezTo>
                  <a:pt x="278887" y="861805"/>
                  <a:pt x="296498" y="852418"/>
                  <a:pt x="296474" y="824279"/>
                </a:cubicBezTo>
                <a:cubicBezTo>
                  <a:pt x="296489" y="769759"/>
                  <a:pt x="313822" y="723888"/>
                  <a:pt x="362237" y="698295"/>
                </a:cubicBezTo>
                <a:cubicBezTo>
                  <a:pt x="362603" y="698064"/>
                  <a:pt x="358596" y="690065"/>
                  <a:pt x="355949" y="684438"/>
                </a:cubicBezTo>
                <a:cubicBezTo>
                  <a:pt x="324009" y="683754"/>
                  <a:pt x="303939" y="716746"/>
                  <a:pt x="261719" y="707615"/>
                </a:cubicBezTo>
                <a:cubicBezTo>
                  <a:pt x="293826" y="662786"/>
                  <a:pt x="320414" y="622540"/>
                  <a:pt x="372278" y="599908"/>
                </a:cubicBezTo>
                <a:cubicBezTo>
                  <a:pt x="413808" y="581802"/>
                  <a:pt x="466783" y="570566"/>
                  <a:pt x="490605" y="515904"/>
                </a:cubicBezTo>
                <a:cubicBezTo>
                  <a:pt x="451972" y="506653"/>
                  <a:pt x="426252" y="520708"/>
                  <a:pt x="399971" y="531045"/>
                </a:cubicBezTo>
                <a:cubicBezTo>
                  <a:pt x="359508" y="546918"/>
                  <a:pt x="320136" y="564730"/>
                  <a:pt x="279703" y="580821"/>
                </a:cubicBezTo>
                <a:cubicBezTo>
                  <a:pt x="264388" y="586832"/>
                  <a:pt x="247282" y="591585"/>
                  <a:pt x="232911" y="565248"/>
                </a:cubicBezTo>
                <a:cubicBezTo>
                  <a:pt x="286047" y="557744"/>
                  <a:pt x="313129" y="520779"/>
                  <a:pt x="341934" y="485953"/>
                </a:cubicBezTo>
                <a:cubicBezTo>
                  <a:pt x="358200" y="466279"/>
                  <a:pt x="369926" y="440383"/>
                  <a:pt x="405640" y="448854"/>
                </a:cubicBezTo>
                <a:cubicBezTo>
                  <a:pt x="424525" y="453275"/>
                  <a:pt x="433943" y="438668"/>
                  <a:pt x="429321" y="421236"/>
                </a:cubicBezTo>
                <a:cubicBezTo>
                  <a:pt x="413276" y="359781"/>
                  <a:pt x="452058" y="336712"/>
                  <a:pt x="493913" y="323432"/>
                </a:cubicBezTo>
                <a:cubicBezTo>
                  <a:pt x="573005" y="298125"/>
                  <a:pt x="633817" y="243096"/>
                  <a:pt x="709765" y="211522"/>
                </a:cubicBezTo>
                <a:cubicBezTo>
                  <a:pt x="783652" y="180894"/>
                  <a:pt x="1350249" y="31238"/>
                  <a:pt x="1496734" y="13336"/>
                </a:cubicBezTo>
                <a:cubicBezTo>
                  <a:pt x="1552759" y="6490"/>
                  <a:pt x="1608201" y="2420"/>
                  <a:pt x="1662913" y="807"/>
                </a:cubicBezTo>
                <a:close/>
              </a:path>
            </a:pathLst>
          </a:custGeom>
        </p:spPr>
      </p:pic>
      <p:sp>
        <p:nvSpPr>
          <p:cNvPr id="31" name="תיבת טקסט 30">
            <a:extLst>
              <a:ext uri="{FF2B5EF4-FFF2-40B4-BE49-F238E27FC236}">
                <a16:creationId xmlns:a16="http://schemas.microsoft.com/office/drawing/2014/main" id="{689E5157-CD5C-41CC-B17E-FA053D723DB0}"/>
              </a:ext>
            </a:extLst>
          </p:cNvPr>
          <p:cNvSpPr txBox="1"/>
          <p:nvPr/>
        </p:nvSpPr>
        <p:spPr>
          <a:xfrm>
            <a:off x="827502" y="1670723"/>
            <a:ext cx="6096000" cy="4294509"/>
          </a:xfrm>
          <a:prstGeom prst="rect">
            <a:avLst/>
          </a:prstGeom>
          <a:noFill/>
        </p:spPr>
        <p:txBody>
          <a:bodyPr wrap="square">
            <a:spAutoFit/>
          </a:bodyPr>
          <a:lstStyle/>
          <a:p>
            <a:pPr marR="810260" algn="just" rtl="1">
              <a:lnSpc>
                <a:spcPct val="90000"/>
              </a:lnSpc>
              <a:spcAft>
                <a:spcPts val="800"/>
              </a:spcAft>
            </a:pPr>
            <a:r>
              <a:rPr lang="he-IL" sz="2400" b="1" kern="1200" dirty="0">
                <a:solidFill>
                  <a:srgbClr val="000000"/>
                </a:solidFill>
                <a:effectLst/>
                <a:latin typeface="Gisha" panose="020B0502040204020203" pitchFamily="34" charset="-79"/>
                <a:cs typeface="Gisha" panose="020B0502040204020203" pitchFamily="34" charset="-79"/>
              </a:rPr>
              <a:t>מבוא:</a:t>
            </a:r>
            <a:endParaRPr lang="en-US" sz="1600" dirty="0">
              <a:effectLst/>
              <a:latin typeface="Gisha" panose="020B0502040204020203" pitchFamily="34" charset="-79"/>
              <a:ea typeface="Calibri" panose="020F0502020204030204" pitchFamily="34" charset="0"/>
              <a:cs typeface="Gisha" panose="020B0502040204020203" pitchFamily="34" charset="-79"/>
            </a:endParaRPr>
          </a:p>
          <a:p>
            <a:pPr marL="342900" marR="810260" lvl="0" indent="-342900" algn="just" rtl="1">
              <a:lnSpc>
                <a:spcPct val="90000"/>
              </a:lnSpc>
              <a:spcAft>
                <a:spcPts val="0"/>
              </a:spcAft>
              <a:buFont typeface="Wingdings" panose="05000000000000000000" pitchFamily="2" charset="2"/>
              <a:buChar char=""/>
            </a:pPr>
            <a:r>
              <a:rPr lang="he-IL" sz="2400" b="1" kern="1200" dirty="0">
                <a:solidFill>
                  <a:srgbClr val="000000"/>
                </a:solidFill>
                <a:effectLst/>
                <a:latin typeface="Gisha" panose="020B0502040204020203" pitchFamily="34" charset="-79"/>
                <a:cs typeface="Gisha" panose="020B0502040204020203" pitchFamily="34" charset="-79"/>
              </a:rPr>
              <a:t>הגורם היזמי.</a:t>
            </a:r>
            <a:endParaRPr lang="en-US" dirty="0">
              <a:effectLst/>
              <a:latin typeface="Gisha" panose="020B0502040204020203" pitchFamily="34" charset="-79"/>
              <a:ea typeface="Times New Roman" panose="02020603050405020304" pitchFamily="18" charset="0"/>
              <a:cs typeface="Gisha" panose="020B0502040204020203" pitchFamily="34" charset="-79"/>
            </a:endParaRPr>
          </a:p>
          <a:p>
            <a:pPr marL="342900" marR="810260" lvl="0" indent="-342900" algn="just" rtl="1">
              <a:lnSpc>
                <a:spcPct val="90000"/>
              </a:lnSpc>
              <a:spcAft>
                <a:spcPts val="0"/>
              </a:spcAft>
              <a:buFont typeface="Wingdings" panose="05000000000000000000" pitchFamily="2" charset="2"/>
              <a:buChar char=""/>
            </a:pPr>
            <a:r>
              <a:rPr lang="he-IL" sz="2400" b="1" kern="1200" dirty="0">
                <a:solidFill>
                  <a:srgbClr val="000000"/>
                </a:solidFill>
                <a:effectLst/>
                <a:latin typeface="Gisha" panose="020B0502040204020203" pitchFamily="34" charset="-79"/>
                <a:cs typeface="Gisha" panose="020B0502040204020203" pitchFamily="34" charset="-79"/>
              </a:rPr>
              <a:t>דרישות מקדמיות של היזם טרם כניסת הליווי בפועל</a:t>
            </a:r>
            <a:r>
              <a:rPr lang="en-US" sz="2400" b="1" kern="1200" dirty="0">
                <a:solidFill>
                  <a:srgbClr val="000000"/>
                </a:solidFill>
                <a:effectLst/>
                <a:latin typeface="Gisha" panose="020B0502040204020203" pitchFamily="34" charset="-79"/>
                <a:cs typeface="Gisha" panose="020B0502040204020203" pitchFamily="34" charset="-79"/>
              </a:rPr>
              <a:t>:</a:t>
            </a:r>
            <a:endParaRPr lang="en-US" dirty="0">
              <a:effectLst/>
              <a:latin typeface="Gisha" panose="020B0502040204020203" pitchFamily="34" charset="-79"/>
              <a:ea typeface="Times New Roman" panose="02020603050405020304" pitchFamily="18" charset="0"/>
              <a:cs typeface="Gisha" panose="020B0502040204020203" pitchFamily="34" charset="-79"/>
            </a:endParaRPr>
          </a:p>
          <a:p>
            <a:pPr marL="742950" marR="810260" lvl="1" indent="-285750" algn="just" rtl="1">
              <a:lnSpc>
                <a:spcPct val="90000"/>
              </a:lnSpc>
              <a:spcAft>
                <a:spcPts val="0"/>
              </a:spcAft>
              <a:buFont typeface="Courier New" panose="02070309020205020404" pitchFamily="49" charset="0"/>
              <a:buChar char="o"/>
            </a:pPr>
            <a:r>
              <a:rPr lang="he-IL" sz="2000" kern="1200" dirty="0">
                <a:solidFill>
                  <a:srgbClr val="000000"/>
                </a:solidFill>
                <a:effectLst/>
                <a:latin typeface="Gisha" panose="020B0502040204020203" pitchFamily="34" charset="-79"/>
                <a:cs typeface="Gisha" panose="020B0502040204020203" pitchFamily="34" charset="-79"/>
              </a:rPr>
              <a:t>העמדת הון עצמי לרוב בשיעור הנע בין</a:t>
            </a:r>
            <a:r>
              <a:rPr lang="en-US" sz="2000" kern="1200" dirty="0">
                <a:solidFill>
                  <a:srgbClr val="000000"/>
                </a:solidFill>
                <a:effectLst/>
                <a:latin typeface="Gisha" panose="020B0502040204020203" pitchFamily="34" charset="-79"/>
                <a:cs typeface="Gisha" panose="020B0502040204020203" pitchFamily="34" charset="-79"/>
              </a:rPr>
              <a:t> 25%-30% </a:t>
            </a:r>
            <a:endParaRPr lang="en-US" sz="1600" dirty="0">
              <a:effectLst/>
              <a:latin typeface="Gisha" panose="020B0502040204020203" pitchFamily="34" charset="-79"/>
              <a:ea typeface="Times New Roman" panose="02020603050405020304" pitchFamily="18" charset="0"/>
              <a:cs typeface="Gisha" panose="020B0502040204020203" pitchFamily="34" charset="-79"/>
            </a:endParaRPr>
          </a:p>
          <a:p>
            <a:pPr marL="742950" marR="810260" lvl="1" indent="-285750" algn="just" rtl="1">
              <a:lnSpc>
                <a:spcPct val="90000"/>
              </a:lnSpc>
              <a:spcAft>
                <a:spcPts val="0"/>
              </a:spcAft>
              <a:buFont typeface="Courier New" panose="02070309020205020404" pitchFamily="49" charset="0"/>
              <a:buChar char="o"/>
            </a:pPr>
            <a:r>
              <a:rPr lang="he-IL" sz="2000" kern="1200" dirty="0">
                <a:solidFill>
                  <a:srgbClr val="000000"/>
                </a:solidFill>
                <a:effectLst/>
                <a:latin typeface="Gisha" panose="020B0502040204020203" pitchFamily="34" charset="-79"/>
                <a:cs typeface="Gisha" panose="020B0502040204020203" pitchFamily="34" charset="-79"/>
              </a:rPr>
              <a:t>התחייבות למועד התחלת בניה ולסיומה</a:t>
            </a:r>
            <a:r>
              <a:rPr lang="en-US" sz="2000" kern="1200" dirty="0">
                <a:solidFill>
                  <a:srgbClr val="000000"/>
                </a:solidFill>
                <a:effectLst/>
                <a:latin typeface="Gisha" panose="020B0502040204020203" pitchFamily="34" charset="-79"/>
                <a:cs typeface="Gisha" panose="020B0502040204020203" pitchFamily="34" charset="-79"/>
              </a:rPr>
              <a:t>.</a:t>
            </a:r>
            <a:endParaRPr lang="en-US" sz="1600" dirty="0">
              <a:effectLst/>
              <a:latin typeface="Gisha" panose="020B0502040204020203" pitchFamily="34" charset="-79"/>
              <a:ea typeface="Times New Roman" panose="02020603050405020304" pitchFamily="18" charset="0"/>
              <a:cs typeface="Gisha" panose="020B0502040204020203" pitchFamily="34" charset="-79"/>
            </a:endParaRPr>
          </a:p>
          <a:p>
            <a:pPr marL="742950" marR="810260" lvl="1" indent="-285750" algn="just" rtl="1">
              <a:lnSpc>
                <a:spcPct val="90000"/>
              </a:lnSpc>
              <a:spcAft>
                <a:spcPts val="0"/>
              </a:spcAft>
              <a:buFont typeface="Courier New" panose="02070309020205020404" pitchFamily="49" charset="0"/>
              <a:buChar char="o"/>
            </a:pPr>
            <a:r>
              <a:rPr lang="he-IL" sz="2000" kern="1200" dirty="0">
                <a:solidFill>
                  <a:srgbClr val="000000"/>
                </a:solidFill>
                <a:effectLst/>
                <a:latin typeface="Gisha" panose="020B0502040204020203" pitchFamily="34" charset="-79"/>
                <a:cs typeface="Gisha" panose="020B0502040204020203" pitchFamily="34" charset="-79"/>
              </a:rPr>
              <a:t>התחייבות בגין מכירות מוקדמות עליו</a:t>
            </a:r>
            <a:r>
              <a:rPr lang="en-US" sz="2000" kern="1200" dirty="0">
                <a:solidFill>
                  <a:srgbClr val="000000"/>
                </a:solidFill>
                <a:effectLst/>
                <a:latin typeface="Gisha" panose="020B0502040204020203" pitchFamily="34" charset="-79"/>
                <a:cs typeface="Gisha" panose="020B0502040204020203" pitchFamily="34" charset="-79"/>
              </a:rPr>
              <a:t>.</a:t>
            </a:r>
            <a:endParaRPr lang="en-US" sz="1600" dirty="0">
              <a:effectLst/>
              <a:latin typeface="Gisha" panose="020B0502040204020203" pitchFamily="34" charset="-79"/>
              <a:ea typeface="Times New Roman" panose="02020603050405020304" pitchFamily="18" charset="0"/>
              <a:cs typeface="Gisha" panose="020B0502040204020203" pitchFamily="34" charset="-79"/>
            </a:endParaRPr>
          </a:p>
          <a:p>
            <a:pPr marL="742950" marR="810260" lvl="1" indent="-285750" algn="just" rtl="1">
              <a:lnSpc>
                <a:spcPct val="90000"/>
              </a:lnSpc>
              <a:spcAft>
                <a:spcPts val="0"/>
              </a:spcAft>
              <a:buFont typeface="Courier New" panose="02070309020205020404" pitchFamily="49" charset="0"/>
              <a:buChar char="o"/>
            </a:pPr>
            <a:r>
              <a:rPr lang="he-IL" sz="2000" kern="1200" dirty="0">
                <a:solidFill>
                  <a:srgbClr val="000000"/>
                </a:solidFill>
                <a:effectLst/>
                <a:latin typeface="Gisha" panose="020B0502040204020203" pitchFamily="34" charset="-79"/>
                <a:cs typeface="Gisha" panose="020B0502040204020203" pitchFamily="34" charset="-79"/>
              </a:rPr>
              <a:t>התחייבות לתקבולים והוצאות ועוד</a:t>
            </a:r>
            <a:r>
              <a:rPr lang="en-US" sz="2000" kern="1200" dirty="0">
                <a:solidFill>
                  <a:srgbClr val="000000"/>
                </a:solidFill>
                <a:effectLst/>
                <a:latin typeface="Gisha" panose="020B0502040204020203" pitchFamily="34" charset="-79"/>
                <a:cs typeface="Gisha" panose="020B0502040204020203" pitchFamily="34" charset="-79"/>
              </a:rPr>
              <a:t>.</a:t>
            </a:r>
          </a:p>
          <a:p>
            <a:pPr marL="742950" marR="810260" lvl="1" indent="-285750" algn="just" rtl="1">
              <a:lnSpc>
                <a:spcPct val="90000"/>
              </a:lnSpc>
              <a:spcAft>
                <a:spcPts val="0"/>
              </a:spcAft>
              <a:buFont typeface="Courier New" panose="02070309020205020404" pitchFamily="49" charset="0"/>
              <a:buChar char="o"/>
            </a:pPr>
            <a:r>
              <a:rPr lang="he-IL" sz="2000" dirty="0">
                <a:solidFill>
                  <a:srgbClr val="000000"/>
                </a:solidFill>
                <a:effectLst/>
                <a:latin typeface="Gisha" panose="020B0502040204020203" pitchFamily="34" charset="-79"/>
                <a:ea typeface="Times New Roman" panose="02020603050405020304" pitchFamily="18" charset="0"/>
                <a:cs typeface="Gisha" panose="020B0502040204020203" pitchFamily="34" charset="-79"/>
              </a:rPr>
              <a:t>גורם מפקח</a:t>
            </a:r>
          </a:p>
          <a:p>
            <a:pPr marL="742950" marR="810260" lvl="1" indent="-285750" algn="just" rtl="1">
              <a:lnSpc>
                <a:spcPct val="90000"/>
              </a:lnSpc>
              <a:spcAft>
                <a:spcPts val="0"/>
              </a:spcAft>
              <a:buFont typeface="Courier New" panose="02070309020205020404" pitchFamily="49" charset="0"/>
              <a:buChar char="o"/>
            </a:pPr>
            <a:r>
              <a:rPr lang="he-IL" sz="2000" dirty="0">
                <a:solidFill>
                  <a:srgbClr val="000000"/>
                </a:solidFill>
                <a:latin typeface="Gisha" panose="020B0502040204020203" pitchFamily="34" charset="-79"/>
                <a:ea typeface="Times New Roman" panose="02020603050405020304" pitchFamily="18" charset="0"/>
                <a:cs typeface="Gisha" panose="020B0502040204020203" pitchFamily="34" charset="-79"/>
              </a:rPr>
              <a:t>חשיפה </a:t>
            </a:r>
            <a:r>
              <a:rPr lang="he-IL" sz="2000" dirty="0" err="1">
                <a:solidFill>
                  <a:srgbClr val="000000"/>
                </a:solidFill>
                <a:latin typeface="Gisha" panose="020B0502040204020203" pitchFamily="34" charset="-79"/>
                <a:ea typeface="Times New Roman" panose="02020603050405020304" pitchFamily="18" charset="0"/>
                <a:cs typeface="Gisha" panose="020B0502040204020203" pitchFamily="34" charset="-79"/>
              </a:rPr>
              <a:t>מיסויית</a:t>
            </a:r>
            <a:r>
              <a:rPr lang="he-IL" sz="2000" dirty="0">
                <a:solidFill>
                  <a:srgbClr val="000000"/>
                </a:solidFill>
                <a:latin typeface="Gisha" panose="020B0502040204020203" pitchFamily="34" charset="-79"/>
                <a:ea typeface="Times New Roman" panose="02020603050405020304" pitchFamily="18" charset="0"/>
                <a:cs typeface="Gisha" panose="020B0502040204020203" pitchFamily="34" charset="-79"/>
              </a:rPr>
              <a:t> (חו"ד מומחה מיסוי)</a:t>
            </a:r>
          </a:p>
          <a:p>
            <a:pPr marL="742950" marR="810260" lvl="1" indent="-285750" algn="just" rtl="1">
              <a:lnSpc>
                <a:spcPct val="90000"/>
              </a:lnSpc>
              <a:spcAft>
                <a:spcPts val="0"/>
              </a:spcAft>
              <a:buFont typeface="Courier New" panose="02070309020205020404" pitchFamily="49" charset="0"/>
              <a:buChar char="o"/>
            </a:pPr>
            <a:r>
              <a:rPr lang="he-IL" sz="2000" dirty="0">
                <a:solidFill>
                  <a:srgbClr val="000000"/>
                </a:solidFill>
                <a:latin typeface="Gisha" panose="020B0502040204020203" pitchFamily="34" charset="-79"/>
                <a:ea typeface="Times New Roman" panose="02020603050405020304" pitchFamily="18" charset="0"/>
                <a:cs typeface="Gisha" panose="020B0502040204020203" pitchFamily="34" charset="-79"/>
              </a:rPr>
              <a:t>תקן 21 - מאזנים בין האינטרסים</a:t>
            </a:r>
          </a:p>
          <a:p>
            <a:pPr marL="742950" marR="810260" lvl="1" indent="-285750" algn="just" rtl="1">
              <a:lnSpc>
                <a:spcPct val="90000"/>
              </a:lnSpc>
              <a:spcAft>
                <a:spcPts val="0"/>
              </a:spcAft>
              <a:buFont typeface="Courier New" panose="02070309020205020404" pitchFamily="49" charset="0"/>
              <a:buChar char="o"/>
            </a:pPr>
            <a:endParaRPr lang="en-US" sz="1600" dirty="0">
              <a:effectLst/>
              <a:latin typeface="Gisha" panose="020B0502040204020203" pitchFamily="34" charset="-79"/>
              <a:ea typeface="Times New Roman" panose="02020603050405020304" pitchFamily="18" charset="0"/>
              <a:cs typeface="Gisha" panose="020B0502040204020203" pitchFamily="34" charset="-79"/>
            </a:endParaRPr>
          </a:p>
          <a:p>
            <a:pPr marL="228600" marR="810260" algn="just" rtl="1">
              <a:lnSpc>
                <a:spcPct val="90000"/>
              </a:lnSpc>
              <a:spcAft>
                <a:spcPts val="800"/>
              </a:spcAft>
            </a:pPr>
            <a:r>
              <a:rPr lang="en-US" sz="2400" b="1" kern="1200" dirty="0">
                <a:solidFill>
                  <a:srgbClr val="000000"/>
                </a:solidFill>
                <a:effectLst/>
                <a:latin typeface="Gisha" panose="020B0502040204020203" pitchFamily="34" charset="-79"/>
                <a:cs typeface="Gisha" panose="020B0502040204020203" pitchFamily="34" charset="-79"/>
              </a:rPr>
              <a:t>	</a:t>
            </a:r>
            <a:endParaRPr lang="en-US" sz="1600" dirty="0">
              <a:effectLst/>
              <a:latin typeface="Gisha" panose="020B0502040204020203" pitchFamily="34" charset="-79"/>
              <a:ea typeface="Calibri" panose="020F0502020204030204" pitchFamily="34" charset="0"/>
              <a:cs typeface="Gisha" panose="020B0502040204020203" pitchFamily="34" charset="-79"/>
            </a:endParaRPr>
          </a:p>
        </p:txBody>
      </p:sp>
    </p:spTree>
    <p:extLst>
      <p:ext uri="{BB962C8B-B14F-4D97-AF65-F5344CB8AC3E}">
        <p14:creationId xmlns:p14="http://schemas.microsoft.com/office/powerpoint/2010/main" val="4060353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1497262"/>
          </a:xfrm>
          <a:prstGeom prst="rect">
            <a:avLst/>
          </a:prstGeom>
        </p:spPr>
      </p:pic>
      <p:sp>
        <p:nvSpPr>
          <p:cNvPr id="3" name="Content Placeholder 6">
            <a:extLst>
              <a:ext uri="{FF2B5EF4-FFF2-40B4-BE49-F238E27FC236}">
                <a16:creationId xmlns:a16="http://schemas.microsoft.com/office/drawing/2014/main" id="{C81DC6EB-E45F-4DED-AC5C-6B46B40A5892}"/>
              </a:ext>
            </a:extLst>
          </p:cNvPr>
          <p:cNvSpPr txBox="1">
            <a:spLocks/>
          </p:cNvSpPr>
          <p:nvPr/>
        </p:nvSpPr>
        <p:spPr>
          <a:xfrm>
            <a:off x="945202" y="2129044"/>
            <a:ext cx="8640960" cy="3899805"/>
          </a:xfrm>
          <a:prstGeom prst="rect">
            <a:avLst/>
          </a:prstGeom>
        </p:spPr>
        <p:txBody>
          <a:bodyPr/>
          <a:lstStyle>
            <a:lvl1pPr marL="0" indent="0" algn="r" defTabSz="914400" rtl="1" eaLnBrk="1" latinLnBrk="0" hangingPunct="1">
              <a:spcBef>
                <a:spcPct val="20000"/>
              </a:spcBef>
              <a:buFont typeface="Arial" panose="020B0604020202020204" pitchFamily="34" charset="0"/>
              <a:buNone/>
              <a:defRPr sz="2000" b="0" i="0" kern="1200" baseline="0">
                <a:solidFill>
                  <a:schemeClr val="tx1"/>
                </a:solidFill>
                <a:latin typeface="Narkisim" panose="020E0502050101010101" pitchFamily="34" charset="-79"/>
                <a:ea typeface="+mn-ea"/>
                <a:cs typeface="+mn-cs"/>
              </a:defRPr>
            </a:lvl1pPr>
            <a:lvl2pPr marL="7429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mn-cs"/>
              </a:defRPr>
            </a:lvl2pPr>
            <a:lvl3pPr marL="12001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3pPr>
            <a:lvl4pPr marL="1371600" indent="0" algn="r" defTabSz="914400" rtl="1" eaLnBrk="1" latinLnBrk="0" hangingPunct="1">
              <a:spcBef>
                <a:spcPct val="20000"/>
              </a:spcBef>
              <a:buFont typeface="Arial" panose="020B0604020202020204" pitchFamily="34" charset="0"/>
              <a:buNone/>
              <a:defRPr sz="1600" b="0" i="0" kern="1200">
                <a:solidFill>
                  <a:schemeClr val="tx1"/>
                </a:solidFill>
                <a:latin typeface="Gotham-Light"/>
                <a:ea typeface="+mn-ea"/>
                <a:cs typeface="Gotham-Light"/>
              </a:defRPr>
            </a:lvl4pPr>
            <a:lvl5pPr marL="2057400" indent="-22860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he-IL" sz="2400" b="1" spc="300" dirty="0">
                <a:solidFill>
                  <a:srgbClr val="B51A4E"/>
                </a:solidFill>
                <a:latin typeface="Gisha" panose="020B0502040204020203" pitchFamily="34" charset="-79"/>
                <a:ea typeface="+mj-ea"/>
                <a:cs typeface="Gisha" panose="020B0502040204020203" pitchFamily="34" charset="-79"/>
              </a:rPr>
              <a:t>בנק/גורם מימון- </a:t>
            </a:r>
          </a:p>
          <a:p>
            <a:endParaRPr lang="he-IL" sz="2400" b="1" spc="300" dirty="0">
              <a:solidFill>
                <a:srgbClr val="B51A4E"/>
              </a:solidFill>
              <a:latin typeface="Gisha" panose="020B0502040204020203" pitchFamily="34" charset="-79"/>
              <a:ea typeface="+mj-ea"/>
              <a:cs typeface="Gisha" panose="020B0502040204020203" pitchFamily="34" charset="-79"/>
            </a:endParaRPr>
          </a:p>
          <a:p>
            <a:pPr marL="342900" indent="-342900">
              <a:buFont typeface="Arial" panose="020B0604020202020204" pitchFamily="34" charset="0"/>
              <a:buChar char="•"/>
            </a:pPr>
            <a:r>
              <a:rPr lang="he-IL" sz="2000" b="1" dirty="0">
                <a:latin typeface="Gisha" panose="020B0502040204020203" pitchFamily="34" charset="-79"/>
                <a:cs typeface="Gisha" panose="020B0502040204020203" pitchFamily="34" charset="-79"/>
              </a:rPr>
              <a:t>העמדת אשראי לרבות השלמת הון ככל ונדרש. </a:t>
            </a:r>
          </a:p>
          <a:p>
            <a:pPr marL="342900" indent="-342900">
              <a:buFont typeface="Arial" panose="020B0604020202020204" pitchFamily="34" charset="0"/>
              <a:buChar char="•"/>
            </a:pPr>
            <a:r>
              <a:rPr lang="he-IL" sz="2000" b="1" dirty="0">
                <a:latin typeface="Gisha" panose="020B0502040204020203" pitchFamily="34" charset="-79"/>
                <a:cs typeface="Gisha" panose="020B0502040204020203" pitchFamily="34" charset="-79"/>
              </a:rPr>
              <a:t>ערבויות ביצוע.</a:t>
            </a:r>
          </a:p>
          <a:p>
            <a:pPr marL="342900" indent="-342900">
              <a:buFont typeface="Arial" panose="020B0604020202020204" pitchFamily="34" charset="0"/>
              <a:buChar char="•"/>
            </a:pPr>
            <a:r>
              <a:rPr lang="he-IL" sz="2000" b="1" dirty="0">
                <a:latin typeface="Gisha" panose="020B0502040204020203" pitchFamily="34" charset="-79"/>
                <a:cs typeface="Gisha" panose="020B0502040204020203" pitchFamily="34" charset="-79"/>
              </a:rPr>
              <a:t>ערבויות חוק מכר.</a:t>
            </a:r>
          </a:p>
          <a:p>
            <a:pPr marL="342900" indent="-342900">
              <a:buFont typeface="Arial" panose="020B0604020202020204" pitchFamily="34" charset="0"/>
              <a:buChar char="•"/>
            </a:pPr>
            <a:r>
              <a:rPr lang="he-IL" sz="2000" b="1" dirty="0">
                <a:latin typeface="Gisha" panose="020B0502040204020203" pitchFamily="34" charset="-79"/>
                <a:cs typeface="Gisha" panose="020B0502040204020203" pitchFamily="34" charset="-79"/>
              </a:rPr>
              <a:t>פוליסות/בטוחות.</a:t>
            </a:r>
          </a:p>
          <a:p>
            <a:pPr marL="342900" indent="-342900">
              <a:buFont typeface="Arial" panose="020B0604020202020204" pitchFamily="34" charset="0"/>
              <a:buChar char="•"/>
            </a:pPr>
            <a:r>
              <a:rPr lang="he-IL" sz="2000" b="1" dirty="0">
                <a:latin typeface="Gisha" panose="020B0502040204020203" pitchFamily="34" charset="-79"/>
                <a:cs typeface="Gisha" panose="020B0502040204020203" pitchFamily="34" charset="-79"/>
              </a:rPr>
              <a:t>גובה העמלות בגין שירותים אלו. </a:t>
            </a:r>
          </a:p>
          <a:p>
            <a:pPr marL="0" marR="0" lvl="0" indent="0" algn="r" defTabSz="914400" rtl="1" eaLnBrk="1" fontAlgn="auto" latinLnBrk="0" hangingPunct="1">
              <a:lnSpc>
                <a:spcPct val="100000"/>
              </a:lnSpc>
              <a:spcBef>
                <a:spcPts val="0"/>
              </a:spcBef>
              <a:spcAft>
                <a:spcPts val="600"/>
              </a:spcAft>
              <a:buClrTx/>
              <a:buSzPct val="60000"/>
              <a:buFont typeface="Arial" panose="020B0604020202020204" pitchFamily="34" charset="0"/>
              <a:buNone/>
              <a:tabLst/>
              <a:defRPr/>
            </a:pPr>
            <a:r>
              <a:rPr kumimoji="0" lang="he-IL" sz="2000" b="1" i="0" u="none" strike="noStrike" kern="1200" cap="none" spc="0" normalizeH="0" baseline="0" noProof="0" dirty="0">
                <a:ln>
                  <a:noFill/>
                </a:ln>
                <a:solidFill>
                  <a:sysClr val="windowText" lastClr="000000"/>
                </a:solidFill>
                <a:effectLst/>
                <a:uLnTx/>
                <a:uFillTx/>
                <a:latin typeface="Arial" pitchFamily="34" charset="0"/>
                <a:ea typeface="+mn-ea"/>
                <a:cs typeface="Guttman Hatzvi" pitchFamily="2" charset="-79"/>
              </a:rPr>
              <a:t>	</a:t>
            </a:r>
          </a:p>
          <a:p>
            <a:pPr marL="0" marR="0" lvl="0" indent="0" algn="r" defTabSz="914400" rtl="1" eaLnBrk="1" fontAlgn="auto" latinLnBrk="0" hangingPunct="1">
              <a:lnSpc>
                <a:spcPct val="100000"/>
              </a:lnSpc>
              <a:spcBef>
                <a:spcPts val="0"/>
              </a:spcBef>
              <a:spcAft>
                <a:spcPts val="600"/>
              </a:spcAft>
              <a:buClrTx/>
              <a:buSzPct val="60000"/>
              <a:buFont typeface="Arial" panose="020B0604020202020204" pitchFamily="34" charset="0"/>
              <a:buNone/>
              <a:tabLst/>
              <a:defRPr/>
            </a:pPr>
            <a:r>
              <a:rPr kumimoji="0" lang="he-IL" sz="2000" b="1" i="0" u="none" strike="noStrike" kern="1200" cap="none" spc="0" normalizeH="0" baseline="0" noProof="0" dirty="0">
                <a:ln>
                  <a:noFill/>
                </a:ln>
                <a:solidFill>
                  <a:sysClr val="windowText" lastClr="000000"/>
                </a:solidFill>
                <a:effectLst/>
                <a:uLnTx/>
                <a:uFillTx/>
                <a:latin typeface="Arial" pitchFamily="34" charset="0"/>
                <a:ea typeface="+mn-ea"/>
                <a:cs typeface="Guttman Hatzvi" pitchFamily="2" charset="-79"/>
              </a:rPr>
              <a:t>					</a:t>
            </a:r>
          </a:p>
          <a:p>
            <a:pPr marL="0" marR="0" lvl="0" indent="0" algn="r" defTabSz="914400" rtl="1" eaLnBrk="1" fontAlgn="auto" latinLnBrk="0" hangingPunct="1">
              <a:lnSpc>
                <a:spcPct val="100000"/>
              </a:lnSpc>
              <a:spcBef>
                <a:spcPts val="600"/>
              </a:spcBef>
              <a:spcAft>
                <a:spcPts val="0"/>
              </a:spcAft>
              <a:buClrTx/>
              <a:buSzPct val="60000"/>
              <a:buFont typeface="Arial" panose="020B0604020202020204" pitchFamily="34" charset="0"/>
              <a:buNone/>
              <a:tabLst/>
              <a:defRPr/>
            </a:pPr>
            <a:r>
              <a:rPr kumimoji="0" lang="he-IL" sz="2000" b="1" i="0" u="none" strike="noStrike" kern="1200" cap="none" spc="0" normalizeH="0" baseline="0" noProof="0" dirty="0">
                <a:ln>
                  <a:noFill/>
                </a:ln>
                <a:solidFill>
                  <a:sysClr val="windowText" lastClr="000000"/>
                </a:solidFill>
                <a:effectLst/>
                <a:uLnTx/>
                <a:uFillTx/>
                <a:latin typeface="Narkisim" panose="020E0502050101010101" pitchFamily="34" charset="-79"/>
                <a:ea typeface="+mn-ea"/>
                <a:cs typeface="Arial" panose="020B0604020202020204" pitchFamily="34" charset="0"/>
              </a:rPr>
              <a:t>	</a:t>
            </a:r>
            <a:endParaRPr kumimoji="0" lang="en-US" sz="2000" b="0" i="0" u="none" strike="noStrike" kern="1200" cap="none" spc="0" normalizeH="0" baseline="0" noProof="0" dirty="0">
              <a:ln>
                <a:noFill/>
              </a:ln>
              <a:solidFill>
                <a:sysClr val="windowText" lastClr="000000"/>
              </a:solidFill>
              <a:effectLst/>
              <a:uLnTx/>
              <a:uFillTx/>
              <a:latin typeface="Narkisim" panose="020E0502050101010101" pitchFamily="34" charset="-79"/>
              <a:ea typeface="+mn-ea"/>
              <a:cs typeface="+mn-cs"/>
            </a:endParaRPr>
          </a:p>
        </p:txBody>
      </p:sp>
    </p:spTree>
    <p:extLst>
      <p:ext uri="{BB962C8B-B14F-4D97-AF65-F5344CB8AC3E}">
        <p14:creationId xmlns:p14="http://schemas.microsoft.com/office/powerpoint/2010/main" val="1622907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1497262"/>
          </a:xfrm>
          <a:prstGeom prst="rect">
            <a:avLst/>
          </a:prstGeom>
        </p:spPr>
      </p:pic>
      <p:sp>
        <p:nvSpPr>
          <p:cNvPr id="3" name="Content Placeholder 6">
            <a:extLst>
              <a:ext uri="{FF2B5EF4-FFF2-40B4-BE49-F238E27FC236}">
                <a16:creationId xmlns:a16="http://schemas.microsoft.com/office/drawing/2014/main" id="{C81DC6EB-E45F-4DED-AC5C-6B46B40A5892}"/>
              </a:ext>
            </a:extLst>
          </p:cNvPr>
          <p:cNvSpPr txBox="1">
            <a:spLocks/>
          </p:cNvSpPr>
          <p:nvPr/>
        </p:nvSpPr>
        <p:spPr>
          <a:xfrm>
            <a:off x="945202" y="2129044"/>
            <a:ext cx="8640960" cy="3899805"/>
          </a:xfrm>
          <a:prstGeom prst="rect">
            <a:avLst/>
          </a:prstGeom>
        </p:spPr>
        <p:txBody>
          <a:bodyPr/>
          <a:lstStyle>
            <a:lvl1pPr marL="0" indent="0" algn="r" defTabSz="914400" rtl="1" eaLnBrk="1" latinLnBrk="0" hangingPunct="1">
              <a:spcBef>
                <a:spcPct val="20000"/>
              </a:spcBef>
              <a:buFont typeface="Arial" panose="020B0604020202020204" pitchFamily="34" charset="0"/>
              <a:buNone/>
              <a:defRPr sz="2000" b="0" i="0" kern="1200" baseline="0">
                <a:solidFill>
                  <a:schemeClr val="tx1"/>
                </a:solidFill>
                <a:latin typeface="Narkisim" panose="020E0502050101010101" pitchFamily="34" charset="-79"/>
                <a:ea typeface="+mn-ea"/>
                <a:cs typeface="+mn-cs"/>
              </a:defRPr>
            </a:lvl1pPr>
            <a:lvl2pPr marL="7429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mn-cs"/>
              </a:defRPr>
            </a:lvl2pPr>
            <a:lvl3pPr marL="12001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3pPr>
            <a:lvl4pPr marL="1371600" indent="0" algn="r" defTabSz="914400" rtl="1" eaLnBrk="1" latinLnBrk="0" hangingPunct="1">
              <a:spcBef>
                <a:spcPct val="20000"/>
              </a:spcBef>
              <a:buFont typeface="Arial" panose="020B0604020202020204" pitchFamily="34" charset="0"/>
              <a:buNone/>
              <a:defRPr sz="1600" b="0" i="0" kern="1200">
                <a:solidFill>
                  <a:schemeClr val="tx1"/>
                </a:solidFill>
                <a:latin typeface="Gotham-Light"/>
                <a:ea typeface="+mn-ea"/>
                <a:cs typeface="Gotham-Light"/>
              </a:defRPr>
            </a:lvl4pPr>
            <a:lvl5pPr marL="2057400" indent="-22860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600"/>
              </a:spcAft>
              <a:buClrTx/>
              <a:buSzPct val="60000"/>
              <a:buFont typeface="Arial" panose="020B0604020202020204" pitchFamily="34" charset="0"/>
              <a:buNone/>
              <a:tabLst/>
              <a:defRPr/>
            </a:pPr>
            <a:r>
              <a:rPr kumimoji="0" lang="he-IL" sz="2400" b="1" i="0" u="none" strike="noStrike" kern="1200" cap="none" spc="0" normalizeH="0" baseline="0" noProof="0" dirty="0">
                <a:ln>
                  <a:noFill/>
                </a:ln>
                <a:solidFill>
                  <a:sysClr val="windowText" lastClr="000000"/>
                </a:solidFill>
                <a:effectLst/>
                <a:uLnTx/>
                <a:uFillTx/>
                <a:latin typeface="Gisha" panose="020B0502040204020203" pitchFamily="34" charset="-79"/>
                <a:cs typeface="Gisha" panose="020B0502040204020203" pitchFamily="34" charset="-79"/>
              </a:rPr>
              <a:t>תקן 21 – </a:t>
            </a:r>
            <a:r>
              <a:rPr lang="he-IL" sz="2400" b="1" dirty="0">
                <a:solidFill>
                  <a:sysClr val="windowText" lastClr="000000"/>
                </a:solidFill>
                <a:latin typeface="Gisha" panose="020B0502040204020203" pitchFamily="34" charset="-79"/>
                <a:cs typeface="Gisha" panose="020B0502040204020203" pitchFamily="34" charset="-79"/>
              </a:rPr>
              <a:t>מאזנים בין האינטרסים של המעורבים בפרויקט התחדשות עירונית מסוג פינוי ובינוי: מוסדות התכנון, היזם ובעלי הדירות.</a:t>
            </a:r>
          </a:p>
          <a:p>
            <a:pPr marL="0" marR="0" lvl="0" indent="0" defTabSz="914400" rtl="1" eaLnBrk="1" fontAlgn="auto" latinLnBrk="0" hangingPunct="1">
              <a:lnSpc>
                <a:spcPct val="100000"/>
              </a:lnSpc>
              <a:spcBef>
                <a:spcPts val="0"/>
              </a:spcBef>
              <a:spcAft>
                <a:spcPts val="600"/>
              </a:spcAft>
              <a:buClrTx/>
              <a:buSzPct val="60000"/>
              <a:buFont typeface="Arial" panose="020B0604020202020204" pitchFamily="34" charset="0"/>
              <a:buNone/>
              <a:tabLst/>
              <a:defRPr/>
            </a:pPr>
            <a:r>
              <a:rPr lang="he-IL" sz="2000" b="0" i="0" dirty="0">
                <a:solidFill>
                  <a:srgbClr val="222222"/>
                </a:solidFill>
                <a:effectLst/>
                <a:latin typeface="Gisha" panose="020B0502040204020203" pitchFamily="34" charset="-79"/>
                <a:cs typeface="Gisha" panose="020B0502040204020203" pitchFamily="34" charset="-79"/>
              </a:rPr>
              <a:t>מצד אחד מוסדות התכנון, האינטרס הוא להגיע לתכנון עירוני מיטבי ולהתאים את זכויות הבנייה לסביבה. מצד שני היזם, מעוניין להביא את רווחי הפרויקט למקסימום האפשרי על ידי הגדלת מספר יחידות הדיור. מצד שלישי, בעלי הדירות רוצים לקבל את התמורה הגדולה ביותר מהיזם.</a:t>
            </a:r>
            <a:endParaRPr lang="he-IL" sz="2400" b="1" dirty="0">
              <a:solidFill>
                <a:sysClr val="windowText" lastClr="000000"/>
              </a:solidFill>
              <a:latin typeface="Gisha" panose="020B0502040204020203" pitchFamily="34" charset="-79"/>
              <a:cs typeface="Gisha" panose="020B0502040204020203" pitchFamily="34" charset="-79"/>
            </a:endParaRPr>
          </a:p>
          <a:p>
            <a:pPr marL="0" marR="0" lvl="0" indent="0" defTabSz="914400" rtl="1" eaLnBrk="1" fontAlgn="auto" latinLnBrk="0" hangingPunct="1">
              <a:lnSpc>
                <a:spcPct val="100000"/>
              </a:lnSpc>
              <a:spcBef>
                <a:spcPts val="0"/>
              </a:spcBef>
              <a:spcAft>
                <a:spcPts val="600"/>
              </a:spcAft>
              <a:buClrTx/>
              <a:buSzPct val="60000"/>
              <a:buFont typeface="Arial" panose="020B0604020202020204" pitchFamily="34" charset="0"/>
              <a:buNone/>
              <a:tabLst/>
              <a:defRPr/>
            </a:pPr>
            <a:r>
              <a:rPr lang="he-IL" sz="2000" b="0" i="0" dirty="0">
                <a:solidFill>
                  <a:srgbClr val="222222"/>
                </a:solidFill>
                <a:effectLst/>
                <a:latin typeface="Gisha" panose="020B0502040204020203" pitchFamily="34" charset="-79"/>
                <a:cs typeface="Gisha" panose="020B0502040204020203" pitchFamily="34" charset="-79"/>
              </a:rPr>
              <a:t>החידוש המהותי של תקן 21 הוא הטמעת צד נוסף לפרויקט: </a:t>
            </a:r>
            <a:r>
              <a:rPr lang="he-IL" sz="2000" b="1" i="0" dirty="0">
                <a:solidFill>
                  <a:srgbClr val="222222"/>
                </a:solidFill>
                <a:effectLst/>
                <a:latin typeface="Gisha" panose="020B0502040204020203" pitchFamily="34" charset="-79"/>
                <a:cs typeface="Gisha" panose="020B0502040204020203" pitchFamily="34" charset="-79"/>
              </a:rPr>
              <a:t>שמאי המקרקעין</a:t>
            </a:r>
          </a:p>
          <a:p>
            <a:pPr marL="0" marR="0" lvl="0" indent="0" defTabSz="914400" rtl="1" eaLnBrk="1" fontAlgn="auto" latinLnBrk="0" hangingPunct="1">
              <a:lnSpc>
                <a:spcPct val="100000"/>
              </a:lnSpc>
              <a:spcBef>
                <a:spcPts val="0"/>
              </a:spcBef>
              <a:spcAft>
                <a:spcPts val="600"/>
              </a:spcAft>
              <a:buClrTx/>
              <a:buSzPct val="60000"/>
              <a:buFont typeface="Arial" panose="020B0604020202020204" pitchFamily="34" charset="0"/>
              <a:buNone/>
              <a:tabLst/>
              <a:defRPr/>
            </a:pPr>
            <a:r>
              <a:rPr lang="he-IL" sz="2000" b="1" i="0" dirty="0">
                <a:solidFill>
                  <a:srgbClr val="222222"/>
                </a:solidFill>
                <a:effectLst/>
                <a:latin typeface="Gisha" panose="020B0502040204020203" pitchFamily="34" charset="-79"/>
                <a:cs typeface="Gisha" panose="020B0502040204020203" pitchFamily="34" charset="-79"/>
              </a:rPr>
              <a:t> </a:t>
            </a:r>
            <a:r>
              <a:rPr lang="he-IL" sz="2000" b="0" i="0" dirty="0">
                <a:solidFill>
                  <a:srgbClr val="222222"/>
                </a:solidFill>
                <a:effectLst/>
                <a:latin typeface="Gisha" panose="020B0502040204020203" pitchFamily="34" charset="-79"/>
                <a:cs typeface="Gisha" panose="020B0502040204020203" pitchFamily="34" charset="-79"/>
              </a:rPr>
              <a:t>תפקידו של השמאי הינה לפעול על פי הנחיות התקן ואשר ולהוביל לשיווי משקל תכנוני וכלכלי בין כל הצדדים.</a:t>
            </a:r>
            <a:endParaRPr lang="he-IL" sz="2400" b="1" dirty="0">
              <a:solidFill>
                <a:sysClr val="windowText" lastClr="000000"/>
              </a:solidFill>
              <a:latin typeface="Gisha" panose="020B0502040204020203" pitchFamily="34" charset="-79"/>
              <a:cs typeface="Gisha" panose="020B0502040204020203" pitchFamily="34" charset="-79"/>
            </a:endParaRPr>
          </a:p>
          <a:p>
            <a:pPr marL="0" marR="0" lvl="0" indent="0" defTabSz="914400" rtl="1" eaLnBrk="1" fontAlgn="auto" latinLnBrk="0" hangingPunct="1">
              <a:lnSpc>
                <a:spcPct val="100000"/>
              </a:lnSpc>
              <a:spcBef>
                <a:spcPts val="0"/>
              </a:spcBef>
              <a:spcAft>
                <a:spcPts val="600"/>
              </a:spcAft>
              <a:buClrTx/>
              <a:buSzPct val="60000"/>
              <a:buFont typeface="Arial" panose="020B0604020202020204" pitchFamily="34" charset="0"/>
              <a:buNone/>
              <a:tabLst/>
              <a:defRPr/>
            </a:pPr>
            <a:endParaRPr kumimoji="0" lang="he-IL" sz="2400" b="1" i="0" u="none" strike="noStrike" kern="1200" cap="none" spc="0" normalizeH="0" baseline="0" noProof="0" dirty="0">
              <a:ln>
                <a:noFill/>
              </a:ln>
              <a:solidFill>
                <a:sysClr val="windowText" lastClr="000000"/>
              </a:solidFill>
              <a:effectLst/>
              <a:uLnTx/>
              <a:uFillTx/>
              <a:latin typeface="Arial" pitchFamily="34" charset="0"/>
              <a:ea typeface="+mn-ea"/>
              <a:cs typeface="Guttman Hatzvi" pitchFamily="2" charset="-79"/>
            </a:endParaRPr>
          </a:p>
          <a:p>
            <a:pPr marL="0" marR="0" lvl="0" indent="0" algn="r" defTabSz="914400" rtl="1" eaLnBrk="1" fontAlgn="auto" latinLnBrk="0" hangingPunct="1">
              <a:lnSpc>
                <a:spcPct val="100000"/>
              </a:lnSpc>
              <a:spcBef>
                <a:spcPts val="0"/>
              </a:spcBef>
              <a:spcAft>
                <a:spcPts val="600"/>
              </a:spcAft>
              <a:buClrTx/>
              <a:buSzPct val="60000"/>
              <a:buFont typeface="Arial" panose="020B0604020202020204" pitchFamily="34" charset="0"/>
              <a:buNone/>
              <a:tabLst/>
              <a:defRPr/>
            </a:pPr>
            <a:r>
              <a:rPr kumimoji="0" lang="he-IL" sz="2000" b="1" i="0" u="none" strike="noStrike" kern="1200" cap="none" spc="0" normalizeH="0" baseline="0" noProof="0" dirty="0">
                <a:ln>
                  <a:noFill/>
                </a:ln>
                <a:solidFill>
                  <a:sysClr val="windowText" lastClr="000000"/>
                </a:solidFill>
                <a:effectLst/>
                <a:uLnTx/>
                <a:uFillTx/>
                <a:latin typeface="Arial" pitchFamily="34" charset="0"/>
                <a:ea typeface="+mn-ea"/>
                <a:cs typeface="Guttman Hatzvi" pitchFamily="2" charset="-79"/>
              </a:rPr>
              <a:t>					</a:t>
            </a:r>
          </a:p>
          <a:p>
            <a:pPr marL="0" marR="0" lvl="0" indent="0" algn="r" defTabSz="914400" rtl="1" eaLnBrk="1" fontAlgn="auto" latinLnBrk="0" hangingPunct="1">
              <a:lnSpc>
                <a:spcPct val="100000"/>
              </a:lnSpc>
              <a:spcBef>
                <a:spcPts val="600"/>
              </a:spcBef>
              <a:spcAft>
                <a:spcPts val="0"/>
              </a:spcAft>
              <a:buClrTx/>
              <a:buSzPct val="60000"/>
              <a:buFont typeface="Arial" panose="020B0604020202020204" pitchFamily="34" charset="0"/>
              <a:buNone/>
              <a:tabLst/>
              <a:defRPr/>
            </a:pPr>
            <a:r>
              <a:rPr kumimoji="0" lang="he-IL" sz="2000" b="1" i="0" u="none" strike="noStrike" kern="1200" cap="none" spc="0" normalizeH="0" baseline="0" noProof="0" dirty="0">
                <a:ln>
                  <a:noFill/>
                </a:ln>
                <a:solidFill>
                  <a:sysClr val="windowText" lastClr="000000"/>
                </a:solidFill>
                <a:effectLst/>
                <a:uLnTx/>
                <a:uFillTx/>
                <a:latin typeface="Narkisim" panose="020E0502050101010101" pitchFamily="34" charset="-79"/>
                <a:ea typeface="+mn-ea"/>
                <a:cs typeface="Arial" panose="020B0604020202020204" pitchFamily="34" charset="0"/>
              </a:rPr>
              <a:t>	</a:t>
            </a:r>
            <a:endParaRPr kumimoji="0" lang="en-US" sz="2000" b="0" i="0" u="none" strike="noStrike" kern="1200" cap="none" spc="0" normalizeH="0" baseline="0" noProof="0" dirty="0">
              <a:ln>
                <a:noFill/>
              </a:ln>
              <a:solidFill>
                <a:sysClr val="windowText" lastClr="000000"/>
              </a:solidFill>
              <a:effectLst/>
              <a:uLnTx/>
              <a:uFillTx/>
              <a:latin typeface="Narkisim" panose="020E0502050101010101" pitchFamily="34" charset="-79"/>
              <a:ea typeface="+mn-ea"/>
              <a:cs typeface="+mn-cs"/>
            </a:endParaRPr>
          </a:p>
        </p:txBody>
      </p:sp>
      <p:pic>
        <p:nvPicPr>
          <p:cNvPr id="6" name="תמונה 5">
            <a:extLst>
              <a:ext uri="{FF2B5EF4-FFF2-40B4-BE49-F238E27FC236}">
                <a16:creationId xmlns:a16="http://schemas.microsoft.com/office/drawing/2014/main" id="{22AF868B-EFFC-4A9D-A931-A041D269051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10060947" y="1838324"/>
            <a:ext cx="1276755" cy="1400175"/>
          </a:xfrm>
          <a:prstGeom prst="rect">
            <a:avLst/>
          </a:prstGeom>
        </p:spPr>
      </p:pic>
    </p:spTree>
    <p:extLst>
      <p:ext uri="{BB962C8B-B14F-4D97-AF65-F5344CB8AC3E}">
        <p14:creationId xmlns:p14="http://schemas.microsoft.com/office/powerpoint/2010/main" val="2064756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8">
            <a:extLst>
              <a:ext uri="{FF2B5EF4-FFF2-40B4-BE49-F238E27FC236}">
                <a16:creationId xmlns:a16="http://schemas.microsoft.com/office/drawing/2014/main" id="{57845966-6EFC-468A-9CC7-BAB4B95854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54372" y="0"/>
            <a:ext cx="9483256"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75554383-98AF-4A47-BB65-705FAAA4BE6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Freeform: Shape 12">
            <a:extLst>
              <a:ext uri="{FF2B5EF4-FFF2-40B4-BE49-F238E27FC236}">
                <a16:creationId xmlns:a16="http://schemas.microsoft.com/office/drawing/2014/main" id="{ADAD1991-FFD1-4E94-ABAB-7560D33008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44484" y="0"/>
            <a:ext cx="7837716" cy="6858000"/>
          </a:xfrm>
          <a:custGeom>
            <a:avLst/>
            <a:gdLst>
              <a:gd name="connsiteX0" fmla="*/ 2232159 w 7837716"/>
              <a:gd name="connsiteY0" fmla="*/ 0 h 6858000"/>
              <a:gd name="connsiteX1" fmla="*/ 5605557 w 7837716"/>
              <a:gd name="connsiteY1" fmla="*/ 0 h 6858000"/>
              <a:gd name="connsiteX2" fmla="*/ 5617845 w 7837716"/>
              <a:gd name="connsiteY2" fmla="*/ 5384 h 6858000"/>
              <a:gd name="connsiteX3" fmla="*/ 7837716 w 7837716"/>
              <a:gd name="connsiteY3" fmla="*/ 3429000 h 6858000"/>
              <a:gd name="connsiteX4" fmla="*/ 5617845 w 7837716"/>
              <a:gd name="connsiteY4" fmla="*/ 6852616 h 6858000"/>
              <a:gd name="connsiteX5" fmla="*/ 5605557 w 7837716"/>
              <a:gd name="connsiteY5" fmla="*/ 6858000 h 6858000"/>
              <a:gd name="connsiteX6" fmla="*/ 2232159 w 7837716"/>
              <a:gd name="connsiteY6" fmla="*/ 6858000 h 6858000"/>
              <a:gd name="connsiteX7" fmla="*/ 2219871 w 7837716"/>
              <a:gd name="connsiteY7" fmla="*/ 6852616 h 6858000"/>
              <a:gd name="connsiteX8" fmla="*/ 0 w 7837716"/>
              <a:gd name="connsiteY8" fmla="*/ 3429000 h 6858000"/>
              <a:gd name="connsiteX9" fmla="*/ 2219871 w 7837716"/>
              <a:gd name="connsiteY9" fmla="*/ 53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37716" h="6858000">
                <a:moveTo>
                  <a:pt x="2232159" y="0"/>
                </a:moveTo>
                <a:lnTo>
                  <a:pt x="5605557" y="0"/>
                </a:lnTo>
                <a:lnTo>
                  <a:pt x="5617845" y="5384"/>
                </a:lnTo>
                <a:cubicBezTo>
                  <a:pt x="6931322" y="618789"/>
                  <a:pt x="7837716" y="1921305"/>
                  <a:pt x="7837716" y="3429000"/>
                </a:cubicBezTo>
                <a:cubicBezTo>
                  <a:pt x="7837716" y="4936696"/>
                  <a:pt x="6931322" y="6239212"/>
                  <a:pt x="5617845" y="6852616"/>
                </a:cubicBezTo>
                <a:lnTo>
                  <a:pt x="5605557" y="6858000"/>
                </a:lnTo>
                <a:lnTo>
                  <a:pt x="2232159" y="6858000"/>
                </a:lnTo>
                <a:lnTo>
                  <a:pt x="2219871" y="6852616"/>
                </a:lnTo>
                <a:cubicBezTo>
                  <a:pt x="906394" y="6239212"/>
                  <a:pt x="0" y="4936696"/>
                  <a:pt x="0" y="3429000"/>
                </a:cubicBezTo>
                <a:cubicBezTo>
                  <a:pt x="0" y="1921305"/>
                  <a:pt x="906394" y="618789"/>
                  <a:pt x="2219871" y="5384"/>
                </a:cubicBezTo>
                <a:close/>
              </a:path>
            </a:pathLst>
          </a:custGeom>
          <a:solidFill>
            <a:schemeClr val="bg1"/>
          </a:solidFill>
          <a:ln>
            <a:gradFill>
              <a:gsLst>
                <a:gs pos="0">
                  <a:schemeClr val="accent2"/>
                </a:gs>
                <a:gs pos="23000">
                  <a:schemeClr val="accent2"/>
                </a:gs>
                <a:gs pos="83000">
                  <a:schemeClr val="accent1"/>
                </a:gs>
                <a:gs pos="100000">
                  <a:schemeClr val="accent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6181" y="1894040"/>
            <a:ext cx="5462546" cy="3113651"/>
          </a:xfrm>
          <a:prstGeom prst="rect">
            <a:avLst/>
          </a:prstGeom>
          <a:solidFill>
            <a:srgbClr val="000000">
              <a:shade val="95000"/>
            </a:srgbClr>
          </a:solidFill>
        </p:spPr>
      </p:pic>
      <p:sp>
        <p:nvSpPr>
          <p:cNvPr id="4" name="תיבת טקסט 3">
            <a:extLst>
              <a:ext uri="{FF2B5EF4-FFF2-40B4-BE49-F238E27FC236}">
                <a16:creationId xmlns:a16="http://schemas.microsoft.com/office/drawing/2014/main" id="{76106D93-F764-4FC4-8BC8-EA5D7C0F4898}"/>
              </a:ext>
            </a:extLst>
          </p:cNvPr>
          <p:cNvSpPr txBox="1"/>
          <p:nvPr/>
        </p:nvSpPr>
        <p:spPr>
          <a:xfrm>
            <a:off x="3838574" y="3429000"/>
            <a:ext cx="5221559" cy="1175706"/>
          </a:xfrm>
          <a:prstGeom prst="rect">
            <a:avLst/>
          </a:prstGeom>
          <a:noFill/>
        </p:spPr>
        <p:txBody>
          <a:bodyPr wrap="square" rtlCol="1">
            <a:spAutoFit/>
          </a:bodyPr>
          <a:lstStyle/>
          <a:p>
            <a:pPr marL="0" marR="0" lvl="0" indent="0" algn="ctr" defTabSz="914400" rtl="1" eaLnBrk="1" fontAlgn="auto" latinLnBrk="0" hangingPunct="1">
              <a:lnSpc>
                <a:spcPct val="100000"/>
              </a:lnSpc>
              <a:spcBef>
                <a:spcPct val="20000"/>
              </a:spcBef>
              <a:spcAft>
                <a:spcPts val="0"/>
              </a:spcAft>
              <a:buClrTx/>
              <a:buSzTx/>
              <a:buFontTx/>
              <a:buNone/>
              <a:tabLst/>
              <a:defRPr/>
            </a:pPr>
            <a:r>
              <a:rPr kumimoji="0" lang="he-IL" sz="3200" b="1" i="0" u="none" strike="noStrike" kern="1200" cap="none" spc="0" normalizeH="0" baseline="0" noProof="0" dirty="0">
                <a:ln>
                  <a:noFill/>
                </a:ln>
                <a:solidFill>
                  <a:srgbClr val="ED7D31">
                    <a:lumMod val="20000"/>
                    <a:lumOff val="80000"/>
                  </a:srgbClr>
                </a:solidFill>
                <a:effectLst/>
                <a:uLnTx/>
                <a:uFillTx/>
                <a:latin typeface="Gisha" panose="020B0502040204020203" pitchFamily="34" charset="-79"/>
                <a:ea typeface="+mn-ea"/>
                <a:cs typeface="Gisha" panose="020B0502040204020203" pitchFamily="34" charset="-79"/>
              </a:rPr>
              <a:t>פרק ב' – תנאים לתחילת    </a:t>
            </a:r>
          </a:p>
          <a:p>
            <a:pPr marL="0" marR="0" lvl="0" indent="0" algn="ctr" defTabSz="914400" rtl="1" eaLnBrk="1" fontAlgn="auto" latinLnBrk="0" hangingPunct="1">
              <a:lnSpc>
                <a:spcPct val="100000"/>
              </a:lnSpc>
              <a:spcBef>
                <a:spcPct val="20000"/>
              </a:spcBef>
              <a:spcAft>
                <a:spcPts val="0"/>
              </a:spcAft>
              <a:buClrTx/>
              <a:buSzTx/>
              <a:buFontTx/>
              <a:buNone/>
              <a:tabLst/>
              <a:defRPr/>
            </a:pPr>
            <a:r>
              <a:rPr lang="he-IL" sz="3200" b="1" dirty="0">
                <a:solidFill>
                  <a:srgbClr val="ED7D31">
                    <a:lumMod val="20000"/>
                    <a:lumOff val="80000"/>
                  </a:srgbClr>
                </a:solidFill>
                <a:latin typeface="Gisha" panose="020B0502040204020203" pitchFamily="34" charset="-79"/>
                <a:cs typeface="Gisha" panose="020B0502040204020203" pitchFamily="34" charset="-79"/>
              </a:rPr>
              <a:t>             </a:t>
            </a:r>
            <a:r>
              <a:rPr kumimoji="0" lang="he-IL" sz="3200" b="1" i="0" u="none" strike="noStrike" kern="1200" cap="none" spc="0" normalizeH="0" baseline="0" noProof="0" dirty="0">
                <a:ln>
                  <a:noFill/>
                </a:ln>
                <a:solidFill>
                  <a:srgbClr val="ED7D31">
                    <a:lumMod val="20000"/>
                    <a:lumOff val="80000"/>
                  </a:srgbClr>
                </a:solidFill>
                <a:effectLst/>
                <a:uLnTx/>
                <a:uFillTx/>
                <a:latin typeface="Gisha" panose="020B0502040204020203" pitchFamily="34" charset="-79"/>
                <a:ea typeface="+mn-ea"/>
                <a:cs typeface="Gisha" panose="020B0502040204020203" pitchFamily="34" charset="-79"/>
              </a:rPr>
              <a:t>הליווי הפיננסי</a:t>
            </a:r>
            <a:endParaRPr kumimoji="0" lang="en-US" sz="6000" b="1" i="0" u="none" strike="noStrike" kern="1200" cap="none" spc="0" normalizeH="0" baseline="0" noProof="0" dirty="0">
              <a:ln>
                <a:noFill/>
              </a:ln>
              <a:solidFill>
                <a:prstClr val="black"/>
              </a:solidFill>
              <a:effectLst/>
              <a:uLnTx/>
              <a:uFillTx/>
              <a:latin typeface="Gisha" panose="020B0502040204020203" pitchFamily="34" charset="-79"/>
              <a:ea typeface="+mn-ea"/>
              <a:cs typeface="Gisha" panose="020B0502040204020203" pitchFamily="34" charset="-79"/>
            </a:endParaRPr>
          </a:p>
        </p:txBody>
      </p:sp>
    </p:spTree>
    <p:extLst>
      <p:ext uri="{BB962C8B-B14F-4D97-AF65-F5344CB8AC3E}">
        <p14:creationId xmlns:p14="http://schemas.microsoft.com/office/powerpoint/2010/main" val="1959879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E559D998-AB6C-46E1-B394-118E9A1E2D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תמונה 1"/>
          <p:cNvPicPr>
            <a:picLocks noChangeAspect="1"/>
          </p:cNvPicPr>
          <p:nvPr/>
        </p:nvPicPr>
        <p:blipFill rotWithShape="1">
          <a:blip r:embed="rId2" cstate="print">
            <a:extLst>
              <a:ext uri="{28A0092B-C50C-407E-A947-70E740481C1C}">
                <a14:useLocalDpi xmlns:a14="http://schemas.microsoft.com/office/drawing/2010/main" val="0"/>
              </a:ext>
            </a:extLst>
          </a:blip>
          <a:srcRect l="77780"/>
          <a:stretch/>
        </p:blipFill>
        <p:spPr>
          <a:xfrm>
            <a:off x="20" y="-285749"/>
            <a:ext cx="12191980" cy="6721475"/>
          </a:xfrm>
          <a:custGeom>
            <a:avLst/>
            <a:gdLst/>
            <a:ahLst/>
            <a:cxnLst/>
            <a:rect l="l" t="t" r="r" b="b"/>
            <a:pathLst>
              <a:path w="12192000" h="6721475">
                <a:moveTo>
                  <a:pt x="4721175" y="5742856"/>
                </a:moveTo>
                <a:lnTo>
                  <a:pt x="4722110" y="5743067"/>
                </a:lnTo>
                <a:cubicBezTo>
                  <a:pt x="4721144" y="5743709"/>
                  <a:pt x="4718265" y="5744315"/>
                  <a:pt x="4717201" y="5744338"/>
                </a:cubicBezTo>
                <a:close/>
                <a:moveTo>
                  <a:pt x="0" y="0"/>
                </a:moveTo>
                <a:lnTo>
                  <a:pt x="12192000" y="0"/>
                </a:lnTo>
                <a:lnTo>
                  <a:pt x="12192000" y="834942"/>
                </a:lnTo>
                <a:lnTo>
                  <a:pt x="12192000" y="2274073"/>
                </a:lnTo>
                <a:lnTo>
                  <a:pt x="12192000" y="6586253"/>
                </a:lnTo>
                <a:lnTo>
                  <a:pt x="12140861" y="6605451"/>
                </a:lnTo>
                <a:cubicBezTo>
                  <a:pt x="12126657" y="6607665"/>
                  <a:pt x="12093590" y="6662867"/>
                  <a:pt x="12080162" y="6661300"/>
                </a:cubicBezTo>
                <a:cubicBezTo>
                  <a:pt x="11978189" y="6685453"/>
                  <a:pt x="11967362" y="6708506"/>
                  <a:pt x="11917886" y="6696520"/>
                </a:cubicBezTo>
                <a:cubicBezTo>
                  <a:pt x="11872780" y="6694805"/>
                  <a:pt x="11928862" y="6731720"/>
                  <a:pt x="11894611" y="6718680"/>
                </a:cubicBezTo>
                <a:cubicBezTo>
                  <a:pt x="11860360" y="6705640"/>
                  <a:pt x="11736092" y="6642174"/>
                  <a:pt x="11712380" y="6618279"/>
                </a:cubicBezTo>
                <a:cubicBezTo>
                  <a:pt x="11688668" y="6594384"/>
                  <a:pt x="11627913" y="6617875"/>
                  <a:pt x="11585367" y="6575313"/>
                </a:cubicBezTo>
                <a:lnTo>
                  <a:pt x="11516471" y="6498621"/>
                </a:lnTo>
                <a:cubicBezTo>
                  <a:pt x="11468275" y="6496789"/>
                  <a:pt x="11507336" y="6461535"/>
                  <a:pt x="11462693" y="6445069"/>
                </a:cubicBezTo>
                <a:cubicBezTo>
                  <a:pt x="11417568" y="6443442"/>
                  <a:pt x="11408022" y="6391555"/>
                  <a:pt x="11369713" y="6383596"/>
                </a:cubicBezTo>
                <a:cubicBezTo>
                  <a:pt x="11354318" y="6389646"/>
                  <a:pt x="11288329" y="6334752"/>
                  <a:pt x="11273970" y="6323928"/>
                </a:cubicBezTo>
                <a:cubicBezTo>
                  <a:pt x="11231914" y="6325320"/>
                  <a:pt x="11221974" y="6315486"/>
                  <a:pt x="11195085" y="6302909"/>
                </a:cubicBezTo>
                <a:cubicBezTo>
                  <a:pt x="11164087" y="6332691"/>
                  <a:pt x="11171650" y="6306732"/>
                  <a:pt x="11143409" y="6303556"/>
                </a:cubicBezTo>
                <a:cubicBezTo>
                  <a:pt x="11125907" y="6299917"/>
                  <a:pt x="11102604" y="6295777"/>
                  <a:pt x="11085936" y="6294307"/>
                </a:cubicBezTo>
                <a:cubicBezTo>
                  <a:pt x="11057494" y="6294603"/>
                  <a:pt x="11029907" y="6276438"/>
                  <a:pt x="11030954" y="6291426"/>
                </a:cubicBezTo>
                <a:cubicBezTo>
                  <a:pt x="11007785" y="6293943"/>
                  <a:pt x="10982006" y="6298120"/>
                  <a:pt x="10951061" y="6296182"/>
                </a:cubicBezTo>
                <a:cubicBezTo>
                  <a:pt x="10885366" y="6259348"/>
                  <a:pt x="10915289" y="6295910"/>
                  <a:pt x="10857722" y="6283099"/>
                </a:cubicBezTo>
                <a:cubicBezTo>
                  <a:pt x="10806647" y="6270732"/>
                  <a:pt x="10707076" y="6237654"/>
                  <a:pt x="10644617" y="6221981"/>
                </a:cubicBezTo>
                <a:cubicBezTo>
                  <a:pt x="10616447" y="6217166"/>
                  <a:pt x="10558604" y="6206555"/>
                  <a:pt x="10519278" y="6201735"/>
                </a:cubicBezTo>
                <a:cubicBezTo>
                  <a:pt x="10495462" y="6203254"/>
                  <a:pt x="10473831" y="6189810"/>
                  <a:pt x="10445982" y="6199677"/>
                </a:cubicBezTo>
                <a:cubicBezTo>
                  <a:pt x="10436537" y="6203715"/>
                  <a:pt x="10409282" y="6202908"/>
                  <a:pt x="10383866" y="6195830"/>
                </a:cubicBezTo>
                <a:cubicBezTo>
                  <a:pt x="10374828" y="6204037"/>
                  <a:pt x="10347865" y="6195374"/>
                  <a:pt x="10336853" y="6195219"/>
                </a:cubicBezTo>
                <a:cubicBezTo>
                  <a:pt x="10323587" y="6201929"/>
                  <a:pt x="10274742" y="6192863"/>
                  <a:pt x="10261099" y="6185468"/>
                </a:cubicBezTo>
                <a:lnTo>
                  <a:pt x="10126498" y="6173953"/>
                </a:lnTo>
                <a:lnTo>
                  <a:pt x="10082167" y="6171858"/>
                </a:lnTo>
                <a:cubicBezTo>
                  <a:pt x="10074568" y="6173927"/>
                  <a:pt x="10046861" y="6172599"/>
                  <a:pt x="10039238" y="6173522"/>
                </a:cubicBezTo>
                <a:cubicBezTo>
                  <a:pt x="9998459" y="6163421"/>
                  <a:pt x="9984395" y="6162931"/>
                  <a:pt x="9960017" y="6158007"/>
                </a:cubicBezTo>
                <a:cubicBezTo>
                  <a:pt x="9918981" y="6157865"/>
                  <a:pt x="9888742" y="6161064"/>
                  <a:pt x="9847790" y="6151239"/>
                </a:cubicBezTo>
                <a:lnTo>
                  <a:pt x="9728307" y="6131032"/>
                </a:lnTo>
                <a:cubicBezTo>
                  <a:pt x="9675057" y="6140618"/>
                  <a:pt x="9602036" y="6132224"/>
                  <a:pt x="9584505" y="6119612"/>
                </a:cubicBezTo>
                <a:cubicBezTo>
                  <a:pt x="9518953" y="6105336"/>
                  <a:pt x="9415430" y="6079210"/>
                  <a:pt x="9343050" y="6073910"/>
                </a:cubicBezTo>
                <a:lnTo>
                  <a:pt x="9231368" y="6022005"/>
                </a:lnTo>
                <a:lnTo>
                  <a:pt x="9194808" y="6011926"/>
                </a:lnTo>
                <a:lnTo>
                  <a:pt x="9189244" y="6002687"/>
                </a:lnTo>
                <a:lnTo>
                  <a:pt x="9151230" y="5991485"/>
                </a:lnTo>
                <a:lnTo>
                  <a:pt x="9150208" y="5992550"/>
                </a:lnTo>
                <a:cubicBezTo>
                  <a:pt x="9147046" y="5994681"/>
                  <a:pt x="9143082" y="5995773"/>
                  <a:pt x="9137316" y="5994719"/>
                </a:cubicBezTo>
                <a:cubicBezTo>
                  <a:pt x="9138863" y="6014203"/>
                  <a:pt x="9130953" y="6000914"/>
                  <a:pt x="9113810" y="5996085"/>
                </a:cubicBezTo>
                <a:cubicBezTo>
                  <a:pt x="9112389" y="6025268"/>
                  <a:pt x="9068115" y="5990834"/>
                  <a:pt x="9053451" y="6004399"/>
                </a:cubicBezTo>
                <a:lnTo>
                  <a:pt x="9005484" y="6001114"/>
                </a:lnTo>
                <a:lnTo>
                  <a:pt x="9005199" y="6001354"/>
                </a:lnTo>
                <a:cubicBezTo>
                  <a:pt x="9003144" y="6001574"/>
                  <a:pt x="9000325" y="6001246"/>
                  <a:pt x="8996230" y="6000143"/>
                </a:cubicBezTo>
                <a:lnTo>
                  <a:pt x="8990392" y="5998082"/>
                </a:lnTo>
                <a:lnTo>
                  <a:pt x="8974335" y="5994856"/>
                </a:lnTo>
                <a:lnTo>
                  <a:pt x="8968009" y="5995556"/>
                </a:lnTo>
                <a:lnTo>
                  <a:pt x="8963046" y="5997781"/>
                </a:lnTo>
                <a:cubicBezTo>
                  <a:pt x="8954691" y="5989830"/>
                  <a:pt x="8955518" y="5980882"/>
                  <a:pt x="8928986" y="6000969"/>
                </a:cubicBezTo>
                <a:cubicBezTo>
                  <a:pt x="8898032" y="5999949"/>
                  <a:pt x="8789301" y="5985294"/>
                  <a:pt x="8752442" y="5981737"/>
                </a:cubicBezTo>
                <a:cubicBezTo>
                  <a:pt x="8719820" y="5971017"/>
                  <a:pt x="8748195" y="5984678"/>
                  <a:pt x="8707845" y="5979636"/>
                </a:cubicBezTo>
                <a:cubicBezTo>
                  <a:pt x="8671607" y="5960101"/>
                  <a:pt x="8639143" y="5976541"/>
                  <a:pt x="8596069" y="5971064"/>
                </a:cubicBezTo>
                <a:lnTo>
                  <a:pt x="8525228" y="5985906"/>
                </a:lnTo>
                <a:lnTo>
                  <a:pt x="8510981" y="5979991"/>
                </a:lnTo>
                <a:lnTo>
                  <a:pt x="8506165" y="5976990"/>
                </a:lnTo>
                <a:cubicBezTo>
                  <a:pt x="8502647" y="5975213"/>
                  <a:pt x="8500046" y="5974402"/>
                  <a:pt x="8497966" y="5974252"/>
                </a:cubicBezTo>
                <a:lnTo>
                  <a:pt x="8497592" y="5974431"/>
                </a:lnTo>
                <a:lnTo>
                  <a:pt x="8490247" y="5971381"/>
                </a:lnTo>
                <a:lnTo>
                  <a:pt x="8367180" y="5957339"/>
                </a:lnTo>
                <a:cubicBezTo>
                  <a:pt x="8362022" y="5955314"/>
                  <a:pt x="8357731" y="5955662"/>
                  <a:pt x="8353797" y="5957145"/>
                </a:cubicBezTo>
                <a:lnTo>
                  <a:pt x="8352370" y="5957985"/>
                </a:lnTo>
                <a:lnTo>
                  <a:pt x="8320102" y="5940567"/>
                </a:lnTo>
                <a:lnTo>
                  <a:pt x="8314430" y="5940241"/>
                </a:lnTo>
                <a:lnTo>
                  <a:pt x="8295171" y="5926346"/>
                </a:lnTo>
                <a:lnTo>
                  <a:pt x="8284274" y="5920523"/>
                </a:lnTo>
                <a:lnTo>
                  <a:pt x="8283147" y="5916080"/>
                </a:lnTo>
                <a:cubicBezTo>
                  <a:pt x="8280843" y="5912835"/>
                  <a:pt x="8276149" y="5910187"/>
                  <a:pt x="8266073" y="5908905"/>
                </a:cubicBezTo>
                <a:lnTo>
                  <a:pt x="8263374" y="5909135"/>
                </a:lnTo>
                <a:lnTo>
                  <a:pt x="8252031" y="5899292"/>
                </a:lnTo>
                <a:cubicBezTo>
                  <a:pt x="8248857" y="5895442"/>
                  <a:pt x="8246645" y="5891160"/>
                  <a:pt x="8245832" y="5886300"/>
                </a:cubicBezTo>
                <a:cubicBezTo>
                  <a:pt x="8181825" y="5889207"/>
                  <a:pt x="8147128" y="5855085"/>
                  <a:pt x="8090269" y="5840139"/>
                </a:cubicBezTo>
                <a:cubicBezTo>
                  <a:pt x="8025465" y="5816997"/>
                  <a:pt x="7967068" y="5795761"/>
                  <a:pt x="7905405" y="5798166"/>
                </a:cubicBezTo>
                <a:cubicBezTo>
                  <a:pt x="7835117" y="5783254"/>
                  <a:pt x="7780963" y="5781023"/>
                  <a:pt x="7718742" y="5772451"/>
                </a:cubicBezTo>
                <a:lnTo>
                  <a:pt x="7614344" y="5775922"/>
                </a:lnTo>
                <a:lnTo>
                  <a:pt x="7527540" y="5770094"/>
                </a:lnTo>
                <a:lnTo>
                  <a:pt x="7519568" y="5767541"/>
                </a:lnTo>
                <a:cubicBezTo>
                  <a:pt x="7513990" y="5766202"/>
                  <a:pt x="7510170" y="5765852"/>
                  <a:pt x="7507409" y="5766206"/>
                </a:cubicBezTo>
                <a:lnTo>
                  <a:pt x="7507037" y="5766533"/>
                </a:lnTo>
                <a:lnTo>
                  <a:pt x="7495792" y="5764581"/>
                </a:lnTo>
                <a:cubicBezTo>
                  <a:pt x="7476983" y="5760463"/>
                  <a:pt x="7422525" y="5777879"/>
                  <a:pt x="7405388" y="5772686"/>
                </a:cubicBezTo>
                <a:cubicBezTo>
                  <a:pt x="7374786" y="5775636"/>
                  <a:pt x="7333987" y="5776741"/>
                  <a:pt x="7312177" y="5782281"/>
                </a:cubicBezTo>
                <a:lnTo>
                  <a:pt x="7310850" y="5783723"/>
                </a:lnTo>
                <a:lnTo>
                  <a:pt x="7218557" y="5758474"/>
                </a:lnTo>
                <a:lnTo>
                  <a:pt x="7201099" y="5753924"/>
                </a:lnTo>
                <a:lnTo>
                  <a:pt x="7197001" y="5748566"/>
                </a:lnTo>
                <a:cubicBezTo>
                  <a:pt x="7192109" y="5745043"/>
                  <a:pt x="7184503" y="5742904"/>
                  <a:pt x="7170805" y="5743918"/>
                </a:cubicBezTo>
                <a:lnTo>
                  <a:pt x="7096985" y="5731690"/>
                </a:lnTo>
                <a:cubicBezTo>
                  <a:pt x="7061145" y="5730712"/>
                  <a:pt x="7050186" y="5729735"/>
                  <a:pt x="7018493" y="5732064"/>
                </a:cubicBezTo>
                <a:cubicBezTo>
                  <a:pt x="6937525" y="5721126"/>
                  <a:pt x="6943642" y="5696960"/>
                  <a:pt x="6904143" y="5702558"/>
                </a:cubicBezTo>
                <a:cubicBezTo>
                  <a:pt x="6871919" y="5707766"/>
                  <a:pt x="6787986" y="5688692"/>
                  <a:pt x="6708219" y="5674603"/>
                </a:cubicBezTo>
                <a:cubicBezTo>
                  <a:pt x="6649103" y="5665148"/>
                  <a:pt x="6628103" y="5651047"/>
                  <a:pt x="6549452" y="5645827"/>
                </a:cubicBezTo>
                <a:cubicBezTo>
                  <a:pt x="6472151" y="5601737"/>
                  <a:pt x="6409693" y="5625460"/>
                  <a:pt x="6317557" y="5599027"/>
                </a:cubicBezTo>
                <a:cubicBezTo>
                  <a:pt x="6297548" y="5583505"/>
                  <a:pt x="6209289" y="5600698"/>
                  <a:pt x="6168671" y="5596940"/>
                </a:cubicBezTo>
                <a:cubicBezTo>
                  <a:pt x="6128053" y="5593182"/>
                  <a:pt x="6090537" y="5579634"/>
                  <a:pt x="6073845" y="5576478"/>
                </a:cubicBezTo>
                <a:lnTo>
                  <a:pt x="6068527" y="5578015"/>
                </a:lnTo>
                <a:lnTo>
                  <a:pt x="6048635" y="5577332"/>
                </a:lnTo>
                <a:lnTo>
                  <a:pt x="6041280" y="5585681"/>
                </a:lnTo>
                <a:lnTo>
                  <a:pt x="6010089" y="5590774"/>
                </a:lnTo>
                <a:cubicBezTo>
                  <a:pt x="5998678" y="5591361"/>
                  <a:pt x="5970125" y="5590448"/>
                  <a:pt x="5957374" y="5587130"/>
                </a:cubicBezTo>
                <a:lnTo>
                  <a:pt x="5758917" y="5571438"/>
                </a:lnTo>
                <a:lnTo>
                  <a:pt x="5626958" y="5570415"/>
                </a:lnTo>
                <a:lnTo>
                  <a:pt x="5470904" y="5584435"/>
                </a:lnTo>
                <a:cubicBezTo>
                  <a:pt x="5478132" y="5597463"/>
                  <a:pt x="5439008" y="5583397"/>
                  <a:pt x="5432758" y="5595688"/>
                </a:cubicBezTo>
                <a:cubicBezTo>
                  <a:pt x="5429367" y="5605720"/>
                  <a:pt x="5391826" y="5610404"/>
                  <a:pt x="5381665" y="5613390"/>
                </a:cubicBezTo>
                <a:lnTo>
                  <a:pt x="5261761" y="5633807"/>
                </a:lnTo>
                <a:cubicBezTo>
                  <a:pt x="5251596" y="5633991"/>
                  <a:pt x="5230549" y="5642301"/>
                  <a:pt x="5222961" y="5644931"/>
                </a:cubicBezTo>
                <a:lnTo>
                  <a:pt x="5174658" y="5647921"/>
                </a:lnTo>
                <a:lnTo>
                  <a:pt x="5156553" y="5655144"/>
                </a:lnTo>
                <a:lnTo>
                  <a:pt x="5142596" y="5658544"/>
                </a:lnTo>
                <a:lnTo>
                  <a:pt x="5139595" y="5660645"/>
                </a:lnTo>
                <a:cubicBezTo>
                  <a:pt x="5133875" y="5664685"/>
                  <a:pt x="5128077" y="5668496"/>
                  <a:pt x="5121657" y="5671498"/>
                </a:cubicBezTo>
                <a:cubicBezTo>
                  <a:pt x="5108318" y="5642879"/>
                  <a:pt x="5064854" y="5692315"/>
                  <a:pt x="5065789" y="5664927"/>
                </a:cubicBezTo>
                <a:cubicBezTo>
                  <a:pt x="5028194" y="5676443"/>
                  <a:pt x="5038945" y="5647354"/>
                  <a:pt x="5011512" y="5681308"/>
                </a:cubicBezTo>
                <a:cubicBezTo>
                  <a:pt x="4937025" y="5680925"/>
                  <a:pt x="4916355" y="5667918"/>
                  <a:pt x="4840439" y="5705325"/>
                </a:cubicBezTo>
                <a:cubicBezTo>
                  <a:pt x="4806741" y="5721967"/>
                  <a:pt x="4784108" y="5733113"/>
                  <a:pt x="4762445" y="5733093"/>
                </a:cubicBezTo>
                <a:cubicBezTo>
                  <a:pt x="4741324" y="5737594"/>
                  <a:pt x="4729483" y="5740416"/>
                  <a:pt x="4723183" y="5742108"/>
                </a:cubicBezTo>
                <a:lnTo>
                  <a:pt x="4721175" y="5742856"/>
                </a:lnTo>
                <a:lnTo>
                  <a:pt x="4715526" y="5741581"/>
                </a:lnTo>
                <a:cubicBezTo>
                  <a:pt x="4680149" y="5748537"/>
                  <a:pt x="4524746" y="5749345"/>
                  <a:pt x="4515811" y="5751483"/>
                </a:cubicBezTo>
                <a:cubicBezTo>
                  <a:pt x="4457821" y="5764595"/>
                  <a:pt x="4462660" y="5765336"/>
                  <a:pt x="4428540" y="5762134"/>
                </a:cubicBezTo>
                <a:cubicBezTo>
                  <a:pt x="4423305" y="5758763"/>
                  <a:pt x="4368975" y="5765057"/>
                  <a:pt x="4362874" y="5763480"/>
                </a:cubicBezTo>
                <a:lnTo>
                  <a:pt x="4316963" y="5756865"/>
                </a:lnTo>
                <a:lnTo>
                  <a:pt x="4315109" y="5758206"/>
                </a:lnTo>
                <a:cubicBezTo>
                  <a:pt x="4306124" y="5761577"/>
                  <a:pt x="4299996" y="5761576"/>
                  <a:pt x="4295141" y="5760085"/>
                </a:cubicBezTo>
                <a:lnTo>
                  <a:pt x="4290061" y="5757168"/>
                </a:lnTo>
                <a:lnTo>
                  <a:pt x="4276140" y="5757414"/>
                </a:lnTo>
                <a:lnTo>
                  <a:pt x="4248115" y="5755090"/>
                </a:lnTo>
                <a:lnTo>
                  <a:pt x="4202048" y="5757885"/>
                </a:lnTo>
                <a:cubicBezTo>
                  <a:pt x="4201946" y="5758305"/>
                  <a:pt x="4201844" y="5758724"/>
                  <a:pt x="4201744" y="5759144"/>
                </a:cubicBezTo>
                <a:cubicBezTo>
                  <a:pt x="4200117" y="5761981"/>
                  <a:pt x="4197141" y="5764100"/>
                  <a:pt x="4191246" y="5764778"/>
                </a:cubicBezTo>
                <a:cubicBezTo>
                  <a:pt x="4204214" y="5782067"/>
                  <a:pt x="4161275" y="5780172"/>
                  <a:pt x="4142743" y="5780643"/>
                </a:cubicBezTo>
                <a:cubicBezTo>
                  <a:pt x="4124718" y="5787709"/>
                  <a:pt x="4099100" y="5801289"/>
                  <a:pt x="4083095" y="5807176"/>
                </a:cubicBezTo>
                <a:lnTo>
                  <a:pt x="4074544" y="5808011"/>
                </a:lnTo>
                <a:cubicBezTo>
                  <a:pt x="4074505" y="5808112"/>
                  <a:pt x="4074464" y="5808211"/>
                  <a:pt x="4074425" y="5808310"/>
                </a:cubicBezTo>
                <a:cubicBezTo>
                  <a:pt x="4072679" y="5809094"/>
                  <a:pt x="4069907" y="5809595"/>
                  <a:pt x="4065508" y="5809754"/>
                </a:cubicBezTo>
                <a:lnTo>
                  <a:pt x="4058952" y="5809536"/>
                </a:lnTo>
                <a:lnTo>
                  <a:pt x="4042362" y="5811157"/>
                </a:lnTo>
                <a:lnTo>
                  <a:pt x="4036994" y="5813591"/>
                </a:lnTo>
                <a:lnTo>
                  <a:pt x="4035361" y="5817258"/>
                </a:lnTo>
                <a:lnTo>
                  <a:pt x="4033776" y="5817023"/>
                </a:lnTo>
                <a:cubicBezTo>
                  <a:pt x="4021425" y="5812159"/>
                  <a:pt x="4016875" y="5803783"/>
                  <a:pt x="4004536" y="5829591"/>
                </a:cubicBezTo>
                <a:cubicBezTo>
                  <a:pt x="3976668" y="5822526"/>
                  <a:pt x="3972978" y="5837855"/>
                  <a:pt x="3936844" y="5847048"/>
                </a:cubicBezTo>
                <a:cubicBezTo>
                  <a:pt x="3920507" y="5839324"/>
                  <a:pt x="3908536" y="5844013"/>
                  <a:pt x="3897273" y="5852703"/>
                </a:cubicBezTo>
                <a:cubicBezTo>
                  <a:pt x="3861093" y="5852207"/>
                  <a:pt x="3829629" y="5866077"/>
                  <a:pt x="3789758" y="5872941"/>
                </a:cubicBezTo>
                <a:cubicBezTo>
                  <a:pt x="3741008" y="5887647"/>
                  <a:pt x="3725130" y="5889624"/>
                  <a:pt x="3682511" y="5896864"/>
                </a:cubicBezTo>
                <a:lnTo>
                  <a:pt x="3610033" y="5929135"/>
                </a:lnTo>
                <a:lnTo>
                  <a:pt x="3603853" y="5927773"/>
                </a:lnTo>
                <a:cubicBezTo>
                  <a:pt x="3599581" y="5927154"/>
                  <a:pt x="3596727" y="5927154"/>
                  <a:pt x="3594734" y="5927609"/>
                </a:cubicBezTo>
                <a:lnTo>
                  <a:pt x="3594499" y="5927878"/>
                </a:lnTo>
                <a:lnTo>
                  <a:pt x="3585976" y="5927188"/>
                </a:lnTo>
                <a:cubicBezTo>
                  <a:pt x="3571624" y="5925397"/>
                  <a:pt x="3549390" y="5939596"/>
                  <a:pt x="3536133" y="5936887"/>
                </a:cubicBezTo>
                <a:cubicBezTo>
                  <a:pt x="3513941" y="5941183"/>
                  <a:pt x="3488623" y="5934918"/>
                  <a:pt x="3473221" y="5940548"/>
                </a:cubicBezTo>
                <a:lnTo>
                  <a:pt x="3400726" y="5952596"/>
                </a:lnTo>
                <a:lnTo>
                  <a:pt x="3375936" y="5941189"/>
                </a:lnTo>
                <a:lnTo>
                  <a:pt x="3348220" y="5944802"/>
                </a:lnTo>
                <a:cubicBezTo>
                  <a:pt x="3337207" y="5945475"/>
                  <a:pt x="3327055" y="5946237"/>
                  <a:pt x="3319640" y="5949737"/>
                </a:cubicBezTo>
                <a:lnTo>
                  <a:pt x="3248530" y="5968289"/>
                </a:lnTo>
                <a:lnTo>
                  <a:pt x="3210309" y="5954736"/>
                </a:lnTo>
                <a:cubicBezTo>
                  <a:pt x="3206089" y="5952812"/>
                  <a:pt x="3200153" y="5952268"/>
                  <a:pt x="3190376" y="5954857"/>
                </a:cubicBezTo>
                <a:lnTo>
                  <a:pt x="3188146" y="5956038"/>
                </a:lnTo>
                <a:cubicBezTo>
                  <a:pt x="3182626" y="5954058"/>
                  <a:pt x="3141857" y="5956624"/>
                  <a:pt x="3108597" y="5957358"/>
                </a:cubicBezTo>
                <a:cubicBezTo>
                  <a:pt x="3055969" y="5959784"/>
                  <a:pt x="3048941" y="5952417"/>
                  <a:pt x="2988585" y="5960444"/>
                </a:cubicBezTo>
                <a:cubicBezTo>
                  <a:pt x="2928854" y="5964632"/>
                  <a:pt x="2917952" y="5959591"/>
                  <a:pt x="2876541" y="5967961"/>
                </a:cubicBezTo>
                <a:lnTo>
                  <a:pt x="2626865" y="5968713"/>
                </a:lnTo>
                <a:cubicBezTo>
                  <a:pt x="2562349" y="5946800"/>
                  <a:pt x="2563423" y="5977398"/>
                  <a:pt x="2491423" y="5970428"/>
                </a:cubicBezTo>
                <a:cubicBezTo>
                  <a:pt x="2433092" y="6035904"/>
                  <a:pt x="2455710" y="5995425"/>
                  <a:pt x="2415618" y="6003657"/>
                </a:cubicBezTo>
                <a:lnTo>
                  <a:pt x="2290099" y="6001093"/>
                </a:lnTo>
                <a:cubicBezTo>
                  <a:pt x="2257058" y="5987464"/>
                  <a:pt x="2202459" y="6022632"/>
                  <a:pt x="2161715" y="6004244"/>
                </a:cubicBezTo>
                <a:cubicBezTo>
                  <a:pt x="2122715" y="6007244"/>
                  <a:pt x="2080451" y="6015292"/>
                  <a:pt x="2056090" y="6019086"/>
                </a:cubicBezTo>
                <a:cubicBezTo>
                  <a:pt x="2019829" y="6026050"/>
                  <a:pt x="1978840" y="6038739"/>
                  <a:pt x="1944154" y="6046026"/>
                </a:cubicBezTo>
                <a:cubicBezTo>
                  <a:pt x="1925868" y="6034021"/>
                  <a:pt x="1896028" y="6059125"/>
                  <a:pt x="1847969" y="6062810"/>
                </a:cubicBezTo>
                <a:cubicBezTo>
                  <a:pt x="1827978" y="6048913"/>
                  <a:pt x="1815571" y="6065486"/>
                  <a:pt x="1777084" y="6047209"/>
                </a:cubicBezTo>
                <a:cubicBezTo>
                  <a:pt x="1775440" y="6049158"/>
                  <a:pt x="1773398" y="6050977"/>
                  <a:pt x="1771026" y="6052610"/>
                </a:cubicBezTo>
                <a:cubicBezTo>
                  <a:pt x="1757252" y="6062088"/>
                  <a:pt x="1735529" y="6063344"/>
                  <a:pt x="1722510" y="6055412"/>
                </a:cubicBezTo>
                <a:cubicBezTo>
                  <a:pt x="1691780" y="6043382"/>
                  <a:pt x="1662322" y="6038247"/>
                  <a:pt x="1633942" y="6035716"/>
                </a:cubicBezTo>
                <a:lnTo>
                  <a:pt x="1586146" y="6045126"/>
                </a:lnTo>
                <a:cubicBezTo>
                  <a:pt x="1567949" y="6050358"/>
                  <a:pt x="1545901" y="6061305"/>
                  <a:pt x="1524749" y="6067115"/>
                </a:cubicBezTo>
                <a:cubicBezTo>
                  <a:pt x="1502587" y="6070337"/>
                  <a:pt x="1478014" y="6065935"/>
                  <a:pt x="1459243" y="6079986"/>
                </a:cubicBezTo>
                <a:cubicBezTo>
                  <a:pt x="1421475" y="6095139"/>
                  <a:pt x="1374525" y="6079162"/>
                  <a:pt x="1349458" y="6115647"/>
                </a:cubicBezTo>
                <a:cubicBezTo>
                  <a:pt x="1273277" y="6137331"/>
                  <a:pt x="1121513" y="6171202"/>
                  <a:pt x="1009213" y="6196169"/>
                </a:cubicBezTo>
                <a:cubicBezTo>
                  <a:pt x="939017" y="6208471"/>
                  <a:pt x="866896" y="6205091"/>
                  <a:pt x="808573" y="6211966"/>
                </a:cubicBezTo>
                <a:cubicBezTo>
                  <a:pt x="802824" y="6209126"/>
                  <a:pt x="726017" y="6232905"/>
                  <a:pt x="719550" y="6231933"/>
                </a:cubicBezTo>
                <a:lnTo>
                  <a:pt x="698796" y="6232599"/>
                </a:lnTo>
                <a:cubicBezTo>
                  <a:pt x="689834" y="6236836"/>
                  <a:pt x="683493" y="6237437"/>
                  <a:pt x="678328" y="6236429"/>
                </a:cubicBezTo>
                <a:lnTo>
                  <a:pt x="672785" y="6234027"/>
                </a:lnTo>
                <a:lnTo>
                  <a:pt x="658407" y="6235638"/>
                </a:lnTo>
                <a:lnTo>
                  <a:pt x="629186" y="6236074"/>
                </a:lnTo>
                <a:lnTo>
                  <a:pt x="624559" y="6238724"/>
                </a:lnTo>
                <a:lnTo>
                  <a:pt x="581799" y="6243380"/>
                </a:lnTo>
                <a:cubicBezTo>
                  <a:pt x="581737" y="6243807"/>
                  <a:pt x="581672" y="6244236"/>
                  <a:pt x="581609" y="6244664"/>
                </a:cubicBezTo>
                <a:cubicBezTo>
                  <a:pt x="580205" y="6247646"/>
                  <a:pt x="577332" y="6250048"/>
                  <a:pt x="571300" y="6251300"/>
                </a:cubicBezTo>
                <a:cubicBezTo>
                  <a:pt x="551624" y="6261209"/>
                  <a:pt x="484500" y="6294596"/>
                  <a:pt x="463550" y="6304115"/>
                </a:cubicBezTo>
                <a:cubicBezTo>
                  <a:pt x="453137" y="6305662"/>
                  <a:pt x="449732" y="6307620"/>
                  <a:pt x="445607" y="6308407"/>
                </a:cubicBezTo>
                <a:lnTo>
                  <a:pt x="438800" y="6308835"/>
                </a:lnTo>
                <a:cubicBezTo>
                  <a:pt x="417223" y="6317125"/>
                  <a:pt x="343313" y="6348349"/>
                  <a:pt x="316139" y="6358155"/>
                </a:cubicBezTo>
                <a:cubicBezTo>
                  <a:pt x="298482" y="6352074"/>
                  <a:pt x="286557" y="6357914"/>
                  <a:pt x="275749" y="6367668"/>
                </a:cubicBezTo>
                <a:cubicBezTo>
                  <a:pt x="238275" y="6370726"/>
                  <a:pt x="207077" y="6387621"/>
                  <a:pt x="166497" y="6398366"/>
                </a:cubicBezTo>
                <a:lnTo>
                  <a:pt x="1" y="6464830"/>
                </a:lnTo>
                <a:lnTo>
                  <a:pt x="1" y="2274073"/>
                </a:lnTo>
                <a:lnTo>
                  <a:pt x="0" y="2274073"/>
                </a:lnTo>
                <a:close/>
              </a:path>
            </a:pathLst>
          </a:custGeom>
        </p:spPr>
      </p:pic>
      <p:sp>
        <p:nvSpPr>
          <p:cNvPr id="3" name="Content Placeholder 6">
            <a:extLst>
              <a:ext uri="{FF2B5EF4-FFF2-40B4-BE49-F238E27FC236}">
                <a16:creationId xmlns:a16="http://schemas.microsoft.com/office/drawing/2014/main" id="{C81DC6EB-E45F-4DED-AC5C-6B46B40A5892}"/>
              </a:ext>
            </a:extLst>
          </p:cNvPr>
          <p:cNvSpPr txBox="1">
            <a:spLocks/>
          </p:cNvSpPr>
          <p:nvPr/>
        </p:nvSpPr>
        <p:spPr>
          <a:xfrm>
            <a:off x="987243" y="1974316"/>
            <a:ext cx="8640960" cy="4081866"/>
          </a:xfrm>
          <a:prstGeom prst="rect">
            <a:avLst/>
          </a:prstGeom>
        </p:spPr>
        <p:txBody>
          <a:bodyPr/>
          <a:lstStyle>
            <a:lvl1pPr marL="0" indent="0" algn="r" defTabSz="914400" rtl="1" eaLnBrk="1" latinLnBrk="0" hangingPunct="1">
              <a:spcBef>
                <a:spcPct val="20000"/>
              </a:spcBef>
              <a:buFont typeface="Arial" panose="020B0604020202020204" pitchFamily="34" charset="0"/>
              <a:buNone/>
              <a:defRPr sz="2000" b="0" i="0" kern="1200" baseline="0">
                <a:solidFill>
                  <a:schemeClr val="tx1"/>
                </a:solidFill>
                <a:latin typeface="Narkisim" panose="020E0502050101010101" pitchFamily="34" charset="-79"/>
                <a:ea typeface="+mn-ea"/>
                <a:cs typeface="+mn-cs"/>
              </a:defRPr>
            </a:lvl1pPr>
            <a:lvl2pPr marL="7429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mn-cs"/>
              </a:defRPr>
            </a:lvl2pPr>
            <a:lvl3pPr marL="1200150" indent="-28575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3pPr>
            <a:lvl4pPr marL="1371600" indent="0" algn="r" defTabSz="914400" rtl="1" eaLnBrk="1" latinLnBrk="0" hangingPunct="1">
              <a:spcBef>
                <a:spcPct val="20000"/>
              </a:spcBef>
              <a:buFont typeface="Arial" panose="020B0604020202020204" pitchFamily="34" charset="0"/>
              <a:buNone/>
              <a:defRPr sz="1600" b="0" i="0" kern="1200">
                <a:solidFill>
                  <a:schemeClr val="tx1"/>
                </a:solidFill>
                <a:latin typeface="Gotham-Light"/>
                <a:ea typeface="+mn-ea"/>
                <a:cs typeface="Gotham-Light"/>
              </a:defRPr>
            </a:lvl4pPr>
            <a:lvl5pPr marL="2057400" indent="-228600" algn="r" defTabSz="914400" rtl="1" eaLnBrk="1" latinLnBrk="0" hangingPunct="1">
              <a:spcBef>
                <a:spcPct val="20000"/>
              </a:spcBef>
              <a:buFont typeface="Arial" panose="020B0604020202020204" pitchFamily="34" charset="0"/>
              <a:buChar char="»"/>
              <a:defRPr sz="1600" b="0" i="0" kern="1200">
                <a:solidFill>
                  <a:schemeClr val="tx1"/>
                </a:solidFill>
                <a:latin typeface="Gotham-Light"/>
                <a:ea typeface="+mn-ea"/>
                <a:cs typeface="Gotham-Light"/>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r" defTabSz="914400" rtl="1" eaLnBrk="1" fontAlgn="auto" latinLnBrk="0" hangingPunct="1">
              <a:lnSpc>
                <a:spcPct val="100000"/>
              </a:lnSpc>
              <a:spcBef>
                <a:spcPts val="0"/>
              </a:spcBef>
              <a:spcAft>
                <a:spcPts val="600"/>
              </a:spcAft>
              <a:buClrTx/>
              <a:buSzPct val="60000"/>
              <a:buFont typeface="Arial" panose="020B0604020202020204" pitchFamily="34" charset="0"/>
              <a:buNone/>
              <a:tabLst/>
              <a:defRPr/>
            </a:pPr>
            <a:r>
              <a:rPr kumimoji="0" lang="he-IL" sz="2000" b="1" i="0" u="none" strike="noStrike" kern="1200" cap="none" spc="0" normalizeH="0" baseline="0" noProof="0" dirty="0">
                <a:ln>
                  <a:noFill/>
                </a:ln>
                <a:solidFill>
                  <a:sysClr val="windowText" lastClr="000000"/>
                </a:solidFill>
                <a:effectLst/>
                <a:uLnTx/>
                <a:uFillTx/>
                <a:latin typeface="Arial" pitchFamily="34" charset="0"/>
                <a:ea typeface="+mn-ea"/>
                <a:cs typeface="Guttman Hatzvi" pitchFamily="2" charset="-79"/>
              </a:rPr>
              <a:t>	</a:t>
            </a:r>
          </a:p>
          <a:p>
            <a:pPr marL="0" marR="0" lvl="0" indent="0" algn="r" defTabSz="914400" rtl="1" eaLnBrk="1" fontAlgn="auto" latinLnBrk="0" hangingPunct="1">
              <a:lnSpc>
                <a:spcPct val="100000"/>
              </a:lnSpc>
              <a:spcBef>
                <a:spcPts val="0"/>
              </a:spcBef>
              <a:spcAft>
                <a:spcPts val="600"/>
              </a:spcAft>
              <a:buClrTx/>
              <a:buSzPct val="60000"/>
              <a:buFont typeface="Arial" panose="020B0604020202020204" pitchFamily="34" charset="0"/>
              <a:buNone/>
              <a:tabLst/>
              <a:defRPr/>
            </a:pPr>
            <a:r>
              <a:rPr kumimoji="0" lang="he-IL" sz="2000" b="1" i="0" u="none" strike="noStrike" kern="1200" cap="none" spc="0" normalizeH="0" baseline="0" noProof="0" dirty="0">
                <a:ln>
                  <a:noFill/>
                </a:ln>
                <a:solidFill>
                  <a:sysClr val="windowText" lastClr="000000"/>
                </a:solidFill>
                <a:effectLst/>
                <a:uLnTx/>
                <a:uFillTx/>
                <a:latin typeface="Arial" pitchFamily="34" charset="0"/>
                <a:ea typeface="+mn-ea"/>
                <a:cs typeface="Guttman Hatzvi" pitchFamily="2" charset="-79"/>
              </a:rPr>
              <a:t>			</a:t>
            </a:r>
            <a:endParaRPr kumimoji="0" lang="en-US" sz="2000" b="0" i="0" u="none" strike="noStrike" kern="1200" cap="none" spc="0" normalizeH="0" baseline="0" noProof="0" dirty="0">
              <a:ln>
                <a:noFill/>
              </a:ln>
              <a:solidFill>
                <a:sysClr val="windowText" lastClr="000000"/>
              </a:solidFill>
              <a:effectLst/>
              <a:uLnTx/>
              <a:uFillTx/>
              <a:latin typeface="Narkisim" panose="020E0502050101010101" pitchFamily="34" charset="-79"/>
              <a:ea typeface="+mn-ea"/>
              <a:cs typeface="+mn-cs"/>
            </a:endParaRPr>
          </a:p>
        </p:txBody>
      </p:sp>
      <p:sp>
        <p:nvSpPr>
          <p:cNvPr id="9" name="תיבת טקסט 8">
            <a:extLst>
              <a:ext uri="{FF2B5EF4-FFF2-40B4-BE49-F238E27FC236}">
                <a16:creationId xmlns:a16="http://schemas.microsoft.com/office/drawing/2014/main" id="{FCCF1349-8DB6-4DA8-A5E9-6E049E52D428}"/>
              </a:ext>
            </a:extLst>
          </p:cNvPr>
          <p:cNvSpPr txBox="1"/>
          <p:nvPr/>
        </p:nvSpPr>
        <p:spPr>
          <a:xfrm>
            <a:off x="712570" y="422274"/>
            <a:ext cx="6177168" cy="4585871"/>
          </a:xfrm>
          <a:prstGeom prst="rect">
            <a:avLst/>
          </a:prstGeom>
          <a:noFill/>
        </p:spPr>
        <p:txBody>
          <a:bodyPr wrap="square">
            <a:spAutoFit/>
          </a:bodyPr>
          <a:lstStyle/>
          <a:p>
            <a:pPr marL="0" marR="0" lvl="0" indent="0" algn="r" defTabSz="914400" rtl="1" eaLnBrk="1" fontAlgn="auto" latinLnBrk="0" hangingPunct="1">
              <a:lnSpc>
                <a:spcPct val="100000"/>
              </a:lnSpc>
              <a:spcBef>
                <a:spcPts val="0"/>
              </a:spcBef>
              <a:spcAft>
                <a:spcPts val="600"/>
              </a:spcAft>
              <a:buClrTx/>
              <a:buSzPct val="60000"/>
              <a:buFont typeface="Arial" panose="020B0604020202020204" pitchFamily="34" charset="0"/>
              <a:buNone/>
              <a:tabLst/>
              <a:defRPr/>
            </a:pPr>
            <a:r>
              <a:rPr kumimoji="0" lang="he-IL" sz="2800" b="1" i="0" u="sng" strike="noStrike" kern="1200" cap="none" spc="0" normalizeH="0" baseline="0" noProof="0" dirty="0">
                <a:ln>
                  <a:noFill/>
                </a:ln>
                <a:solidFill>
                  <a:schemeClr val="bg2"/>
                </a:solidFill>
                <a:effectLst/>
                <a:uLnTx/>
                <a:uFillTx/>
                <a:latin typeface="Gisha" panose="020B0502040204020203" pitchFamily="34" charset="-79"/>
                <a:cs typeface="Gisha" panose="020B0502040204020203" pitchFamily="34" charset="-79"/>
              </a:rPr>
              <a:t>ליווי פרויקטים – עקרונות</a:t>
            </a:r>
          </a:p>
          <a:p>
            <a:pPr marL="457200" marR="0" lvl="0" indent="-457200" algn="r" defTabSz="914400" rtl="1" eaLnBrk="1" fontAlgn="auto" latinLnBrk="0" hangingPunct="1">
              <a:lnSpc>
                <a:spcPct val="100000"/>
              </a:lnSpc>
              <a:spcBef>
                <a:spcPts val="0"/>
              </a:spcBef>
              <a:spcAft>
                <a:spcPts val="600"/>
              </a:spcAft>
              <a:buClrTx/>
              <a:buSzPct val="60000"/>
              <a:buFont typeface="Wingdings" panose="05000000000000000000" pitchFamily="2" charset="2"/>
              <a:buChar char="ü"/>
              <a:tabLst/>
              <a:defRPr/>
            </a:pPr>
            <a:endParaRPr kumimoji="0" lang="he-IL" sz="2800" b="1" i="0" u="sng" strike="noStrike" kern="1200" cap="none" spc="0" normalizeH="0" baseline="0" noProof="0" dirty="0">
              <a:ln>
                <a:noFill/>
              </a:ln>
              <a:solidFill>
                <a:schemeClr val="bg2"/>
              </a:solidFill>
              <a:effectLst/>
              <a:uLnTx/>
              <a:uFillTx/>
              <a:latin typeface="Gisha" panose="020B0502040204020203" pitchFamily="34" charset="-79"/>
              <a:cs typeface="Gisha" panose="020B0502040204020203" pitchFamily="34" charset="-79"/>
            </a:endParaRPr>
          </a:p>
          <a:p>
            <a:pPr marL="342900" lvl="0" indent="-342900" algn="just" rtl="1">
              <a:spcAft>
                <a:spcPts val="0"/>
              </a:spcAft>
              <a:buFont typeface="Wingdings" panose="05000000000000000000" pitchFamily="2" charset="2"/>
              <a:buChar char="ü"/>
              <a:tabLst>
                <a:tab pos="457200" algn="l"/>
              </a:tabLst>
            </a:pPr>
            <a:r>
              <a:rPr lang="he-IL" sz="1800" b="1" kern="1200" dirty="0">
                <a:solidFill>
                  <a:srgbClr val="E7E6E6"/>
                </a:solidFill>
                <a:effectLst/>
                <a:latin typeface="Times New Roman" panose="02020603050405020304" pitchFamily="18" charset="0"/>
                <a:ea typeface="+mn-ea"/>
                <a:cs typeface="Gisha" panose="020B0502040204020203" pitchFamily="34" charset="-79"/>
              </a:rPr>
              <a:t>מסגרת התקשרות עסקית בין גורם יזמי לגורם מממן לצורך הקמת פרויקט חדש למגורים, נדל"ן מסחרי.</a:t>
            </a:r>
          </a:p>
          <a:p>
            <a:pPr lvl="0" algn="just" rtl="1">
              <a:spcAft>
                <a:spcPts val="0"/>
              </a:spcAft>
              <a:tabLst>
                <a:tab pos="457200" algn="l"/>
              </a:tabLst>
            </a:pPr>
            <a:endParaRPr lang="en-US" sz="1800" dirty="0">
              <a:effectLst/>
              <a:latin typeface="Times New Roman" panose="02020603050405020304" pitchFamily="18" charset="0"/>
              <a:ea typeface="Times New Roman" panose="02020603050405020304" pitchFamily="18" charset="0"/>
            </a:endParaRPr>
          </a:p>
          <a:p>
            <a:pPr marL="342900" lvl="0" indent="-342900" algn="just" rtl="1">
              <a:spcAft>
                <a:spcPts val="0"/>
              </a:spcAft>
              <a:buFont typeface="Wingdings" panose="05000000000000000000" pitchFamily="2" charset="2"/>
              <a:buChar char="ü"/>
              <a:tabLst>
                <a:tab pos="457200" algn="l"/>
              </a:tabLst>
            </a:pPr>
            <a:r>
              <a:rPr lang="he-IL" sz="1800" b="1" kern="1200" dirty="0">
                <a:solidFill>
                  <a:srgbClr val="E7E6E6"/>
                </a:solidFill>
                <a:effectLst/>
                <a:latin typeface="Times New Roman" panose="02020603050405020304" pitchFamily="18" charset="0"/>
                <a:ea typeface="+mn-ea"/>
                <a:cs typeface="Gisha" panose="020B0502040204020203" pitchFamily="34" charset="-79"/>
              </a:rPr>
              <a:t>ההתקשרות העסקית מבוססת על בדיקה מקצועית מקדימה כי הפרויקט הממומן הינו ריווחי - ברמה המספקת את הגורם המממן.</a:t>
            </a:r>
          </a:p>
          <a:p>
            <a:pPr marL="342900" lvl="0" indent="-342900" algn="just" rtl="1">
              <a:spcAft>
                <a:spcPts val="0"/>
              </a:spcAft>
              <a:buFont typeface="Wingdings" panose="05000000000000000000" pitchFamily="2" charset="2"/>
              <a:buChar char="ü"/>
              <a:tabLst>
                <a:tab pos="457200" algn="l"/>
              </a:tabLst>
            </a:pPr>
            <a:endParaRPr lang="en-US" sz="1800" dirty="0">
              <a:effectLst/>
              <a:latin typeface="Times New Roman" panose="02020603050405020304" pitchFamily="18" charset="0"/>
              <a:ea typeface="Times New Roman" panose="02020603050405020304" pitchFamily="18" charset="0"/>
            </a:endParaRPr>
          </a:p>
          <a:p>
            <a:pPr marL="342900" lvl="0" indent="-342900" algn="just" rtl="1">
              <a:spcAft>
                <a:spcPts val="0"/>
              </a:spcAft>
              <a:buFont typeface="Wingdings" panose="05000000000000000000" pitchFamily="2" charset="2"/>
              <a:buChar char="ü"/>
              <a:tabLst>
                <a:tab pos="457200" algn="l"/>
              </a:tabLst>
            </a:pPr>
            <a:r>
              <a:rPr lang="he-IL" sz="1800" b="1" kern="1200" dirty="0">
                <a:solidFill>
                  <a:srgbClr val="E7E6E6"/>
                </a:solidFill>
                <a:effectLst/>
                <a:latin typeface="Times New Roman" panose="02020603050405020304" pitchFamily="18" charset="0"/>
                <a:ea typeface="+mn-ea"/>
                <a:cs typeface="Gisha" panose="020B0502040204020203" pitchFamily="34" charset="-79"/>
              </a:rPr>
              <a:t>ההתקשרות העסקית מתבצעת באמצעות בשלב ראשון – ועדת אשראי ובשלב שני - הסכם ליווי  שמגדיר את זכויותיו וחובותיו של כל צד בהסכם לרבות אך לא רק מסגרת הבטוחות.</a:t>
            </a:r>
            <a:endParaRPr lang="en-US" sz="1800" dirty="0">
              <a:effectLst/>
              <a:latin typeface="Times New Roman" panose="02020603050405020304" pitchFamily="18" charset="0"/>
              <a:ea typeface="Times New Roman" panose="02020603050405020304" pitchFamily="18" charset="0"/>
            </a:endParaRPr>
          </a:p>
          <a:p>
            <a:pPr marL="0" marR="0" lvl="0" indent="0" algn="r" defTabSz="914400" rtl="1" eaLnBrk="1" fontAlgn="auto" latinLnBrk="0" hangingPunct="1">
              <a:lnSpc>
                <a:spcPct val="100000"/>
              </a:lnSpc>
              <a:spcBef>
                <a:spcPts val="0"/>
              </a:spcBef>
              <a:spcAft>
                <a:spcPts val="600"/>
              </a:spcAft>
              <a:buClrTx/>
              <a:buSzPct val="60000"/>
              <a:buFont typeface="Arial" panose="020B0604020202020204" pitchFamily="34" charset="0"/>
              <a:buNone/>
              <a:tabLst/>
              <a:defRPr/>
            </a:pPr>
            <a:endParaRPr kumimoji="0" lang="he-IL" sz="2800" b="1" i="0" u="sng" strike="noStrike" kern="1200" cap="none" spc="0" normalizeH="0" baseline="0" noProof="0" dirty="0">
              <a:ln>
                <a:noFill/>
              </a:ln>
              <a:solidFill>
                <a:schemeClr val="bg2"/>
              </a:solidFill>
              <a:effectLst/>
              <a:uLnTx/>
              <a:uFillTx/>
              <a:latin typeface="Gisha" panose="020B0502040204020203" pitchFamily="34" charset="-79"/>
              <a:cs typeface="Gisha" panose="020B0502040204020203" pitchFamily="34" charset="-79"/>
            </a:endParaRPr>
          </a:p>
        </p:txBody>
      </p:sp>
      <p:sp>
        <p:nvSpPr>
          <p:cNvPr id="12" name="תיבת טקסט 11">
            <a:extLst>
              <a:ext uri="{FF2B5EF4-FFF2-40B4-BE49-F238E27FC236}">
                <a16:creationId xmlns:a16="http://schemas.microsoft.com/office/drawing/2014/main" id="{B8235FBF-1A1B-4D6B-AA26-C11A8D5DFD54}"/>
              </a:ext>
            </a:extLst>
          </p:cNvPr>
          <p:cNvSpPr txBox="1"/>
          <p:nvPr/>
        </p:nvSpPr>
        <p:spPr>
          <a:xfrm>
            <a:off x="1361248" y="5953567"/>
            <a:ext cx="5944428" cy="584775"/>
          </a:xfrm>
          <a:prstGeom prst="rect">
            <a:avLst/>
          </a:prstGeom>
          <a:noFill/>
        </p:spPr>
        <p:txBody>
          <a:bodyPr wrap="square">
            <a:spAutoFit/>
          </a:bodyPr>
          <a:lstStyle/>
          <a:p>
            <a:pPr marL="0" marR="0" lvl="0" indent="0" defTabSz="914400" rtl="1" eaLnBrk="1" fontAlgn="auto" latinLnBrk="0" hangingPunct="1">
              <a:lnSpc>
                <a:spcPct val="100000"/>
              </a:lnSpc>
              <a:spcBef>
                <a:spcPts val="0"/>
              </a:spcBef>
              <a:spcAft>
                <a:spcPts val="0"/>
              </a:spcAft>
              <a:buClrTx/>
              <a:buSzTx/>
              <a:buFontTx/>
              <a:buNone/>
              <a:tabLst/>
              <a:defRPr/>
            </a:pPr>
            <a:r>
              <a:rPr lang="he-IL" altLang="he-IL" sz="1600" b="1" dirty="0">
                <a:solidFill>
                  <a:prstClr val="black"/>
                </a:solidFill>
                <a:latin typeface="Gisha" panose="020B0502040204020203" pitchFamily="34" charset="-79"/>
                <a:cs typeface="Gisha" panose="020B0502040204020203" pitchFamily="34" charset="-79"/>
              </a:rPr>
              <a:t>מלבד החלק הכלכלי, לדו"ח האפס השפעה מהותית על שיקול דעת ועדת האשראי והיועצים המשפטיים.   </a:t>
            </a:r>
            <a:endParaRPr kumimoji="0" lang="he-IL" altLang="he-IL" sz="1600" b="1" i="0" u="none" strike="noStrike" kern="1200" cap="none" spc="0" normalizeH="0" baseline="0" noProof="0" dirty="0">
              <a:ln>
                <a:noFill/>
              </a:ln>
              <a:solidFill>
                <a:prstClr val="black"/>
              </a:solidFill>
              <a:effectLst/>
              <a:uLnTx/>
              <a:uFillTx/>
              <a:latin typeface="Gisha" panose="020B0502040204020203" pitchFamily="34" charset="-79"/>
              <a:cs typeface="Gisha" panose="020B0502040204020203" pitchFamily="34" charset="-79"/>
            </a:endParaRPr>
          </a:p>
        </p:txBody>
      </p:sp>
    </p:spTree>
    <p:extLst>
      <p:ext uri="{BB962C8B-B14F-4D97-AF65-F5344CB8AC3E}">
        <p14:creationId xmlns:p14="http://schemas.microsoft.com/office/powerpoint/2010/main" val="2237509834"/>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מסמך" ma:contentTypeID="0x010100C422E549679A344C9D6DCC6EDC7BC04F" ma:contentTypeVersion="2" ma:contentTypeDescription="צור מסמך חדש." ma:contentTypeScope="" ma:versionID="adc648123fe835798667131816cb5e79">
  <xsd:schema xmlns:xsd="http://www.w3.org/2001/XMLSchema" xmlns:xs="http://www.w3.org/2001/XMLSchema" xmlns:p="http://schemas.microsoft.com/office/2006/metadata/properties" xmlns:ns3="7552f0ef-045e-4f7a-a364-d10d3beb9853" targetNamespace="http://schemas.microsoft.com/office/2006/metadata/properties" ma:root="true" ma:fieldsID="b5de38c3f7a7d266259ba58f65e8146e" ns3:_="">
    <xsd:import namespace="7552f0ef-045e-4f7a-a364-d10d3beb9853"/>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52f0ef-045e-4f7a-a364-d10d3beb98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סוג תוכן"/>
        <xsd:element ref="dc:title" minOccurs="0" maxOccurs="1" ma:index="4" ma:displayName="כותר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BDE81D9-CDB9-4120-AD77-1503106153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552f0ef-045e-4f7a-a364-d10d3beb98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811AD1E-01BA-4551-82A2-332698783892}">
  <ds:schemaRefs>
    <ds:schemaRef ds:uri="http://schemas.microsoft.com/sharepoint/v3/contenttype/forms"/>
  </ds:schemaRefs>
</ds:datastoreItem>
</file>

<file path=customXml/itemProps3.xml><?xml version="1.0" encoding="utf-8"?>
<ds:datastoreItem xmlns:ds="http://schemas.openxmlformats.org/officeDocument/2006/customXml" ds:itemID="{78920092-8251-4FDF-8AE4-EC1B3D017502}">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7552f0ef-045e-4f7a-a364-d10d3beb985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1571</TotalTime>
  <Words>3675</Words>
  <Application>Microsoft Office PowerPoint</Application>
  <PresentationFormat>מסך רחב</PresentationFormat>
  <Paragraphs>351</Paragraphs>
  <Slides>42</Slides>
  <Notes>0</Notes>
  <HiddenSlides>0</HiddenSlides>
  <MMClips>0</MMClips>
  <ScaleCrop>false</ScaleCrop>
  <HeadingPairs>
    <vt:vector size="6" baseType="variant">
      <vt:variant>
        <vt:lpstr>גופנים בשימוש</vt:lpstr>
      </vt:variant>
      <vt:variant>
        <vt:i4>10</vt:i4>
      </vt:variant>
      <vt:variant>
        <vt:lpstr>ערכת נושא</vt:lpstr>
      </vt:variant>
      <vt:variant>
        <vt:i4>1</vt:i4>
      </vt:variant>
      <vt:variant>
        <vt:lpstr>כותרות שקופיות</vt:lpstr>
      </vt:variant>
      <vt:variant>
        <vt:i4>42</vt:i4>
      </vt:variant>
    </vt:vector>
  </HeadingPairs>
  <TitlesOfParts>
    <vt:vector size="53" baseType="lpstr">
      <vt:lpstr>Arial</vt:lpstr>
      <vt:lpstr>Assistant</vt:lpstr>
      <vt:lpstr>Calibri</vt:lpstr>
      <vt:lpstr>Calibri Light</vt:lpstr>
      <vt:lpstr>Courier New</vt:lpstr>
      <vt:lpstr>Gisha</vt:lpstr>
      <vt:lpstr>Narkisim</vt:lpstr>
      <vt:lpstr>OpenSansHebrew</vt:lpstr>
      <vt:lpstr>Times New Roman</vt:lpstr>
      <vt:lpstr>Wingdings</vt:lpstr>
      <vt:lpstr>ערכת נושא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 חיתום משפטי  - שומרי הסף הנם רכיב חשוב בפיקוח על שמירת ענייניו של גורם המימון כסוג של חתמים. נחשבים משומרי הסף המשמעותיים ביותר שכן תפקידם בא לידי ביטוי בנקודה בעלת פוטנציאל גדול, אם לא הגדול ביותר לפגמים.  </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Dorin</dc:creator>
  <cp:lastModifiedBy>ארי פינקלשטיין</cp:lastModifiedBy>
  <cp:revision>68</cp:revision>
  <dcterms:created xsi:type="dcterms:W3CDTF">2021-04-13T10:49:44Z</dcterms:created>
  <dcterms:modified xsi:type="dcterms:W3CDTF">2021-05-23T19:03:42Z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0x010100C422E549679A344C9D6DCC6EDC7BC04F</vt:lpwstr>
  </property>
</Properties>
</file>